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Lst>
  <p:sldSz cy="6858000" cx="12192000"/>
  <p:notesSz cx="6858000" cy="9144000"/>
  <p:embeddedFontLst>
    <p:embeddedFont>
      <p:font typeface="Garamond"/>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47" roundtripDataSignature="AMtx7mgIt4znoX8X+Qk0RW3lItevx2jh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8E5A2D-97ED-4CC5-A9BD-0CFFB9412F20}">
  <a:tblStyle styleId="{1C8E5A2D-97ED-4CC5-A9BD-0CFFB9412F2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96BF277-1DEF-467D-B3B6-567BB9DCCDB6}"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1E8"/>
          </a:solidFill>
        </a:fill>
      </a:tcStyle>
    </a:wholeTbl>
    <a:band1H>
      <a:tcTxStyle/>
      <a:tcStyle>
        <a:fill>
          <a:solidFill>
            <a:srgbClr val="D4E2CE"/>
          </a:solidFill>
        </a:fill>
      </a:tcStyle>
    </a:band1H>
    <a:band2H>
      <a:tcTxStyle/>
    </a:band2H>
    <a:band1V>
      <a:tcTxStyle/>
      <a:tcStyle>
        <a:fill>
          <a:solidFill>
            <a:srgbClr val="D4E2CE"/>
          </a:solidFill>
        </a:fill>
      </a:tcStyle>
    </a:band1V>
    <a:band2V>
      <a:tcTxStyle/>
    </a:band2V>
    <a:lastCol>
      <a:tcTxStyle b="on" i="off">
        <a:font>
          <a:latin typeface="Calibri"/>
          <a:ea typeface="Calibri"/>
          <a:cs typeface="Calibri"/>
        </a:font>
        <a:schemeClr val="lt1"/>
      </a:tcTxStyle>
      <a:tcStyle>
        <a:fill>
          <a:solidFill>
            <a:schemeClr val="accent6"/>
          </a:solidFill>
        </a:fill>
      </a:tcStyle>
    </a:lastCol>
    <a:firstCol>
      <a:tcTxStyle b="on" i="off">
        <a:font>
          <a:latin typeface="Calibri"/>
          <a:ea typeface="Calibri"/>
          <a:cs typeface="Calibri"/>
        </a:font>
        <a:schemeClr val="lt1"/>
      </a:tcTxStyle>
      <a:tcStyle>
        <a:fill>
          <a:solidFill>
            <a:schemeClr val="accent6"/>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 styleId="{847051E1-8915-4DCD-91CA-957AE01ED970}"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font" Target="fonts/Garamond-regular.fntdata"/><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customschemas.google.com/relationships/presentationmetadata" Target="metadata"/><Relationship Id="rId6" Type="http://schemas.openxmlformats.org/officeDocument/2006/relationships/slide" Target="slides/slide1.xml"/><Relationship Id="rId146" Type="http://schemas.openxmlformats.org/officeDocument/2006/relationships/font" Target="fonts/Garamond-boldItalic.fntdata"/><Relationship Id="rId7" Type="http://schemas.openxmlformats.org/officeDocument/2006/relationships/slide" Target="slides/slide2.xml"/><Relationship Id="rId145" Type="http://schemas.openxmlformats.org/officeDocument/2006/relationships/font" Target="fonts/Garamond-italic.fntdata"/><Relationship Id="rId8" Type="http://schemas.openxmlformats.org/officeDocument/2006/relationships/slide" Target="slides/slide3.xml"/><Relationship Id="rId144" Type="http://schemas.openxmlformats.org/officeDocument/2006/relationships/font" Target="fonts/Garamond-bold.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Buenas días. En primer lugar, quería agradecer a los miembros del tribunal haber accedido a evaluar esta tesis doctoral. También agradecer a mis directores Marcial y Santi por su supervisión, así como a todas las personas que han ayudado a la realización de la misma.</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La defensa se realizará mayoritariamente en castellano, y para poder optar a la mención internacional las conclusiones serán expuestas en inglés.</a:t>
            </a:r>
            <a:endParaRPr/>
          </a:p>
          <a:p>
            <a:pPr indent="0" lvl="0" marL="0" rtl="0" algn="l">
              <a:spcBef>
                <a:spcPts val="0"/>
              </a:spcBef>
              <a:spcAft>
                <a:spcPts val="0"/>
              </a:spcAft>
              <a:buNone/>
            </a:pPr>
            <a:br>
              <a:rPr lang="es-ES"/>
            </a:br>
            <a:r>
              <a:rPr b="0" i="0" lang="es-ES" sz="1200">
                <a:solidFill>
                  <a:schemeClr val="dk1"/>
                </a:solidFill>
                <a:latin typeface="Calibri"/>
                <a:ea typeface="Calibri"/>
                <a:cs typeface="Calibri"/>
                <a:sym typeface="Calibri"/>
              </a:rPr>
              <a:t>Con el permiso del tribunal, voy a proceder a la defensa de mi tesis doctoral titulada “Evolución cromosomática y su relación con patrones de diversificación en angiospermas: un acercamiento macro y microevolutivo a través de la hiperdiversa familia de las ciperáceas”</a:t>
            </a:r>
            <a:br>
              <a:rPr b="0" i="0" lang="es-ES" sz="1200">
                <a:solidFill>
                  <a:schemeClr val="dk1"/>
                </a:solidFill>
                <a:latin typeface="Calibri"/>
                <a:ea typeface="Calibri"/>
                <a:cs typeface="Calibri"/>
                <a:sym typeface="Calibri"/>
              </a:rPr>
            </a:b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Sin embargo, hay diferentes mecanismos desarrollados por los organismos holocéntricos para superar los problemas en su división. Esto se debe a que, si un cromosoma holocéntrico con todos sus centrómeros funcionales tuviese un sobrecruzamiento, tomaría una forma de cruz de la que tirarían los microtúbulos hacia los polos desde diferentes direcciones, produciendo una segregación aleatoria del material genético o la rotura del cromosoma.</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204" name="Google Shape;20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7" name="Google Shape;1587;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Por eso se observa una mayor evolución en la morfología en comparación con la evolución de estas grandes variables bioclimáticas. Es por ello, que no son capaces de explicar la variabilidad observada en el número de cromosomas, dado que están ocurriendo múltiples historias evolutivas en diferentes tipos de hábitats no climáticos.</a:t>
            </a:r>
            <a:endParaRPr/>
          </a:p>
        </p:txBody>
      </p:sp>
      <p:sp>
        <p:nvSpPr>
          <p:cNvPr id="1588" name="Google Shape;1588;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8" name="Google Shape;1598;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este último capítulo hablaré de la discusión general de la tesis. Y leeré las conclusiones en inglés.</a:t>
            </a:r>
            <a:endParaRPr/>
          </a:p>
        </p:txBody>
      </p:sp>
      <p:sp>
        <p:nvSpPr>
          <p:cNvPr id="1599" name="Google Shape;1599;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8" name="Google Shape;1608;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los primeros capítulos estudiamos los patrones macroevolutivos de los cromosomas holocéntricos, para dilucidar si se tratan de un carácter ancestral o si supone una ventaja evolutiva.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Llegamos a la conclusión de que, probablemente, sea un estado derivado y de que tanto los organismos holocéntricos como los monocéntricos deben tener ventajas evolutivas.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Sin embargo, estas conclusiones podrían estar relacionadas por el hecho de que trabajamos con el árbol de la vida de los eucariotas y, por tanto, hay dificultad para hacer inferencias sobre los eventos pasados. </a:t>
            </a:r>
            <a:endParaRPr/>
          </a:p>
        </p:txBody>
      </p:sp>
      <p:sp>
        <p:nvSpPr>
          <p:cNvPr id="1609" name="Google Shape;1609;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0" name="Google Shape;1630;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Esto podríamos solucionarlo aumentando la información disponible de los organismos en cuanto a la arquitectura de los cromosomas, especialmente durante la meiosis. Esto es una tarea inabarcable si se pretendiese conocer para todos los organismos, pero sería realizable si se investigasen grupos repartidos a lo largo de la filogenia. </a:t>
            </a:r>
            <a:endParaRPr/>
          </a:p>
          <a:p>
            <a:pPr indent="0" lvl="0" marL="0" rtl="0" algn="l">
              <a:spcBef>
                <a:spcPts val="0"/>
              </a:spcBef>
              <a:spcAft>
                <a:spcPts val="0"/>
              </a:spcAft>
              <a:buNone/>
            </a:pPr>
            <a:r>
              <a:rPr lang="es-ES"/>
              <a:t>Por otro lado, también sería necesaria una mejora de los modelos utilizados para poder realizar inferencias con más fiabilidad.</a:t>
            </a:r>
            <a:endParaRPr/>
          </a:p>
        </p:txBody>
      </p:sp>
      <p:sp>
        <p:nvSpPr>
          <p:cNvPr id="1631" name="Google Shape;1631;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0" name="Google Shape;1640;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La adquisición del carácter holocéntrico se consideraba fuertemente conservado, excepto en algún caso concreto, como la repetida pérdida en insectos o los diferentes subgéneros en Cuscuta.</a:t>
            </a:r>
            <a:endParaRPr/>
          </a:p>
          <a:p>
            <a:pPr indent="0" lvl="0" marL="0" rtl="0" algn="l">
              <a:spcBef>
                <a:spcPts val="0"/>
              </a:spcBef>
              <a:spcAft>
                <a:spcPts val="0"/>
              </a:spcAft>
              <a:buNone/>
            </a:pPr>
            <a:r>
              <a:t/>
            </a:r>
            <a:endParaRPr/>
          </a:p>
        </p:txBody>
      </p:sp>
      <p:sp>
        <p:nvSpPr>
          <p:cNvPr id="1641" name="Google Shape;1641;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2" name="Google Shape;1652;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las plantas del orden Poales, se ha reportado recientemente que en el género tipo de la familia Juncaceae, hermana a las ciperáceas, hay también cromosomas monocéntricos. </a:t>
            </a:r>
            <a:endParaRPr/>
          </a:p>
        </p:txBody>
      </p:sp>
      <p:sp>
        <p:nvSpPr>
          <p:cNvPr id="1653" name="Google Shape;1653;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6" name="Google Shape;1666;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Además, se han reportado cromosomas monocéntricos en la familia Thurniaceae, hermana al clado Juncaceae+Cyperaceae y que se había inferido tradicionalmente como holocéntrica.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Por tanto, es probable que al menos hayan ocurrido dos transiciones entre monocéntricos y holocéntricos este clado, lo que denota la necesidad de estudiar la evolución de este carácter incluso en grupos tradicionalmente considerados como holocéntricos.</a:t>
            </a:r>
            <a:endParaRPr/>
          </a:p>
          <a:p>
            <a:pPr indent="0" lvl="0" marL="0" rtl="0" algn="l">
              <a:spcBef>
                <a:spcPts val="0"/>
              </a:spcBef>
              <a:spcAft>
                <a:spcPts val="0"/>
              </a:spcAft>
              <a:buNone/>
            </a:pPr>
            <a:r>
              <a:rPr lang="es-ES"/>
              <a:t>Por ejemplo, en Cyperaceae solo se ha documentado la holocentría en los géneros Eleocharis, Cyperus y Rhynchospora de forma explícita.</a:t>
            </a:r>
            <a:endParaRPr/>
          </a:p>
          <a:p>
            <a:pPr indent="0" lvl="0" marL="0" rtl="0" algn="l">
              <a:spcBef>
                <a:spcPts val="0"/>
              </a:spcBef>
              <a:spcAft>
                <a:spcPts val="0"/>
              </a:spcAft>
              <a:buNone/>
            </a:pPr>
            <a:r>
              <a:t/>
            </a:r>
            <a:endParaRPr/>
          </a:p>
        </p:txBody>
      </p:sp>
      <p:sp>
        <p:nvSpPr>
          <p:cNvPr id="1667" name="Google Shape;1667;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0" name="Google Shape;1680;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Con estos datos en mente, podríamos pensar que los resultados que muestran diferencias en los modos de evolución cromsomática en la familia puedan incluso deberse a diferencias meióticas y, por tanto, deban estudiarse en más detalle.</a:t>
            </a:r>
            <a:endParaRPr/>
          </a:p>
          <a:p>
            <a:pPr indent="0" lvl="0" marL="0" rtl="0" algn="l">
              <a:spcBef>
                <a:spcPts val="0"/>
              </a:spcBef>
              <a:spcAft>
                <a:spcPts val="0"/>
              </a:spcAft>
              <a:buNone/>
            </a:pPr>
            <a:r>
              <a:t/>
            </a:r>
            <a:endParaRPr/>
          </a:p>
        </p:txBody>
      </p:sp>
      <p:sp>
        <p:nvSpPr>
          <p:cNvPr id="1681" name="Google Shape;1681;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2" name="Google Shape;1692;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Cuando estudiamos más en detalle la evolución del número de cromosomas en Carex observamos que tienen una relación con la diversificación del género.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En este caso, estos resultados podrían estar relacionados con una incapacidad para detectar efectos de otras variables no consideradas en el modelo. Es por ello que hacen falta modelos capaces de estudiar la diversificación en función de cromosomas y estados ocultos.</a:t>
            </a:r>
            <a:endParaRPr/>
          </a:p>
        </p:txBody>
      </p:sp>
      <p:sp>
        <p:nvSpPr>
          <p:cNvPr id="1693" name="Google Shape;1693;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4" name="Google Shape;1704;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Este tipo de modelos se están desarrollando actualmente y permiten comprobar la probabilidad de que la relación que observamos se deba al carácter que estamos estudiando.</a:t>
            </a:r>
            <a:endParaRPr/>
          </a:p>
        </p:txBody>
      </p:sp>
      <p:sp>
        <p:nvSpPr>
          <p:cNvPr id="1705" name="Google Shape;1705;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Algunas de las adaptaciones que se han observado son, normalmente, de dos tipos:</a:t>
            </a:r>
            <a:endParaRPr/>
          </a:p>
          <a:p>
            <a:pPr indent="-171450" lvl="0" marL="171450" rtl="0" algn="l">
              <a:spcBef>
                <a:spcPts val="0"/>
              </a:spcBef>
              <a:spcAft>
                <a:spcPts val="0"/>
              </a:spcAft>
              <a:buClr>
                <a:schemeClr val="dk1"/>
              </a:buClr>
              <a:buSzPts val="1200"/>
              <a:buFont typeface="Calibri"/>
              <a:buChar char="-"/>
            </a:pPr>
            <a:r>
              <a:rPr lang="es-ES"/>
              <a:t>Telocinéticas: Se caracterizan por asemejarse a las meiosis monocéntricas. En este caso la adaptación consiste en reducir la actividad de la placa cinetocórica a las regiones terminales de los cromosomas. </a:t>
            </a:r>
            <a:endParaRPr/>
          </a:p>
          <a:p>
            <a:pPr indent="-171450" lvl="0" marL="171450" rtl="0" algn="l">
              <a:spcBef>
                <a:spcPts val="0"/>
              </a:spcBef>
              <a:spcAft>
                <a:spcPts val="0"/>
              </a:spcAft>
              <a:buClr>
                <a:schemeClr val="dk1"/>
              </a:buClr>
              <a:buSzPts val="1200"/>
              <a:buFont typeface="Calibri"/>
              <a:buChar char="-"/>
            </a:pPr>
            <a:r>
              <a:rPr lang="es-ES"/>
              <a:t>Holocinéticas: En este caso, todos los centrómeros estarían activos y tendrían asociada actividad cinetocórica. Para evitar la rotura de los cromosomas, éstos rotan 90º en la primera metafase, haciendo que sean las cromátidas hermanas, y no los cromosomas, los que se separan primero. Sería en la segunda metafase donde los cromosomas se separan. Por ello se denomina meiosis invertida o meiosis postreduccional.</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s-ES"/>
              <a:t>También hay otros casos, como el de los nematodos, donde se regionaliza la actividad centromérica y el cinetocoro toma forma de copa. Además, se forma un anillo de cromocinesina en los oocitos que empuja a los cromosomas a los polos. </a:t>
            </a:r>
            <a:r>
              <a:rPr b="1" lang="es-ES"/>
              <a:t>También</a:t>
            </a:r>
            <a:r>
              <a:rPr lang="es-ES"/>
              <a:t> se han registrado algunos casos en mariposas y escorpiones de meiosis aquiasmaticas donde los cromosomas no tienen sobrecruzamientos.</a:t>
            </a:r>
            <a:endParaRPr/>
          </a:p>
        </p:txBody>
      </p:sp>
      <p:sp>
        <p:nvSpPr>
          <p:cNvPr id="216" name="Google Shape;21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8" name="Google Shape;1718;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Para terminar la defensa de la tesis doctoral, y optar a la mención internacional, procedo a enumerar las conclusiones de la misma en inglés.</a:t>
            </a:r>
            <a:endParaRPr/>
          </a:p>
        </p:txBody>
      </p:sp>
      <p:sp>
        <p:nvSpPr>
          <p:cNvPr id="1719" name="Google Shape;1719;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7" name="Google Shape;1727;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8" name="Google Shape;1728;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6" name="Google Shape;1736;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7" name="Google Shape;1737;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5" name="Google Shape;1745;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6" name="Google Shape;1746;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4" name="Google Shape;1754;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5" name="Google Shape;1755;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3" name="Google Shape;1763;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4" name="Google Shape;1764;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2" name="Google Shape;1772;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3" name="Google Shape;1773;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1" name="Google Shape;1781;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2" name="Google Shape;1782;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0" name="Google Shape;1790;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1" name="Google Shape;1791;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9" name="Google Shape;1799;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0" name="Google Shape;1800;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De estos mecanismos, cabe destacar que algunos casos, como el que implica la reducción de la actividad cinetocórica a una única región imita el comportamiento de los cromosomas monocéntricos. </a:t>
            </a:r>
            <a:r>
              <a:rPr b="1" lang="es-ES"/>
              <a:t>Por tanto, que se pueda observar una constricción primaria en meiosis no es indicativo de que los cromosomas solo tengan una región centromérica</a:t>
            </a:r>
            <a:r>
              <a:rPr lang="es-ES"/>
              <a:t>. Esta asunción ha podido subestimar la cantidad linajes holocéntricos de forma histórica.</a:t>
            </a:r>
            <a:endParaRPr/>
          </a:p>
        </p:txBody>
      </p:sp>
      <p:sp>
        <p:nvSpPr>
          <p:cNvPr id="232" name="Google Shape;23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8" name="Google Shape;1808;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9" name="Google Shape;1809;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7" name="Google Shape;1817;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8" name="Google Shape;1818;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6" name="Google Shape;1826;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Con estas conclusiones, terminaría la defensa agradeciendo, una vez más, toda la ayuda recibida durante el doctorado. Muchas gracias por vuestra atención</a:t>
            </a:r>
            <a:endParaRPr/>
          </a:p>
        </p:txBody>
      </p:sp>
      <p:sp>
        <p:nvSpPr>
          <p:cNvPr id="1827" name="Google Shape;1827;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0" name="Google Shape;1840;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Todos estos análisis se basan en dos tipos de modelos, el movimiento browniano y el ornstein-uhlenbeck, así que voy a explicar brevemente las diferencias para comprender mejor a qué me refiero cuando hablo de óptimos en el número de cromosomas.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En el caso del movimiento browniano, se considera que el carácter evolucionaría como si se comportara de una forma más o menos aleatoria. En este caso, el cambio en el carácter en el tiempo viene dado en función de sigma, que es la fuerza de todas las influencias estocásticas en el fenotipo, y una variable aleatoria distribuida de forma normal.</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Sin embargo, bajo un modelo ornstein-uhlenbeck, el carácter evolucionaría hacia un óptimo con mayor o menor rapidez atendiendo a una tasa evolutiva. Entonces, contiene los parámetros de un modelo browniano, incluyendo además un óptimo y una tasa de evolución hacia ese óptimo.</a:t>
            </a:r>
            <a:endParaRPr/>
          </a:p>
          <a:p>
            <a:pPr indent="0" lvl="0" marL="0" rtl="0" algn="l">
              <a:spcBef>
                <a:spcPts val="0"/>
              </a:spcBef>
              <a:spcAft>
                <a:spcPts val="0"/>
              </a:spcAft>
              <a:buNone/>
            </a:pPr>
            <a:r>
              <a:t/>
            </a:r>
            <a:endParaRPr/>
          </a:p>
        </p:txBody>
      </p:sp>
      <p:sp>
        <p:nvSpPr>
          <p:cNvPr id="1841" name="Google Shape;1841;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6" name="Google Shape;1866;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Con estos parámetros se pueden calcular otros, como la vida media, que sería el tiempo que tardaría en evolucionar el carácter medio camino hacia el óptimo. </a:t>
            </a:r>
            <a:endParaRPr/>
          </a:p>
          <a:p>
            <a:pPr indent="0" lvl="0" marL="0" marR="0" rtl="0" algn="l">
              <a:lnSpc>
                <a:spcPct val="100000"/>
              </a:lnSpc>
              <a:spcBef>
                <a:spcPts val="0"/>
              </a:spcBef>
              <a:spcAft>
                <a:spcPts val="0"/>
              </a:spcAft>
              <a:buClr>
                <a:schemeClr val="dk1"/>
              </a:buClr>
              <a:buSzPts val="1200"/>
              <a:buFont typeface="Calibri"/>
              <a:buNone/>
            </a:pPr>
            <a:r>
              <a:rPr lang="es-ES"/>
              <a:t>Además, una vez llegado al óptimo, el carácter seguiría teniendo una variación, que se denomina varianza estacionaria.</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Estos serían los parámetros básicos que van a ir saliendo en alguno de los resultados.</a:t>
            </a:r>
            <a:endParaRPr/>
          </a:p>
        </p:txBody>
      </p:sp>
      <p:sp>
        <p:nvSpPr>
          <p:cNvPr id="1867" name="Google Shape;1867;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9" name="Google Shape;1889;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Esto es más evidente cuando vemos en un gráfico las regresiones entre el número de cromosomas y las diferentes variables.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En estos gráficos represento estas tres variables individuales. En los de la izquierda se representa el espacio del log-likelihood en función de la vida media filogenética, y la varianza estacionaria. A la derecha se representa la regresión filogenética (en línea negra) y la óptima (en naranja), que sería la relación que encontraríamos una vez alcanzado el óptimo. </a:t>
            </a:r>
            <a:endParaRPr/>
          </a:p>
          <a:p>
            <a:pPr indent="0" lvl="0" marL="0" rtl="0" algn="l">
              <a:spcBef>
                <a:spcPts val="0"/>
              </a:spcBef>
              <a:spcAft>
                <a:spcPts val="0"/>
              </a:spcAft>
              <a:buNone/>
            </a:pPr>
            <a:r>
              <a:rPr lang="es-ES"/>
              <a:t>En estos primeros gráficos podríamos ver un pico pronunciado cuando hubiera un óptimo hacia el que evolucionara rápidamente el carácter. En este caso se observa un óptimo, pero no es muy pronunciado. Como ya he dicho, los modelos no se pueden diferenciar significativamente del modelo OU sin predictores. Además, en la otra gráfica podemos ver que la capacidad predictiva es prácticamente nula, así como que la línea óptima y la que obtenemos están próximas. Esto se debe a que la filogenia es suficientemente antigua como para estar próximo del óptimo aunque no haya una evolución rápida hacia el mismo. Recuerdo que Carex tiene cerca de 30 millones de años de antigüedad, por lo que los caracteres han evolucionado lentamente.</a:t>
            </a:r>
            <a:endParaRPr/>
          </a:p>
        </p:txBody>
      </p:sp>
      <p:sp>
        <p:nvSpPr>
          <p:cNvPr id="1890" name="Google Shape;1890;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1" name="Google Shape;1901;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Una de las principales preocupaciones de esta tesis es la falta de continuidad en estudios que se centren en la comprobación explícita de la actividad centromérica durante la meiosis. En un esfuerzo por aumentar este conocimiento, hemos intentado realizar un trabajo identificando la distribución de los centrómeros activos durante la meiosis, así como de las histonas centroméricas CenH3 que se asocian a dichas regiones. </a:t>
            </a:r>
            <a:endParaRPr/>
          </a:p>
          <a:p>
            <a:pPr indent="0" lvl="0" marL="0" rtl="0" algn="l">
              <a:spcBef>
                <a:spcPts val="0"/>
              </a:spcBef>
              <a:spcAft>
                <a:spcPts val="0"/>
              </a:spcAft>
              <a:buNone/>
            </a:pPr>
            <a:r>
              <a:rPr lang="es-ES"/>
              <a:t>Como ejemplo de estudios donde se realiza este proceso podemos mencionar el que realizaron en Rhynchospora para detectar la colocalización del centrómero y la placa cinetocórica</a:t>
            </a:r>
            <a:endParaRPr/>
          </a:p>
        </p:txBody>
      </p:sp>
      <p:sp>
        <p:nvSpPr>
          <p:cNvPr id="1902" name="Google Shape;1902;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2" name="Google Shape;1912;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Sin embargo, hasta la fecha no hemos podido detectar satisfactoriamente la presencia de las regiones satelitales implicadas en los centrómeros ni la colocalización con CenH3 en Carex.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No obstante, pudimos observar la distribución terminal de las regiones 5S y 35S en los cromosomas. Además, en el caso de Carex scoparia, también observamos que hay muchas regiones que dieron señal para las regiones centroméricas, aunque no conseguimos imágenes en metafase.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(Se ha dicho que normalmente la posición terminal de 5S y 35S está asociada a holocentría porque pueden producirse fallos en la meiosis, aunque en algunos insectos se ha visto que aparecen en posiciones intermedias de los cromosomas).</a:t>
            </a:r>
            <a:endParaRPr/>
          </a:p>
        </p:txBody>
      </p:sp>
      <p:sp>
        <p:nvSpPr>
          <p:cNvPr id="1913" name="Google Shape;1913;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5" name="Google Shape;1925;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Como comenté antes brevemente, para detectar los efectos del número de los cromosomas en la diversificación del género es necesario el desarrollo o mejora de modelos informáticos que permitan inferir el efecto del cariotipo en la diversificación, pero considerando que puede que existan otras variables que no estamos midiendo responsables de dicha relación. Este tipo de modelos se denominan HiSSE, y actualmente </a:t>
            </a:r>
            <a:r>
              <a:rPr b="1" lang="es-ES"/>
              <a:t>no</a:t>
            </a:r>
            <a:r>
              <a:rPr lang="es-ES"/>
              <a:t> están implementados en otros modelos que estudian la evolución de los cromosomas, como ChromoSSE. Sin embargo, ChromoSSE sí permite estudiar dónde se producen los cambios del número de cromosomas. Es decir, si se producen a lo largo de las ramas (anagéntico) o si se produce en los eventos de separación de ramas,cuando hay diversificación (cladogenético)</a:t>
            </a:r>
            <a:endParaRPr/>
          </a:p>
        </p:txBody>
      </p:sp>
      <p:sp>
        <p:nvSpPr>
          <p:cNvPr id="1926" name="Google Shape;1926;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6" name="Google Shape;1936;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Actualmente estamos colaborando con la Profesora Rosana Zenil-Ferguson y su estudiante postdoc Carrie Tribble para la mejora de este tipo de modelos. En este caso en ChromoSSE, para el que estamos ajustando al dataset de Carex con intención de incluir estados ocultos</a:t>
            </a:r>
            <a:endParaRPr/>
          </a:p>
        </p:txBody>
      </p:sp>
      <p:sp>
        <p:nvSpPr>
          <p:cNvPr id="1937" name="Google Shape;1937;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Además, recientemente se ha descrito un nuevo tipo de cromosoma que podría considerarse intermedio entre monocéntricos y holocéntricos. Para Lathyrus y Pisum, dos géneros de fabáceas, se han descubierto varias regiones centroméricas muy próximas, formando un grupo de ca. 5 centrómeros juntos en cada cromosoma.</a:t>
            </a:r>
            <a:endParaRPr/>
          </a:p>
          <a:p>
            <a:pPr indent="0" lvl="0" marL="0" rtl="0" algn="l">
              <a:spcBef>
                <a:spcPts val="0"/>
              </a:spcBef>
              <a:spcAft>
                <a:spcPts val="0"/>
              </a:spcAft>
              <a:buNone/>
            </a:pPr>
            <a:r>
              <a:rPr lang="es-ES"/>
              <a:t>Esto muestra cómo el conocimiento sobre la presencia de centrómeros y su arquitectura requiere todavía de mucho estudio.</a:t>
            </a:r>
            <a:endParaRPr/>
          </a:p>
          <a:p>
            <a:pPr indent="0" lvl="0" marL="0" rtl="0" algn="l">
              <a:spcBef>
                <a:spcPts val="0"/>
              </a:spcBef>
              <a:spcAft>
                <a:spcPts val="0"/>
              </a:spcAft>
              <a:buNone/>
            </a:pPr>
            <a:r>
              <a:t/>
            </a:r>
            <a:endParaRPr/>
          </a:p>
        </p:txBody>
      </p:sp>
      <p:sp>
        <p:nvSpPr>
          <p:cNvPr id="248" name="Google Shape;24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9" name="Google Shape;1949;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Los resultados preliminares muestran que en Carex tiene de cerca de 3 fisiones cada millón de años, y cerca de 5 fusiones por millón de años, mientras que la poliploidía es insignificante, con una tasa de 1 evento por 100 millones de años.</a:t>
            </a:r>
            <a:endParaRPr/>
          </a:p>
        </p:txBody>
      </p:sp>
      <p:sp>
        <p:nvSpPr>
          <p:cNvPr id="1950" name="Google Shape;1950;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9" name="Google Shape;1969;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Además, encontramos que la disploidía es más frecuente en eventos cladogenéticos frente a anagenéticos, lo que mostraría su rol en la diversificación.</a:t>
            </a:r>
            <a:endParaRPr/>
          </a:p>
        </p:txBody>
      </p:sp>
      <p:sp>
        <p:nvSpPr>
          <p:cNvPr id="1970" name="Google Shape;1970;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4" name="Google Shape;1984;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Para finalizar, como vimos con el trabajo en Carex, son necesarios más estudios a escala microevolutiva para investigar la relación del número de cromosomas con variables predictoras en los diferentes linajes del género. </a:t>
            </a:r>
            <a:endParaRPr/>
          </a:p>
        </p:txBody>
      </p:sp>
      <p:sp>
        <p:nvSpPr>
          <p:cNvPr id="1985" name="Google Shape;1985;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4" name="Google Shape;1994;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Un caso llamativo a investigar sería el grupo laevigata, que está compuesto por cuatro especies con una distribución principalmente mediterránea, y que parece tener una relación directa entre el número de cromosomas y las condiciones climáticas. </a:t>
            </a:r>
            <a:endParaRPr/>
          </a:p>
        </p:txBody>
      </p:sp>
      <p:sp>
        <p:nvSpPr>
          <p:cNvPr id="1995" name="Google Shape;1995;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8" name="Google Shape;2008;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Tras una secuenciación RAD-seq y analizar los datos con la pipeline de ipyrad hemos podido obtener un árbol preliminar con las relaciones filogenéticas resueltas, que nos va a ayudar a investigar en más detalle la capacidad predictiva del clima en el cariotipo.</a:t>
            </a:r>
            <a:endParaRPr/>
          </a:p>
        </p:txBody>
      </p:sp>
      <p:sp>
        <p:nvSpPr>
          <p:cNvPr id="2009" name="Google Shape;2009;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8" name="Google Shape;2018;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Tras una secuenciación RAD-seq y analizar los datos con la pipeline de ipyrad hemos podido obtener un árbol preliminar con las relaciones filogenéticas resueltas, que nos va a ayudar a investigar en más detalle la capacidad predictiva del clima en el cariotipo.</a:t>
            </a:r>
            <a:endParaRPr/>
          </a:p>
          <a:p>
            <a:pPr indent="0" lvl="0" marL="0" rtl="0" algn="l">
              <a:spcBef>
                <a:spcPts val="0"/>
              </a:spcBef>
              <a:spcAft>
                <a:spcPts val="0"/>
              </a:spcAft>
              <a:buNone/>
            </a:pPr>
            <a:r>
              <a:rPr lang="es-ES"/>
              <a:t>Además, hemos encontramos dos linajes de Carex binervis, uno endémico de la península y otro distribuido por el resto de Europa. </a:t>
            </a:r>
            <a:endParaRPr/>
          </a:p>
          <a:p>
            <a:pPr indent="0" lvl="0" marL="0" rtl="0" algn="l">
              <a:spcBef>
                <a:spcPts val="0"/>
              </a:spcBef>
              <a:spcAft>
                <a:spcPts val="0"/>
              </a:spcAft>
              <a:buNone/>
            </a:pPr>
            <a:r>
              <a:t/>
            </a:r>
            <a:endParaRPr/>
          </a:p>
        </p:txBody>
      </p:sp>
      <p:sp>
        <p:nvSpPr>
          <p:cNvPr id="2019" name="Google Shape;2019;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0" name="Google Shape;2030;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cuanto a Carex laevigata, se observa gran estructuración genética en el sur de la península, mientras que las poblaciones de Europa son menos diversas genéticamente. Esto es indicativo de una dispersión postglacial hacia el norte.</a:t>
            </a:r>
            <a:endParaRPr/>
          </a:p>
          <a:p>
            <a:pPr indent="0" lvl="0" marL="0" rtl="0" algn="l">
              <a:spcBef>
                <a:spcPts val="0"/>
              </a:spcBef>
              <a:spcAft>
                <a:spcPts val="0"/>
              </a:spcAft>
              <a:buNone/>
            </a:pPr>
            <a:r>
              <a:rPr lang="es-ES"/>
              <a:t>Por tanto, la colonización de latitudes más frías de aquellos números de cromosomas más bajos sugiere una adaptación relacionada con el cariotipo que ha permitido solo a dichos individuos a expandirse al norte.</a:t>
            </a:r>
            <a:endParaRPr/>
          </a:p>
          <a:p>
            <a:pPr indent="0" lvl="0" marL="0" rtl="0" algn="l">
              <a:spcBef>
                <a:spcPts val="0"/>
              </a:spcBef>
              <a:spcAft>
                <a:spcPts val="0"/>
              </a:spcAft>
              <a:buNone/>
            </a:pPr>
            <a:r>
              <a:rPr lang="es-ES"/>
              <a:t>Sin embargo, esta hipótesis debe testarse específicamente, pero de demostrarse supondría un caso modelo de adaptación mediada por el cariotipo.</a:t>
            </a:r>
            <a:endParaRPr/>
          </a:p>
        </p:txBody>
      </p:sp>
      <p:sp>
        <p:nvSpPr>
          <p:cNvPr id="2031" name="Google Shape;2031;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0" name="Google Shape;2040;p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Por tanto, la colonización de latitudes más frías de aquellos números de cromosomas más bajos sugiere una adaptación relacionada con el cariotipo que ha permitido solo a dichos individuos a expandirse al norte. Sin embargo, esta hipótesis debe testarse específicamente, pero de demostrarse supondría un caso modelo de adaptación mediada por el cariotipo.</a:t>
            </a:r>
            <a:endParaRPr/>
          </a:p>
        </p:txBody>
      </p:sp>
      <p:sp>
        <p:nvSpPr>
          <p:cNvPr id="2041" name="Google Shape;2041;p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Los cromosomas holocéntricos pueden haber sido muy relevantes en la evolución de algunos grupos de eucariotas. </a:t>
            </a:r>
            <a:endParaRPr/>
          </a:p>
          <a:p>
            <a:pPr indent="0" lvl="0" marL="0" rtl="0" algn="l">
              <a:spcBef>
                <a:spcPts val="0"/>
              </a:spcBef>
              <a:spcAft>
                <a:spcPts val="0"/>
              </a:spcAft>
              <a:buNone/>
            </a:pPr>
            <a:r>
              <a:rPr lang="es-ES"/>
              <a:t>En primer lugar, porque permiten conservar la información genómica ante cualquier reajuste cromosomático.</a:t>
            </a:r>
            <a:endParaRPr/>
          </a:p>
        </p:txBody>
      </p:sp>
      <p:sp>
        <p:nvSpPr>
          <p:cNvPr id="260" name="Google Shape;26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Y especialmente, dada su capacidad para mantener el genoma ante ecosistemas más extremos, como aquellos en los que la radiación es un factor importante. Es por ello que se considera una ventaja evolutiva de cara a la temprana colonización de los ecosistemas terrestres por invertebrados, cuando no había cobertura vegetal que protegiese de los rayos ultravioletas del sol. </a:t>
            </a:r>
            <a:endParaRPr/>
          </a:p>
        </p:txBody>
      </p:sp>
      <p:sp>
        <p:nvSpPr>
          <p:cNvPr id="275" name="Google Shape;27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Así como para zonas de alta montaña donde la capacidad de soportar la radiación también es una adaptación necesaria.</a:t>
            </a:r>
            <a:endParaRPr/>
          </a:p>
        </p:txBody>
      </p:sp>
      <p:sp>
        <p:nvSpPr>
          <p:cNvPr id="293" name="Google Shape;29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este segundo capítulo, estudiamos la ancestría del carácter holocéntrico, así como las transiciones hacia y desde la monocentría en la filogenia de los eucariotas</a:t>
            </a:r>
            <a:endParaRPr/>
          </a:p>
        </p:txBody>
      </p:sp>
      <p:sp>
        <p:nvSpPr>
          <p:cNvPr id="313" name="Google Shape;31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Este capítulo fue publicado en Systematic Botany en 2016</a:t>
            </a:r>
            <a:endParaRPr/>
          </a:p>
        </p:txBody>
      </p:sp>
      <p:sp>
        <p:nvSpPr>
          <p:cNvPr id="323" name="Google Shape;32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Actualmente, se considera que los cromosomas holocéntricos están presentes en, al menos, 18 linajes de animales y plantas. Sin embargo, podrían darse en un número mayor de eucariotas, dado que no es una característica tan fácil de identificar. Como ya he comentado, que tengan una constricción primaria en meiosis no significa que sean monocéntricos.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Algunos de los grupos que tienen serían las plantas carnívoras Drosera, algunas parásitas del género Cuscuta, las Ciperáceas, que es el organismo de estudio de los últimos capítulos de esta tesis. También los nematodos, gusanos de terciopelo, las garrapatas, escorpiones, mariposas, etc</a:t>
            </a:r>
            <a:endParaRPr/>
          </a:p>
        </p:txBody>
      </p:sp>
      <p:sp>
        <p:nvSpPr>
          <p:cNvPr id="335" name="Google Shape;33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La tesis está dividida en seis capítulos, que están enfocados de mayor a menor escala evolutiva, siendo el primero una introducción a los cromosomas holocéntricos, y el último una discusión general, donde también incluyo las conclusiones de la tesis.</a:t>
            </a:r>
            <a:endParaRPr/>
          </a:p>
        </p:txBody>
      </p:sp>
      <p:sp>
        <p:nvSpPr>
          <p:cNvPr id="100" name="Google Shape;1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Es llamativo ver cómo linajes tan poco emparentados comparten similitudes en la forma en que se distribuyen sus centrómeros. Esto lleva a preguntarse si los cromosomas holocéntricos son un carácter derivado, y que ha aparecido en múltiples linajes, o si es ancestral, como se ha hipotetizado.</a:t>
            </a:r>
            <a:endParaRPr/>
          </a:p>
        </p:txBody>
      </p:sp>
      <p:sp>
        <p:nvSpPr>
          <p:cNvPr id="357" name="Google Shape;35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Tras diferentes trabajos de secuenciación, construcción de filogenias y datación de tiempos de divergencias a lo largo de las últimas décadas, se ha llegado a generar árboles que recogen una buena representación de los organismos eucariotas. </a:t>
            </a:r>
            <a:endParaRPr/>
          </a:p>
          <a:p>
            <a:pPr indent="0" lvl="0" marL="0" rtl="0" algn="l">
              <a:spcBef>
                <a:spcPts val="0"/>
              </a:spcBef>
              <a:spcAft>
                <a:spcPts val="0"/>
              </a:spcAft>
              <a:buNone/>
            </a:pPr>
            <a:r>
              <a:rPr lang="es-ES"/>
              <a:t>En este sentido, en la publicación de 2015, el proyecto Time Tree of Life incluía más de 50 mil especies, de las cuales la mayoría correspondía a eucariotas.</a:t>
            </a:r>
            <a:endParaRPr/>
          </a:p>
        </p:txBody>
      </p:sp>
      <p:sp>
        <p:nvSpPr>
          <p:cNvPr id="373" name="Google Shape;37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Para estudiar la ancestría del carácter y las transiciones entre ambos estados, utilizamos la filogenia de Timetree y realizamos las inferencias con dos modelos diferentes.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Dado el desconocimiento sobre el estado holocéntrico o monocéntrico de muchas especies, consideramos monocéntricas todas aquellos linajes de los que no se tiene conocimiento que indique lo contrario. </a:t>
            </a:r>
            <a:endParaRPr/>
          </a:p>
        </p:txBody>
      </p:sp>
      <p:sp>
        <p:nvSpPr>
          <p:cNvPr id="387" name="Google Shape;38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Estos modelos reconstruyen la evolución de un carácter binario.</a:t>
            </a:r>
            <a:endParaRPr/>
          </a:p>
          <a:p>
            <a:pPr indent="0" lvl="0" marL="0" rtl="0" algn="l">
              <a:spcBef>
                <a:spcPts val="0"/>
              </a:spcBef>
              <a:spcAft>
                <a:spcPts val="0"/>
              </a:spcAft>
              <a:buNone/>
            </a:pPr>
            <a:r>
              <a:rPr lang="es-ES"/>
              <a:t>En el primer caso, el Mk2 calcula parámetros de transición entre monocéntrico y holocéntrico, y viceversa. Sin embargo, este modelo está sesgado ya que no considera tasas de especiación o extinción relacionadas con cada estado del carácter. Es decir, puede confundir una alta tasa de diversificación de un clado con una alta tasa de transición hacia ese estado.</a:t>
            </a:r>
            <a:endParaRPr/>
          </a:p>
        </p:txBody>
      </p:sp>
      <p:sp>
        <p:nvSpPr>
          <p:cNvPr id="399" name="Google Shape;39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el caso del otro modelo, BiSSE, además de calcular la transición entre ambos estados, calcula la especiación y extinción de cada estado en particular. Como parte negativa, es un modelo que deja de ser tan fiable cuando el muestreo es inferior al 50%. </a:t>
            </a:r>
            <a:endParaRPr/>
          </a:p>
          <a:p>
            <a:pPr indent="0" lvl="0" marL="0" rtl="0" algn="l">
              <a:spcBef>
                <a:spcPts val="0"/>
              </a:spcBef>
              <a:spcAft>
                <a:spcPts val="0"/>
              </a:spcAft>
              <a:buNone/>
            </a:pPr>
            <a:r>
              <a:rPr lang="es-ES"/>
              <a:t>En nuestro caso, utilizamos estimas de un total de especies de 2, 5 y 8 millones de eucariotas, lo que supondría un máximo de 2,5% de muestreo</a:t>
            </a:r>
            <a:endParaRPr/>
          </a:p>
        </p:txBody>
      </p:sp>
      <p:sp>
        <p:nvSpPr>
          <p:cNvPr id="415" name="Google Shape;415;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Los modelos que obtuvieron mejor apoyo en el análisis fueron aquellos sin constreñir las tasas de transición. Es decir, aquellos donde las tasas de transición no estaban obligadas a ser iguales. En el caso del modelo BiSSE, además, se obtuvieron valores similares para los tres posibles escenarios de biodiversidad eucariótica. Aquí represento el de 5 millones de especies por ser el valor intermedio.</a:t>
            </a:r>
            <a:endParaRPr/>
          </a:p>
          <a:p>
            <a:pPr indent="0" lvl="0" marL="0" rtl="0" algn="l">
              <a:spcBef>
                <a:spcPts val="0"/>
              </a:spcBef>
              <a:spcAft>
                <a:spcPts val="0"/>
              </a:spcAft>
              <a:buNone/>
            </a:pPr>
            <a:r>
              <a:t/>
            </a:r>
            <a:endParaRPr/>
          </a:p>
        </p:txBody>
      </p:sp>
      <p:sp>
        <p:nvSpPr>
          <p:cNvPr id="437" name="Google Shape;43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Lo más llamativo que se deduce de los dos modelos es que se obtienen resultados similares de transición entre ambos caracteres, lo que indica que a priori el estado del carácter no tiene un efecto en la tasa de diversifiación.</a:t>
            </a:r>
            <a:endParaRPr/>
          </a:p>
        </p:txBody>
      </p:sp>
      <p:sp>
        <p:nvSpPr>
          <p:cNvPr id="448" name="Google Shape;44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Además, ambos modelos muestran cómo la tasa de transición de holocéntricos a monocéntricos es dos órdenes de magnitud mayor.</a:t>
            </a:r>
            <a:endParaRPr/>
          </a:p>
        </p:txBody>
      </p:sp>
      <p:sp>
        <p:nvSpPr>
          <p:cNvPr id="461" name="Google Shape;46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Cuando observamos la reconstrucción del estado ancestral del carácter, BiSSE infiere los cromosomas holocéntricos como ancestrales, con </a:t>
            </a:r>
            <a:r>
              <a:rPr b="0" i="0" lang="es-ES" sz="1200" u="none" strike="noStrike">
                <a:solidFill>
                  <a:schemeClr val="dk1"/>
                </a:solidFill>
                <a:latin typeface="Calibri"/>
                <a:ea typeface="Calibri"/>
                <a:cs typeface="Calibri"/>
                <a:sym typeface="Calibri"/>
              </a:rPr>
              <a:t>casi 200 transiciones independientes de cromosomas monocéntricos.</a:t>
            </a:r>
            <a:endParaRPr/>
          </a:p>
          <a:p>
            <a:pPr indent="0" lvl="0" marL="0" rtl="0" algn="l">
              <a:spcBef>
                <a:spcPts val="0"/>
              </a:spcBef>
              <a:spcAft>
                <a:spcPts val="0"/>
              </a:spcAft>
              <a:buNone/>
            </a:pPr>
            <a:r>
              <a:rPr b="0" i="0" lang="es-ES" sz="1200" u="none" strike="noStrike">
                <a:solidFill>
                  <a:schemeClr val="dk1"/>
                </a:solidFill>
                <a:latin typeface="Calibri"/>
                <a:ea typeface="Calibri"/>
                <a:cs typeface="Calibri"/>
                <a:sym typeface="Calibri"/>
              </a:rPr>
              <a:t>Por otro lado, Mk2 infiere que los cromosomas monocéntricos serían los ancestrales, con cerca de 20 orígenes de los cromosomas holocéntricos.</a:t>
            </a:r>
            <a:endParaRPr/>
          </a:p>
        </p:txBody>
      </p:sp>
      <p:sp>
        <p:nvSpPr>
          <p:cNvPr id="475" name="Google Shape;47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Dados los resultados opuestos entre los modelos, consideramos el estudio como preliminar. </a:t>
            </a:r>
            <a:endParaRPr/>
          </a:p>
          <a:p>
            <a:pPr indent="0" lvl="0" marL="0" rtl="0" algn="l">
              <a:spcBef>
                <a:spcPts val="0"/>
              </a:spcBef>
              <a:spcAft>
                <a:spcPts val="0"/>
              </a:spcAft>
              <a:buNone/>
            </a:pPr>
            <a:r>
              <a:rPr lang="es-ES"/>
              <a:t>No obstante, es cierto que los resultados de BiSSE pueden no ser muy creíble por el bajo muestreo. Por otra parte, aunque Mk2 puede estar sesgado, un ancestro monocéntrico es más creíble, por implicar un menor número de transiciones y ser la hipótesis dominante hasta la fecha.</a:t>
            </a:r>
            <a:endParaRPr/>
          </a:p>
        </p:txBody>
      </p:sp>
      <p:sp>
        <p:nvSpPr>
          <p:cNvPr id="497" name="Google Shape;49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el primer capítulo se explican las diferencias entre cromosomas holocéntricos frente a los monocéntricos. Además se comenta la importancia evolutiva de estos cromosomas.</a:t>
            </a:r>
            <a:endParaRPr/>
          </a:p>
        </p:txBody>
      </p:sp>
      <p:sp>
        <p:nvSpPr>
          <p:cNvPr id="108" name="Google Shape;10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Cabe destacar que en ambos modelos encontramos reversiones a la monocentría: concretamente una en nematodos, seis en aracnidos y, además, encontramos cuatro transiciones a holocentría en insectos, que está apoyado por un estudio previo, donde encontraron cuatro pérdidas independientes de las secuencias de AND que sintetizan la proteína centromérica CenH3.</a:t>
            </a:r>
            <a:endParaRPr/>
          </a:p>
        </p:txBody>
      </p:sp>
      <p:sp>
        <p:nvSpPr>
          <p:cNvPr id="516" name="Google Shape;51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Como se han detectado reversiones en varios linajes, se puede esperar que las transiciones a la monocentría sean frecuentes y, por tanto, cabe la posibilidad de que se descubran nuevos linajes holocéntricos que también hayan sufrido reversiones.</a:t>
            </a:r>
            <a:endParaRPr/>
          </a:p>
        </p:txBody>
      </p:sp>
      <p:sp>
        <p:nvSpPr>
          <p:cNvPr id="528" name="Google Shape;52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Como conclusión de este capítulo, podemos inferir que las transiciones de cromosomas holocéntricos a monocéntricos son más frecuente, siendo de dos ordenes de magnitud mayor (100 veces)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Además, pese que el estado ancestral sigue sin conocerse dado el bajo muestreo de eucariotas, podemos decir que es más probable un ancestro monocéntrico, como indica el modelo Mk2</a:t>
            </a:r>
            <a:endParaRPr/>
          </a:p>
        </p:txBody>
      </p:sp>
      <p:sp>
        <p:nvSpPr>
          <p:cNvPr id="544" name="Google Shape;54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este capítulo investigamos si los cromosomas holocéntricos suponen una ventaja evolutiva frente a los monocéntricos y, por tanto, tienen un efecto en la diversificación</a:t>
            </a:r>
            <a:endParaRPr/>
          </a:p>
        </p:txBody>
      </p:sp>
      <p:sp>
        <p:nvSpPr>
          <p:cNvPr id="558" name="Google Shape;55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Este capítulo fue publicado en Chromosome Research 2018</a:t>
            </a:r>
            <a:endParaRPr/>
          </a:p>
        </p:txBody>
      </p:sp>
      <p:sp>
        <p:nvSpPr>
          <p:cNvPr id="569" name="Google Shape;56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Como comenté en los capítulos previos, la presencia de cromosomas holocéntricos en linajes tan distantes podría estar indicando una ventaja evolutiva de los mismos frente a los monocéntricos. </a:t>
            </a:r>
            <a:endParaRPr/>
          </a:p>
        </p:txBody>
      </p:sp>
      <p:sp>
        <p:nvSpPr>
          <p:cNvPr id="581" name="Google Shape;58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Sin embargo, en el estudio del capítulo anterior detectamos que podía no haber una relación de la diversificación en la transición entre los dos grandes tipos de cromosomas, porque observamos que las tasas se mantenían similares comparando el modelo que no consideraba la diversificación con el que sí.</a:t>
            </a:r>
            <a:endParaRPr/>
          </a:p>
        </p:txBody>
      </p:sp>
      <p:sp>
        <p:nvSpPr>
          <p:cNvPr id="597" name="Google Shape;597;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No obstante, estos resultados podrían estar fuertemente sesgados por el muestreo tan bajo de la filogenia de los eucariotas. Por ello, hace falta un estudio más exhaustivo de la diversificación de los linajes holocéntricos en concreto</a:t>
            </a:r>
            <a:endParaRPr/>
          </a:p>
        </p:txBody>
      </p:sp>
      <p:sp>
        <p:nvSpPr>
          <p:cNvPr id="611" name="Google Shape;611;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Para ello, recurrimos a una forma más directa, comparando las tasas de diversificación entre ambos tipos de linajes. En este caso, nos centramos en cada uno de los clados holocéntricos y en su grupo hermano monocéntrico.</a:t>
            </a:r>
            <a:endParaRPr/>
          </a:p>
        </p:txBody>
      </p:sp>
      <p:sp>
        <p:nvSpPr>
          <p:cNvPr id="624" name="Google Shape;62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En primer lugar, hicimos una revisión extensa de los diferentes linajes holocéntricos y de sus hermanos monocéntricos, para conocer sus relaciones filogenéticas. En este caso, creamos dos datasets, uno que incluyese solo linajes puros, donde no se consideran aquellos linajes con reversiones; y otro dataset donde se consideran todos los linajes. Sin embargo, como ambos datasets dieron resultados similares, mostraré los resultados del dataset completo.</a:t>
            </a:r>
            <a:endParaRPr/>
          </a:p>
        </p:txBody>
      </p:sp>
      <p:sp>
        <p:nvSpPr>
          <p:cNvPr id="675" name="Google Shape;67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Este capítulo fue publicado como parte de la Enciclopedy of Life Sciences en 2019</a:t>
            </a:r>
            <a:endParaRPr/>
          </a:p>
        </p:txBody>
      </p:sp>
      <p:sp>
        <p:nvSpPr>
          <p:cNvPr id="118" name="Google Shape;11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También buscamos en la bibliografía las edades estimadas antes de que se produjese la diversificación de ambos clados.</a:t>
            </a:r>
            <a:endParaRPr/>
          </a:p>
        </p:txBody>
      </p:sp>
      <p:sp>
        <p:nvSpPr>
          <p:cNvPr id="698" name="Google Shape;698;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Finalmente, buscamos información sobre el número de especies de esos linajes.</a:t>
            </a:r>
            <a:endParaRPr/>
          </a:p>
          <a:p>
            <a:pPr indent="0" lvl="0" marL="0" rtl="0" algn="l">
              <a:spcBef>
                <a:spcPts val="0"/>
              </a:spcBef>
              <a:spcAft>
                <a:spcPts val="0"/>
              </a:spcAft>
              <a:buNone/>
            </a:pPr>
            <a:r>
              <a:t/>
            </a:r>
            <a:endParaRPr/>
          </a:p>
        </p:txBody>
      </p:sp>
      <p:sp>
        <p:nvSpPr>
          <p:cNvPr id="721" name="Google Shape;72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Con esta información, pudimos calcular la diversificación neta de cada linaje holocéntrico y su hermano monocéntrico. En este caso, hicimos los cálculos con dos posibles escenarios: uno con tasas de alta extinción, y otro sin extinción.</a:t>
            </a:r>
            <a:endParaRPr/>
          </a:p>
          <a:p>
            <a:pPr indent="0" lvl="0" marL="0" rtl="0" algn="l">
              <a:spcBef>
                <a:spcPts val="0"/>
              </a:spcBef>
              <a:spcAft>
                <a:spcPts val="0"/>
              </a:spcAft>
              <a:buNone/>
            </a:pPr>
            <a:r>
              <a:t/>
            </a:r>
            <a:endParaRPr/>
          </a:p>
        </p:txBody>
      </p:sp>
      <p:sp>
        <p:nvSpPr>
          <p:cNvPr id="746" name="Google Shape;74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Hicimos una comprobación de Shapiro-Wilk para ver la normalidad de los datos, y en algunos casos no cumplían la normalidad</a:t>
            </a:r>
            <a:endParaRPr/>
          </a:p>
        </p:txBody>
      </p:sp>
      <p:sp>
        <p:nvSpPr>
          <p:cNvPr id="775" name="Google Shape;77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por lo que hicimos los test paramétricos y no paramétricos para comprar los resultados. En el caso de los paramétricos hicimos una transformación elevando al cuadrado los datos, y realizamos un test bayesiano para los pares de datos. </a:t>
            </a:r>
            <a:endParaRPr/>
          </a:p>
          <a:p>
            <a:pPr indent="0" lvl="0" marL="0" rtl="0" algn="l">
              <a:spcBef>
                <a:spcPts val="0"/>
              </a:spcBef>
              <a:spcAft>
                <a:spcPts val="0"/>
              </a:spcAft>
              <a:buNone/>
            </a:pPr>
            <a:r>
              <a:rPr lang="es-ES"/>
              <a:t>En el caso del test no paramétrico realizamos la p</a:t>
            </a:r>
            <a:r>
              <a:rPr b="0" i="0" lang="es-ES" sz="1200">
                <a:solidFill>
                  <a:schemeClr val="dk1"/>
                </a:solidFill>
                <a:latin typeface="Calibri"/>
                <a:ea typeface="Calibri"/>
                <a:cs typeface="Calibri"/>
                <a:sym typeface="Calibri"/>
              </a:rPr>
              <a:t>rueba de los rangos con signo de Wilcoxon,</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790" name="Google Shape;79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Cuando representamos gráficamente los datos sin transformar, podemos ver de manera rápida cómo no hay grandes diferencias entre las tasas de diversificación de los organismos holocéntricos frente a los monocéntricos</a:t>
            </a:r>
            <a:endParaRPr/>
          </a:p>
        </p:txBody>
      </p:sp>
      <p:sp>
        <p:nvSpPr>
          <p:cNvPr id="801" name="Google Shape;801;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 y C muestran los datos sin extinción</a:t>
            </a:r>
            <a:endParaRPr/>
          </a:p>
        </p:txBody>
      </p:sp>
      <p:sp>
        <p:nvSpPr>
          <p:cNvPr id="820" name="Google Shape;82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mientras que B y D muestran las tasas con una alta extinción. </a:t>
            </a:r>
            <a:endParaRPr/>
          </a:p>
        </p:txBody>
      </p:sp>
      <p:sp>
        <p:nvSpPr>
          <p:cNvPr id="840" name="Google Shape;840;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los gráficos superiores están relacionados los linajes hermanos, y marco en rojo o azul aquellos pares donde el linaje holocéntrico o monocéntrico tienen los valores más altos, respectivamente.</a:t>
            </a:r>
            <a:endParaRPr/>
          </a:p>
        </p:txBody>
      </p:sp>
      <p:sp>
        <p:nvSpPr>
          <p:cNvPr id="860" name="Google Shape;860;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 name="Google Shape;87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los gráficos inferiores aparece la media y el intervalo de confianza al 95% de cada grupo de linajes. Aquí vemos claramente cómo solapan ambos tipos.</a:t>
            </a:r>
            <a:endParaRPr/>
          </a:p>
        </p:txBody>
      </p:sp>
      <p:sp>
        <p:nvSpPr>
          <p:cNvPr id="880" name="Google Shape;880;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Antes de pasar a explicar los cromosomas holocéntricos, vamos a ver brevemente las características de los cromosomas más típicos, que son los monocéntricos.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Estos cromosomas tienen un único centrómero, que es una región que contiene una elevada cantidad de secuencias repetitivas. Esta región de los cromosomas está caracterizada por presentar una mayor abundancia de un conjunto de proteínas denominadas condensinas, que la hacen estar más compactada y, le confiere el aspecto de “X” al cromosoma durante la metafase. Por tanto, veríamos claramente una constricción primaria, como se puede observar en esta imagen del cariotipo humano.</a:t>
            </a:r>
            <a:endParaRPr/>
          </a:p>
        </p:txBody>
      </p:sp>
      <p:sp>
        <p:nvSpPr>
          <p:cNvPr id="130" name="Google Shape;13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Cuando restamos las tasas de diversificación medias de los linajes monocéntricos a sus hermanos holocéntricos, podemos ver fácilmente las diferencias entre la diversificación de ambos grupos. Esto nos da una idea de que éstas diferencias son más o menos graduales, y que no se observa un patrón general claro.</a:t>
            </a:r>
            <a:endParaRPr/>
          </a:p>
        </p:txBody>
      </p:sp>
      <p:sp>
        <p:nvSpPr>
          <p:cNvPr id="900" name="Google Shape;900;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Como era de esperar, con el test no paramétrico obtuvimos resultados indicativos de que no se puede rechazar la hipótesis nula de igualdad de medias.</a:t>
            </a:r>
            <a:endParaRPr/>
          </a:p>
        </p:txBody>
      </p:sp>
      <p:sp>
        <p:nvSpPr>
          <p:cNvPr id="920" name="Google Shape;92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De forma similar, los resultados del análisis paramétrico también muestra que no podemos rechazar la hipótesis nula de igualdad de medias.</a:t>
            </a:r>
            <a:endParaRPr/>
          </a:p>
        </p:txBody>
      </p:sp>
      <p:sp>
        <p:nvSpPr>
          <p:cNvPr id="932" name="Google Shape;932;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Google Shape;94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Podemos concluir que hay tasas similares de diversificación tanto en linajes holocéntricos como monocéntricos cuando se comparan de forma global. Además, esto nos lleva a pensar que deben existir ventajas evolutivas tanto en cromosomas holocéntricos como en monocéntricos.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Habría que realizar estudios más detallados sobre el tipo de meiosis de los linajes holocéntricos, porque los distintos tipos de mecanismos meióticos podrían tener diferencias en sus respectivas tasas de diversificación</a:t>
            </a:r>
            <a:endParaRPr/>
          </a:p>
        </p:txBody>
      </p:sp>
      <p:sp>
        <p:nvSpPr>
          <p:cNvPr id="945" name="Google Shape;945;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6" name="Google Shape;95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El cariotipo de los organismos holocéntricos, y quizás especialmente el de los holocinéticos, podría tener ventajas evolutivas frente a reajustes cromosomáticos tales como fusiones y fisiones, así como duplicaciones de parte del juego cromosomático. En este capítulo investigamos los modos de evolución en las ciperáceas</a:t>
            </a:r>
            <a:endParaRPr/>
          </a:p>
          <a:p>
            <a:pPr indent="0" lvl="0" marL="0" rtl="0" algn="l">
              <a:spcBef>
                <a:spcPts val="0"/>
              </a:spcBef>
              <a:spcAft>
                <a:spcPts val="0"/>
              </a:spcAft>
              <a:buNone/>
            </a:pPr>
            <a:r>
              <a:t/>
            </a:r>
            <a:endParaRPr/>
          </a:p>
        </p:txBody>
      </p:sp>
      <p:sp>
        <p:nvSpPr>
          <p:cNvPr id="957" name="Google Shape;95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Este capítulo fue publicado en Molecular Phylogenetics and Evolution en 2019</a:t>
            </a:r>
            <a:endParaRPr/>
          </a:p>
        </p:txBody>
      </p:sp>
      <p:sp>
        <p:nvSpPr>
          <p:cNvPr id="968" name="Google Shape;968;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9" name="Google Shape;97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angiospermas se ha estudiado ampliamente el efecto de las poliploidías en la diversificación de los linajes. Sin embargo, la disploidía no ha sido considerada al mismo nivel pese a ser más común. Es decir, no hay apenas estudios que se centren en el posible efecto de las fusiones y fisiones en la diversificación. </a:t>
            </a:r>
            <a:endParaRPr/>
          </a:p>
          <a:p>
            <a:pPr indent="0" lvl="0" marL="0" rtl="0" algn="l">
              <a:spcBef>
                <a:spcPts val="0"/>
              </a:spcBef>
              <a:spcAft>
                <a:spcPts val="0"/>
              </a:spcAft>
              <a:buNone/>
            </a:pPr>
            <a:r>
              <a:t/>
            </a:r>
            <a:endParaRPr/>
          </a:p>
        </p:txBody>
      </p:sp>
      <p:sp>
        <p:nvSpPr>
          <p:cNvPr id="980" name="Google Shape;98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 name="Google Shape;989;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Por ello, decidimos investigar la evolución del número de cromosomas en la familia de las ciperáceas, que se encuentra entre las 10 familias de angiospermas más biodiversas, con cerca de 5500 especies. Esta familia tiene una distribución cosmopolita, aunque tiene un centro de diversidad en zonas tropicales.</a:t>
            </a:r>
            <a:endParaRPr/>
          </a:p>
          <a:p>
            <a:pPr indent="0" lvl="0" marL="0" rtl="0" algn="l">
              <a:spcBef>
                <a:spcPts val="0"/>
              </a:spcBef>
              <a:spcAft>
                <a:spcPts val="0"/>
              </a:spcAft>
              <a:buNone/>
            </a:pPr>
            <a:r>
              <a:t/>
            </a:r>
            <a:endParaRPr/>
          </a:p>
        </p:txBody>
      </p:sp>
      <p:sp>
        <p:nvSpPr>
          <p:cNvPr id="990" name="Google Shape;990;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Además, se caracteriza por presentar cromosomas holocinéticos con meiosis inversa, y tener la mayor variabilidad en número de cromosomas de todas las plantas, con números diploides desde 4, como en Rhynchospora tenuis, a 224, como en Cyperus cyperoides.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Cabe destacar que estos eventos de fusiones y fisiones de cromosomas en organismos holocinéticos no tienen, en principio, ningún efecto en el contenido de material genético, ya que solo habría reorganizaciones del mismo, sin ninguna pérdida o ganancia, al contrario que en la aneuploidía. Por tanto, los organismos holocinéticos y, en concreto las ciperáceas, representan un caso de estudio excelente para ver si los reajustes tienen un efecto en la diversificación, sin estar asociado a posibles pérdidas de información genómica.</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002" name="Google Shape;1002;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Para realizar el estudio, creamos una nueva filogenia completa de la familia. </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Calibri"/>
              <a:buChar char="-"/>
            </a:pPr>
            <a:r>
              <a:rPr lang="es-ES"/>
              <a:t>Obtuvimos secuencias de GenBank para dos regiones nucleares, y para cinco plastidiales</a:t>
            </a:r>
            <a:endParaRPr/>
          </a:p>
          <a:p>
            <a:pPr indent="-171450" lvl="0" marL="171450" rtl="0" algn="l">
              <a:spcBef>
                <a:spcPts val="0"/>
              </a:spcBef>
              <a:spcAft>
                <a:spcPts val="0"/>
              </a:spcAft>
              <a:buClr>
                <a:schemeClr val="dk1"/>
              </a:buClr>
              <a:buSzPts val="1200"/>
              <a:buFont typeface="Calibri"/>
              <a:buChar char="-"/>
            </a:pPr>
            <a:r>
              <a:rPr lang="es-ES"/>
              <a:t>Conseguimos incluir 1057 especies (cerca de una quinta parte de todas las ciperáceas).</a:t>
            </a:r>
            <a:endParaRPr/>
          </a:p>
          <a:p>
            <a:pPr indent="-171450" lvl="0" marL="171450" rtl="0" algn="l">
              <a:spcBef>
                <a:spcPts val="0"/>
              </a:spcBef>
              <a:spcAft>
                <a:spcPts val="0"/>
              </a:spcAft>
              <a:buClr>
                <a:schemeClr val="dk1"/>
              </a:buClr>
              <a:buSzPts val="1200"/>
              <a:buFont typeface="Calibri"/>
              <a:buChar char="-"/>
            </a:pPr>
            <a:r>
              <a:rPr lang="es-ES"/>
              <a:t>Finalmente, datamos la filogenia usando treePL basándonos en 3 calibraciones fósiles y 8 secundarias </a:t>
            </a:r>
            <a:endParaRPr/>
          </a:p>
        </p:txBody>
      </p:sp>
      <p:sp>
        <p:nvSpPr>
          <p:cNvPr id="1017" name="Google Shape;1017;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Los holocéntricos son aquellos que, como su nombre indica, presentan estas regiones centroméricas a lo largo de todos los cromosomas. En este caso, como podemos ver en la imagen, sería imposible reconocer una constricción primaria observando el cariotipo, que está mucho más condensado por presentar múltiples centrómeros activos, al menos durante la mitosis.</a:t>
            </a:r>
            <a:endParaRPr/>
          </a:p>
        </p:txBody>
      </p:sp>
      <p:sp>
        <p:nvSpPr>
          <p:cNvPr id="144" name="Google Shape;14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Posteriormente, eliminamos de la filogenia aquellas especies para las que no conseguimos encontrar información sobre el número de cromosomas. Tras realizar este filtrado, nos quedamos con una filogenia que incluía 825 terminales.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Como muchas especies mostraban una gran variabilidad en el número de cromosomas, asignamos a cada taxon el valor más frecuente encontrado para las especies disploides, y el número con el menor recuento para aquellas especies poliploides.  </a:t>
            </a:r>
            <a:endParaRPr/>
          </a:p>
        </p:txBody>
      </p:sp>
      <p:sp>
        <p:nvSpPr>
          <p:cNvPr id="1029" name="Google Shape;1029;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Para estudiar el modo de evolución del cariotipo, utilizamos el software ChromEvol. Este programa permite analizar hasta 10 modelos, que incluyen estos parámetros:</a:t>
            </a:r>
            <a:endParaRPr/>
          </a:p>
          <a:p>
            <a:pPr indent="-171450" lvl="0" marL="171450" rtl="0" algn="l">
              <a:spcBef>
                <a:spcPts val="0"/>
              </a:spcBef>
              <a:spcAft>
                <a:spcPts val="0"/>
              </a:spcAft>
              <a:buClr>
                <a:schemeClr val="dk1"/>
              </a:buClr>
              <a:buSzPts val="1200"/>
              <a:buFont typeface="Calibri"/>
              <a:buChar char="-"/>
            </a:pPr>
            <a:r>
              <a:rPr b="1" lang="es-ES"/>
              <a:t>Ganancia</a:t>
            </a:r>
            <a:r>
              <a:rPr lang="es-ES"/>
              <a:t> de cromosomas (fisiones)</a:t>
            </a:r>
            <a:endParaRPr/>
          </a:p>
          <a:p>
            <a:pPr indent="-171450" lvl="0" marL="171450" rtl="0" algn="l">
              <a:spcBef>
                <a:spcPts val="0"/>
              </a:spcBef>
              <a:spcAft>
                <a:spcPts val="0"/>
              </a:spcAft>
              <a:buClr>
                <a:schemeClr val="dk1"/>
              </a:buClr>
              <a:buSzPts val="1200"/>
              <a:buFont typeface="Calibri"/>
              <a:buChar char="-"/>
            </a:pPr>
            <a:r>
              <a:rPr b="1" lang="es-ES"/>
              <a:t>Pérdida</a:t>
            </a:r>
            <a:r>
              <a:rPr lang="es-ES"/>
              <a:t> de cromosomas (fusiones)</a:t>
            </a:r>
            <a:endParaRPr/>
          </a:p>
          <a:p>
            <a:pPr indent="-171450" lvl="0" marL="171450" rtl="0" algn="l">
              <a:spcBef>
                <a:spcPts val="0"/>
              </a:spcBef>
              <a:spcAft>
                <a:spcPts val="0"/>
              </a:spcAft>
              <a:buClr>
                <a:schemeClr val="dk1"/>
              </a:buClr>
              <a:buSzPts val="1200"/>
              <a:buFont typeface="Calibri"/>
              <a:buChar char="-"/>
            </a:pPr>
            <a:r>
              <a:rPr b="1" lang="es-ES"/>
              <a:t>Poliploidizacion</a:t>
            </a:r>
            <a:endParaRPr b="1"/>
          </a:p>
          <a:p>
            <a:pPr indent="-171450" lvl="0" marL="171450" rtl="0" algn="l">
              <a:spcBef>
                <a:spcPts val="0"/>
              </a:spcBef>
              <a:spcAft>
                <a:spcPts val="0"/>
              </a:spcAft>
              <a:buClr>
                <a:schemeClr val="dk1"/>
              </a:buClr>
              <a:buSzPts val="1200"/>
              <a:buFont typeface="Calibri"/>
              <a:buChar char="-"/>
            </a:pPr>
            <a:r>
              <a:rPr b="1" lang="es-ES"/>
              <a:t>Demi-poliploidizacion</a:t>
            </a:r>
            <a:r>
              <a:rPr lang="es-ES"/>
              <a:t>: incremento de la mitad del número. Para considerar posibles multiplicaciones del número de cromosomas por 1.5, permitiendo así, eventos de triplicación.</a:t>
            </a:r>
            <a:endParaRPr/>
          </a:p>
          <a:p>
            <a:pPr indent="-171450" lvl="0" marL="171450" rtl="0" algn="l">
              <a:spcBef>
                <a:spcPts val="0"/>
              </a:spcBef>
              <a:spcAft>
                <a:spcPts val="0"/>
              </a:spcAft>
              <a:buClr>
                <a:schemeClr val="dk1"/>
              </a:buClr>
              <a:buSzPts val="1200"/>
              <a:buFont typeface="Calibri"/>
              <a:buChar char="-"/>
            </a:pPr>
            <a:r>
              <a:rPr lang="es-ES"/>
              <a:t>Cambios en el cariotipo a partir de un </a:t>
            </a:r>
            <a:r>
              <a:rPr b="1" lang="es-ES"/>
              <a:t>numero base</a:t>
            </a:r>
            <a:r>
              <a:rPr lang="es-ES"/>
              <a:t>, con una tasa de </a:t>
            </a:r>
            <a:r>
              <a:rPr b="1" lang="es-ES"/>
              <a:t>transición</a:t>
            </a:r>
            <a:r>
              <a:rPr lang="es-ES"/>
              <a:t> asociada</a:t>
            </a:r>
            <a:endParaRPr/>
          </a:p>
          <a:p>
            <a:pPr indent="-171450" lvl="0" marL="171450" rtl="0" algn="l">
              <a:spcBef>
                <a:spcPts val="0"/>
              </a:spcBef>
              <a:spcAft>
                <a:spcPts val="0"/>
              </a:spcAft>
              <a:buClr>
                <a:schemeClr val="dk1"/>
              </a:buClr>
              <a:buSzPts val="1200"/>
              <a:buFont typeface="Calibri"/>
              <a:buChar char="-"/>
            </a:pPr>
            <a:r>
              <a:rPr b="1" lang="es-ES"/>
              <a:t>ganancia</a:t>
            </a:r>
            <a:r>
              <a:rPr lang="es-ES"/>
              <a:t> y </a:t>
            </a:r>
            <a:r>
              <a:rPr b="1" i="0" lang="es-ES"/>
              <a:t>pérdida</a:t>
            </a:r>
            <a:r>
              <a:rPr lang="es-ES"/>
              <a:t> de cromosomas en función del número de cromosomas</a:t>
            </a:r>
            <a:endParaRPr/>
          </a:p>
          <a:p>
            <a:pPr indent="-95250" lvl="0" marL="171450" rtl="0" algn="l">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Estas tasas se miden en número de eventos por millón de años, y el número base es simplemente un número haploide. Las que son lineares son nº de eventos por millón de años y nº de cromosomas</a:t>
            </a:r>
            <a:endParaRPr/>
          </a:p>
          <a:p>
            <a:pPr indent="-95250" lvl="0" marL="171450" rtl="0" algn="l">
              <a:spcBef>
                <a:spcPts val="0"/>
              </a:spcBef>
              <a:spcAft>
                <a:spcPts val="0"/>
              </a:spcAft>
              <a:buClr>
                <a:schemeClr val="dk1"/>
              </a:buClr>
              <a:buSzPts val="1200"/>
              <a:buFont typeface="Calibri"/>
              <a:buNone/>
            </a:pPr>
            <a:r>
              <a:t/>
            </a:r>
            <a:endParaRPr/>
          </a:p>
        </p:txBody>
      </p:sp>
      <p:sp>
        <p:nvSpPr>
          <p:cNvPr id="1040" name="Google Shape;1040;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2" name="Google Shape;1052;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Con ChromEvol podríamos analizar directamente los datos que tenemos para la familia de forma global. </a:t>
            </a:r>
            <a:endParaRPr/>
          </a:p>
          <a:p>
            <a:pPr indent="0" lvl="0" marL="0" rtl="0" algn="l">
              <a:spcBef>
                <a:spcPts val="0"/>
              </a:spcBef>
              <a:spcAft>
                <a:spcPts val="0"/>
              </a:spcAft>
              <a:buNone/>
            </a:pPr>
            <a:r>
              <a:rPr lang="es-ES"/>
              <a:t>Sin embargo, como nos interesa ver la relación con los cambios conocidos en la tasa de diversificación de las ciperáceas, utilizamos una aproximación basándonos en los “árboles excluyentes”, donde generamos subárboles eliminando las ramas donde se obtuvieron cambios en la tasa de diversificación. </a:t>
            </a:r>
            <a:endParaRPr/>
          </a:p>
          <a:p>
            <a:pPr indent="0" lvl="0" marL="0" rtl="0" algn="l">
              <a:spcBef>
                <a:spcPts val="0"/>
              </a:spcBef>
              <a:spcAft>
                <a:spcPts val="0"/>
              </a:spcAft>
              <a:buNone/>
            </a:pPr>
            <a:r>
              <a:t/>
            </a:r>
            <a:endParaRPr/>
          </a:p>
        </p:txBody>
      </p:sp>
      <p:sp>
        <p:nvSpPr>
          <p:cNvPr id="1053" name="Google Shape;1053;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6" name="Google Shape;106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nuestro caso, partíamos de cuatro linajes donde se han detectado previamente aumentos en la tasa de diversificación en la familia, que serían estos</a:t>
            </a:r>
            <a:endParaRPr/>
          </a:p>
          <a:p>
            <a:pPr indent="0" lvl="0" marL="0" rtl="0" algn="l">
              <a:spcBef>
                <a:spcPts val="0"/>
              </a:spcBef>
              <a:spcAft>
                <a:spcPts val="0"/>
              </a:spcAft>
              <a:buNone/>
            </a:pPr>
            <a:r>
              <a:t/>
            </a:r>
            <a:endParaRPr/>
          </a:p>
        </p:txBody>
      </p:sp>
      <p:sp>
        <p:nvSpPr>
          <p:cNvPr id="1067" name="Google Shape;1067;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Considerando estos cuatro eventos, tendríamos hasta 16 posibles escenarios a comparar, desde un modelo nulo donde no hay transiciones a uno donde haya cuatro transiciones en el modo de evolución.</a:t>
            </a:r>
            <a:endParaRPr/>
          </a:p>
          <a:p>
            <a:pPr indent="0" lvl="0" marL="0" rtl="0" algn="l">
              <a:spcBef>
                <a:spcPts val="0"/>
              </a:spcBef>
              <a:spcAft>
                <a:spcPts val="0"/>
              </a:spcAft>
              <a:buNone/>
            </a:pPr>
            <a:r>
              <a:rPr lang="es-ES"/>
              <a:t>Entonces, primero calculamos el mejor modelo para cada uno de los subárboles</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br>
              <a:rPr lang="es-ES"/>
            </a:br>
            <a:endParaRPr/>
          </a:p>
        </p:txBody>
      </p:sp>
      <p:sp>
        <p:nvSpPr>
          <p:cNvPr id="1092" name="Google Shape;1092;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s-ES" sz="1200" u="none" strike="noStrike">
                <a:solidFill>
                  <a:schemeClr val="dk1"/>
                </a:solidFill>
                <a:latin typeface="Calibri"/>
                <a:ea typeface="Calibri"/>
                <a:cs typeface="Calibri"/>
                <a:sym typeface="Calibri"/>
              </a:rPr>
              <a:t>Y posteriormente sumamos la verosimilitud de los modelos seleccionados en cada uno de los escenarios. De esta forma podemos ver si está más apoyada la hipótesis nula frente a escenarios más complejos</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lang="es-ES"/>
              <a:t>Una vez tuvimos todos los valores de información de Akaike, fuimos capaces de seleccionar el mejor escenario. </a:t>
            </a:r>
            <a:endParaRPr b="0"/>
          </a:p>
        </p:txBody>
      </p:sp>
      <p:sp>
        <p:nvSpPr>
          <p:cNvPr id="1106" name="Google Shape;1106;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7" name="Google Shape;1127;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s-ES" sz="1200" u="none" strike="noStrike">
                <a:solidFill>
                  <a:schemeClr val="dk1"/>
                </a:solidFill>
                <a:latin typeface="Calibri"/>
                <a:ea typeface="Calibri"/>
                <a:cs typeface="Calibri"/>
                <a:sym typeface="Calibri"/>
              </a:rPr>
              <a:t>En nuestro caso, este resultó estar mejor apoyado que la hipótesis nula de un único modo de evolución de cromosomas, con una diferencia de más de doscientas unidades de AIC</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lang="es-ES"/>
              <a:t>Este escenario </a:t>
            </a:r>
            <a:r>
              <a:rPr b="0" i="0" lang="es-ES" sz="1200" u="none" strike="noStrike">
                <a:solidFill>
                  <a:schemeClr val="dk1"/>
                </a:solidFill>
                <a:latin typeface="Calibri"/>
                <a:ea typeface="Calibri"/>
                <a:cs typeface="Calibri"/>
                <a:sym typeface="Calibri"/>
              </a:rPr>
              <a:t>es uno donde hay al menos ocurren tres transiciones desde un modo de evolución inicial (background):</a:t>
            </a:r>
            <a:endParaRPr/>
          </a:p>
          <a:p>
            <a:pPr indent="0" lvl="0" marL="0" rtl="0" algn="l">
              <a:spcBef>
                <a:spcPts val="0"/>
              </a:spcBef>
              <a:spcAft>
                <a:spcPts val="0"/>
              </a:spcAft>
              <a:buNone/>
            </a:pPr>
            <a:r>
              <a:rPr b="0" i="0" lang="es-ES" sz="1200" u="none" strike="noStrike">
                <a:solidFill>
                  <a:schemeClr val="dk1"/>
                </a:solidFill>
                <a:latin typeface="Calibri"/>
                <a:ea typeface="Calibri"/>
                <a:cs typeface="Calibri"/>
                <a:sym typeface="Calibri"/>
              </a:rPr>
              <a:t>En el clado FAEC, excluyendo al linaje C4 de Cyperus, que también tiene otra transición, y en el linaje de Carex sin el subgénero Siderostictae.</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s-ES" sz="1200" u="none" strike="noStrike">
                <a:solidFill>
                  <a:schemeClr val="dk1"/>
                </a:solidFill>
                <a:latin typeface="Calibri"/>
                <a:ea typeface="Calibri"/>
                <a:cs typeface="Calibri"/>
                <a:sym typeface="Calibri"/>
              </a:rPr>
              <a:t>No encontramos apoyo para una transición en el clado que incluye los linajes SDC+FAEC.</a:t>
            </a:r>
            <a:endParaRPr/>
          </a:p>
        </p:txBody>
      </p:sp>
      <p:sp>
        <p:nvSpPr>
          <p:cNvPr id="1128" name="Google Shape;1128;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Para el modo de evolución inicial o background observamos que el cariotipo evoluciona de acuerdo fusiones, hasta que aconteció la diversificación del linaje de Carex y el clado FAEC.</a:t>
            </a:r>
            <a:endParaRPr/>
          </a:p>
          <a:p>
            <a:pPr indent="0" lvl="0" marL="0" rtl="0" algn="l">
              <a:spcBef>
                <a:spcPts val="0"/>
              </a:spcBef>
              <a:spcAft>
                <a:spcPts val="0"/>
              </a:spcAft>
              <a:buNone/>
            </a:pPr>
            <a:r>
              <a:t/>
            </a:r>
            <a:endParaRPr/>
          </a:p>
        </p:txBody>
      </p:sp>
      <p:sp>
        <p:nvSpPr>
          <p:cNvPr id="1139" name="Google Shape;1139;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0" name="Google Shape;1150;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El clado FAEC está dominado por una bajada en las tasas de fusión y un ligero aumento en los eventos de fisión de acuerdo al número de cromosomas. Sin embargo, estas estimas son tan bajas que se puede decir que el cariotipo se mantiene prácticamente estable en este linaje.</a:t>
            </a:r>
            <a:endParaRPr/>
          </a:p>
          <a:p>
            <a:pPr indent="0" lvl="0" marL="0" rtl="0" algn="l">
              <a:spcBef>
                <a:spcPts val="0"/>
              </a:spcBef>
              <a:spcAft>
                <a:spcPts val="0"/>
              </a:spcAft>
              <a:buNone/>
            </a:pPr>
            <a:r>
              <a:t/>
            </a:r>
            <a:endParaRPr/>
          </a:p>
        </p:txBody>
      </p:sp>
      <p:sp>
        <p:nvSpPr>
          <p:cNvPr id="1151" name="Google Shape;1151;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2" name="Google Shape;1162;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No obstante, cuando surge el clado de los Cyperus con C4, se dan unos patrones de alta tasa de fusión, fisión y duplicaciones, que contrasta con la estabilidad observada para el clado FAEC. Estas elevadas tasas de cambio se observan a nivel de especies, donde Cyperus brevifolius tiene recuentos que varían desde 2n = 9 a 2n = 86. En este caso concreto, podríamos relacionar la tasa de diversifiación con un cambio en el nivel de ploidía, aunque habría que realizar pruebas específicas, ya que otros mecanismos como el desarrollo del metabolismo C4 podrían haber afectado a esta rápida diversifiación.</a:t>
            </a:r>
            <a:endParaRPr/>
          </a:p>
        </p:txBody>
      </p:sp>
      <p:sp>
        <p:nvSpPr>
          <p:cNvPr id="1163" name="Google Shape;1163;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Comparando ambos tipos de cromosomas, los monocéntricos tienen menos reajustes cromosomáticos que los holocéntricos.</a:t>
            </a:r>
            <a:endParaRPr/>
          </a:p>
          <a:p>
            <a:pPr indent="0" lvl="0" marL="0" marR="0" rtl="0" algn="l">
              <a:lnSpc>
                <a:spcPct val="100000"/>
              </a:lnSpc>
              <a:spcBef>
                <a:spcPts val="0"/>
              </a:spcBef>
              <a:spcAft>
                <a:spcPts val="0"/>
              </a:spcAft>
              <a:buClr>
                <a:schemeClr val="dk1"/>
              </a:buClr>
              <a:buSzPts val="1200"/>
              <a:buFont typeface="Calibri"/>
              <a:buNone/>
            </a:pPr>
            <a:r>
              <a:rPr lang="es-ES"/>
              <a:t>Además, cuando se produce una fusión en un cromosoma monocéntrico pueden producirse cromosomas con dos centrómeros funcionales, lo que impide una correcta segregación durante la meiosis, así como la pérdida de los fragmentos que no tienen centrómero. En un evento de fisión, también se perderían estos fragmentos.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En cambio, por las adaptaciones de las meiosis holocéntricas, el material genético no se ve afectado por las fusiones, ya que solo se estarían formando cromosomas más grandes.</a:t>
            </a:r>
            <a:endParaRPr/>
          </a:p>
          <a:p>
            <a:pPr indent="0" lvl="0" marL="0" marR="0" rtl="0" algn="l">
              <a:lnSpc>
                <a:spcPct val="100000"/>
              </a:lnSpc>
              <a:spcBef>
                <a:spcPts val="0"/>
              </a:spcBef>
              <a:spcAft>
                <a:spcPts val="0"/>
              </a:spcAft>
              <a:buClr>
                <a:schemeClr val="dk1"/>
              </a:buClr>
              <a:buSzPts val="1200"/>
              <a:buFont typeface="Calibri"/>
              <a:buNone/>
            </a:pPr>
            <a:r>
              <a:rPr lang="es-ES"/>
              <a:t>Por otra parte, en un evento de fisión, la presencia de múltiples centrómeros en los holocéntricos les confiere la posibilidad de mantener todo el material genético, pero aumentaría el número de cromosomas.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2" name="Google Shape;16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4" name="Google Shape;1174;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Por ultimo, en el caso del linaje de Carex, se observa que evoluciona exclusivamente por fusiones y fisiones de los cromosomas, coincidiendo con las suposiciones que se han hecho históricamente en base a la diversidad cariotípica. De hecho, es el linaje que muestra un número más bajo de duplicaciones con respecto a los demás subárboles. En este caso, podríamos también relacionar esta transición en el modo de evolución del cariotipo con un aumento en la diversificación.</a:t>
            </a:r>
            <a:endParaRPr/>
          </a:p>
        </p:txBody>
      </p:sp>
      <p:sp>
        <p:nvSpPr>
          <p:cNvPr id="1175" name="Google Shape;1175;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6" name="Google Shape;1186;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Concluímos que la comparación de modelos simples (sin transiciones) frente a modelos complejos es una buena aproximación para estudiar la evolución del cariotipo, que en Ciperáceas muestra diferencias en los modos de evolución, con transiciones a evolucionar por fusiones y fisiones en Carex, y con una transición a cariotipos estables en el clado FAEC, que vuelve a transicionar en Cyperus donde aumentan las tasas de disploidia y duplicaciones.</a:t>
            </a:r>
            <a:endParaRPr/>
          </a:p>
        </p:txBody>
      </p:sp>
      <p:sp>
        <p:nvSpPr>
          <p:cNvPr id="1187" name="Google Shape;1187;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9" name="Google Shape;1209;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este capítulo, hacemos un enfoque en el género Carex, y nos centraremos en estudiar la relación entre el cariotipo y la diversificación, así como usar variables morfológicas y climáticas como predictores del número de cromosomas. </a:t>
            </a:r>
            <a:endParaRPr/>
          </a:p>
        </p:txBody>
      </p:sp>
      <p:sp>
        <p:nvSpPr>
          <p:cNvPr id="1210" name="Google Shape;1210;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Este capítulo ha sido publicado en el Journal of Systematics and Evolution este año</a:t>
            </a:r>
            <a:endParaRPr/>
          </a:p>
        </p:txBody>
      </p:sp>
      <p:sp>
        <p:nvSpPr>
          <p:cNvPr id="1220" name="Google Shape;1220;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El género Carex consta de cerca de 2200 especies, por lo que constituye cerca del 40% de las ciperáceas.</a:t>
            </a:r>
            <a:endParaRPr/>
          </a:p>
          <a:p>
            <a:pPr indent="0" lvl="0" marL="0" marR="0" rtl="0" algn="l">
              <a:lnSpc>
                <a:spcPct val="100000"/>
              </a:lnSpc>
              <a:spcBef>
                <a:spcPts val="0"/>
              </a:spcBef>
              <a:spcAft>
                <a:spcPts val="0"/>
              </a:spcAft>
              <a:buClr>
                <a:schemeClr val="dk1"/>
              </a:buClr>
              <a:buSzPts val="1200"/>
              <a:buFont typeface="Calibri"/>
              <a:buNone/>
            </a:pPr>
            <a:r>
              <a:rPr lang="es-ES"/>
              <a:t>Se encuentra distribuido por todo el mundo, y es especialmente biodiverso en zonas temperadas y frías de ambos hemisferios.</a:t>
            </a:r>
            <a:endParaRPr/>
          </a:p>
        </p:txBody>
      </p:sp>
      <p:sp>
        <p:nvSpPr>
          <p:cNvPr id="1232" name="Google Shape;1232;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Durante los últimos años se han realizado muchos estudios moleculares del género, y actualmente se tiene cerca de la mitad de la biodiversidad del grupo representada en filogenias.</a:t>
            </a:r>
            <a:endParaRPr/>
          </a:p>
        </p:txBody>
      </p:sp>
      <p:sp>
        <p:nvSpPr>
          <p:cNvPr id="1253" name="Google Shape;1253;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5" name="Google Shape;1265;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Este incremento en estudios moleculares ha permitido detectar diferencias en las tasas de diversificación dentro del género, lo que ha llevado a identificar diversas causas que justifiquen estos cambios en las tasas de diversificación.</a:t>
            </a:r>
            <a:endParaRPr/>
          </a:p>
        </p:txBody>
      </p:sp>
      <p:sp>
        <p:nvSpPr>
          <p:cNvPr id="1266" name="Google Shape;1266;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8" name="Google Shape;1278;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Algunas serían innovaciones morfológicas, oportunidades ecológicas, o cambios en el número de cromosomas. Esto último es de especial relevancia en Carex, donde se ha observado que normalmente se produce una única recombinación por cromosoma, lo que relacionaría directamente la herencia del material genético con el número de cromosomas de la especie.</a:t>
            </a:r>
            <a:endParaRPr/>
          </a:p>
        </p:txBody>
      </p:sp>
      <p:sp>
        <p:nvSpPr>
          <p:cNvPr id="1279" name="Google Shape;1279;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Por esto, utilizamos el número de cromosomas como proxy de las tasas de recombinación, de forma que un mayor número de cromosomas implica mayor sobrecruzamientos durante la meiosis.</a:t>
            </a:r>
            <a:endParaRPr/>
          </a:p>
        </p:txBody>
      </p:sp>
      <p:sp>
        <p:nvSpPr>
          <p:cNvPr id="1292" name="Google Shape;1292;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Procedemos de esta forma para buscar relaciones entre número de cromosomas y diferentes escenarios de ambientes cambiantes y comunidades con elevada competitividad.</a:t>
            </a:r>
            <a:endParaRPr/>
          </a:p>
          <a:p>
            <a:pPr indent="0" lvl="0" marL="0" rtl="0" algn="l">
              <a:spcBef>
                <a:spcPts val="0"/>
              </a:spcBef>
              <a:spcAft>
                <a:spcPts val="0"/>
              </a:spcAft>
              <a:buNone/>
            </a:pPr>
            <a:r>
              <a:rPr lang="es-ES"/>
              <a:t>Hay hipótesis que sugieren que la recombinación es mayor en poblaciones que ocurren en hábitats muy competitivos y/o ambientes cambiantes, donde aumentar la combinación de alelos podría incrementar el fitness</a:t>
            </a:r>
            <a:endParaRPr/>
          </a:p>
        </p:txBody>
      </p:sp>
      <p:sp>
        <p:nvSpPr>
          <p:cNvPr id="1302" name="Google Shape;1302;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Ahora vamos a comparar la división celular en ambos tipos de cromosomas.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s-ES"/>
              <a:t>En primer lugar, se ha visto que la mitosis no supone ningún problema para los cromosomas holocéntricos. Se dividirían de forma similar a los monocéntricos, con la diferencia de que migrarían casi en paralelo a los polos opuestos, sin la forma de “V” que veríamos en una anafase monocéntrica.</a:t>
            </a:r>
            <a:endParaRPr/>
          </a:p>
        </p:txBody>
      </p:sp>
      <p:sp>
        <p:nvSpPr>
          <p:cNvPr id="176" name="Google Shape;1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Por un lado, se obtuvo la filogenia datada más reciente del género Carex. </a:t>
            </a:r>
            <a:endParaRPr/>
          </a:p>
        </p:txBody>
      </p:sp>
      <p:sp>
        <p:nvSpPr>
          <p:cNvPr id="1313" name="Google Shape;1313;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4" name="Google Shape;1324;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Con la representación de especies en mente, se realizó una búsqueda de todos los recuentos de cromosomas publicados, de bases de datos como la CCDB, IAPT o artículos previos, así como de estudios propios para aquellos linajes menos estudiados.</a:t>
            </a:r>
            <a:endParaRPr/>
          </a:p>
        </p:txBody>
      </p:sp>
      <p:sp>
        <p:nvSpPr>
          <p:cNvPr id="1325" name="Google Shape;1325;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3" name="Google Shape;1343;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Con estos datos, inferimos cómo es la relación entre el número de cromosomas y las tasas de diversificación.</a:t>
            </a:r>
            <a:endParaRPr/>
          </a:p>
          <a:p>
            <a:pPr indent="0" lvl="0" marL="0" rtl="0" algn="l">
              <a:spcBef>
                <a:spcPts val="0"/>
              </a:spcBef>
              <a:spcAft>
                <a:spcPts val="0"/>
              </a:spcAft>
              <a:buNone/>
            </a:pPr>
            <a:r>
              <a:rPr lang="es-ES"/>
              <a:t>Para ello utilizamos un modelo de especiación y extinción de caracteres cuantitativos, abreviado como QuaSSE, que evalúa posibles combinaciones entre las variables. Éstas pueden implicar una relación contante, linear, sigmoidea o modal.  Y lo calcula tanto para la especiación como para la extinción.</a:t>
            </a:r>
            <a:endParaRPr/>
          </a:p>
        </p:txBody>
      </p:sp>
      <p:sp>
        <p:nvSpPr>
          <p:cNvPr id="1344" name="Google Shape;1344;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4" name="Google Shape;1354;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Para comprobar la hipótesis de que altas tasas de recombinación son seleccionadas en ambientes donde se favorece la innovación evolutiva, utilizamos modelos para encontrar una relación entre el número de cromosomas y variables que se obtuvieron de floras y de Worldclim.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Para este análisis utilizamos el paquete SLOUCH, que ajusta un modelo lineal entre el número de cromosomas y cualquiera de los predictores, considerando las relaciones filogenéticas de las especies.</a:t>
            </a:r>
            <a:endParaRPr/>
          </a:p>
        </p:txBody>
      </p:sp>
      <p:sp>
        <p:nvSpPr>
          <p:cNvPr id="1355" name="Google Shape;1355;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También estudiamos las transiciones en el óptimo de número de cromosomas y lo comparamos con transiciones en la evolución de estas variables. </a:t>
            </a:r>
            <a:endParaRPr/>
          </a:p>
          <a:p>
            <a:pPr indent="0" lvl="0" marL="0" rtl="0" algn="l">
              <a:spcBef>
                <a:spcPts val="0"/>
              </a:spcBef>
              <a:spcAft>
                <a:spcPts val="0"/>
              </a:spcAft>
              <a:buNone/>
            </a:pPr>
            <a:r>
              <a:rPr lang="es-ES"/>
              <a:t>Utilizamos el paquete BAYOU, que permite detectar transiciones significativas del carácter en las ramas de la filogenia, mostrando la probabilidad de transición, así como el nuevo valor u óptimo hacia el que evoluciona en esa rama. </a:t>
            </a:r>
            <a:endParaRPr/>
          </a:p>
        </p:txBody>
      </p:sp>
      <p:sp>
        <p:nvSpPr>
          <p:cNvPr id="1369" name="Google Shape;1369;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Todos estos análisis se basan en dos tipos de modelos, el movimiento browniano y el Ornstein-Uhlenbeck:</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En el caso del movimiento browniano, se considera que el carácter evolucionaría como si se comportara de una forma más o menos aleatoria.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Sin embargo, bajo un modelo ornstein-uhlenbeck, el carácter evolucionaría hacia un </a:t>
            </a:r>
            <a:r>
              <a:rPr b="1" lang="es-ES"/>
              <a:t>óptimo</a:t>
            </a:r>
            <a:r>
              <a:rPr lang="es-ES"/>
              <a:t> con mayor o menor rapidez atendiendo a una tasa evolutiva. </a:t>
            </a:r>
            <a:endParaRPr/>
          </a:p>
        </p:txBody>
      </p:sp>
      <p:sp>
        <p:nvSpPr>
          <p:cNvPr id="1382" name="Google Shape;1382;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8" name="Google Shape;1408;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Con el modelos OU se puede calcular también la vida media del carácter, que sería el tiempo que tardaría en evolucionar medio camino hacia el óptimo. </a:t>
            </a:r>
            <a:endParaRPr/>
          </a:p>
          <a:p>
            <a:pPr indent="0" lvl="0" marL="0" marR="0" rtl="0" algn="l">
              <a:lnSpc>
                <a:spcPct val="100000"/>
              </a:lnSpc>
              <a:spcBef>
                <a:spcPts val="0"/>
              </a:spcBef>
              <a:spcAft>
                <a:spcPts val="0"/>
              </a:spcAft>
              <a:buClr>
                <a:schemeClr val="dk1"/>
              </a:buClr>
              <a:buSzPts val="1200"/>
              <a:buFont typeface="Calibri"/>
              <a:buNone/>
            </a:pPr>
            <a:r>
              <a:rPr lang="es-ES"/>
              <a:t>Y, una vez llegado al óptimo, el carácter seguiría teniendo una variación, que se denomina varianza estacionaria.</a:t>
            </a:r>
            <a:endParaRPr/>
          </a:p>
        </p:txBody>
      </p:sp>
      <p:sp>
        <p:nvSpPr>
          <p:cNvPr id="1409" name="Google Shape;1409;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2" name="Google Shape;1432;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Nos quedamos con un árbol de 755 taxones, que corresponde a cerca de un 40% del género según los últimos estudios. En total, encontramos más de 3000 recuentos para las especies presentes en la filogenia.</a:t>
            </a:r>
            <a:endParaRPr/>
          </a:p>
          <a:p>
            <a:pPr indent="0" lvl="0" marL="0" rtl="0" algn="l">
              <a:spcBef>
                <a:spcPts val="0"/>
              </a:spcBef>
              <a:spcAft>
                <a:spcPts val="0"/>
              </a:spcAft>
              <a:buNone/>
            </a:pPr>
            <a:r>
              <a:rPr lang="es-ES"/>
              <a:t>En esta figura se puede ver cómo se distribuyen los números en función de los terminales, así como los histogramas de densidad de muestreo. Se ve claramente que hay unos linajes que han sido históricamente más estudiados.</a:t>
            </a:r>
            <a:endParaRPr/>
          </a:p>
        </p:txBody>
      </p:sp>
      <p:sp>
        <p:nvSpPr>
          <p:cNvPr id="1433" name="Google Shape;1433;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Google Shape;1443;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También se puede observar que hay diferencias claras entre los distintos subgéneros de Carex. El caso más llamativo es el del subgénero Siderosticta, con solo dos recuentos, porque evoluciona exclusivamente por poliploidía. </a:t>
            </a:r>
            <a:endParaRPr/>
          </a:p>
        </p:txBody>
      </p:sp>
      <p:sp>
        <p:nvSpPr>
          <p:cNvPr id="1444" name="Google Shape;1444;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4" name="Google Shape;1454;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Al realizar un análisis de la señal filogenética del número de cromosomas obtuvimos un resultado bastante alto, de 0.75, que muestra que tiene un fuerte componente filogenético, pero no es totalmente explicado por la filogenia.</a:t>
            </a:r>
            <a:endParaRPr/>
          </a:p>
        </p:txBody>
      </p:sp>
      <p:sp>
        <p:nvSpPr>
          <p:cNvPr id="1455" name="Google Shape;1455;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En cuanto a la meiosis, ya sabemos cómo funciona en cromosomas monocéntricos, donde se darían sobrecruzamientos, se dividirían los cromosomas homólogos, y luego las cromátidas.</a:t>
            </a:r>
            <a:endParaRPr/>
          </a:p>
        </p:txBody>
      </p:sp>
      <p:sp>
        <p:nvSpPr>
          <p:cNvPr id="187" name="Google Shape;18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5" name="Google Shape;1465;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cuanto a los resultados de QuaSSE, obtuvimos un fuerte apoyo de modelos en los que las tasas de especiación (en azul) y extinción (en naranja) están relacionadas con el número de cromosomas de una forma sigmoidal, como podemos ver aquí. </a:t>
            </a:r>
            <a:endParaRPr/>
          </a:p>
          <a:p>
            <a:pPr indent="0" lvl="0" marL="0" rtl="0" algn="l">
              <a:spcBef>
                <a:spcPts val="0"/>
              </a:spcBef>
              <a:spcAft>
                <a:spcPts val="0"/>
              </a:spcAft>
              <a:buNone/>
            </a:pPr>
            <a:r>
              <a:rPr lang="es-ES"/>
              <a:t>Cuando restamos la especiación a la extinción obtenemos esta línea discontinua, que representa la diversificación neta. Se ve claramente que hay un pico de diversifiación de cerca de ocho veces la tasa previa y posterior al mismo, que se da en valores de cromosoma próximos al número diploide de 60 cromosomas.</a:t>
            </a:r>
            <a:endParaRPr/>
          </a:p>
        </p:txBody>
      </p:sp>
      <p:sp>
        <p:nvSpPr>
          <p:cNvPr id="1466" name="Google Shape;1466;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6" name="Google Shape;1476;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Aquí represento algunos de los modelos utilizando variables predictivas. Pero vemos que todos tienen mejor apoyo que un modelo Browniano, y solo tres estaban ligeramente mejor apoyados con respecto a un modelo Ornstein-Uhlenbeck.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s-ES"/>
              <a:t>Esto hace difícil poder indicar de forma conclusiva cuál de los escenarios ecológicos que mencioné previamente se está produciendo a nivel de género.</a:t>
            </a:r>
            <a:endParaRPr/>
          </a:p>
          <a:p>
            <a:pPr indent="0" lvl="0" marL="0" rtl="0" algn="l">
              <a:spcBef>
                <a:spcPts val="0"/>
              </a:spcBef>
              <a:spcAft>
                <a:spcPts val="0"/>
              </a:spcAft>
              <a:buNone/>
            </a:pPr>
            <a:r>
              <a:t/>
            </a:r>
            <a:endParaRPr/>
          </a:p>
        </p:txBody>
      </p:sp>
      <p:sp>
        <p:nvSpPr>
          <p:cNvPr id="1477" name="Google Shape;1477;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0" name="Google Shape;1490;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Además, todos muestran una tasa de evolución hacia el óptimo lenta, como puede intuirse por estos tiempos de vida media. A más grande la vida media, menor la tasa de evolución, que en este caso ronda valores próximos a cero</a:t>
            </a:r>
            <a:endParaRPr/>
          </a:p>
          <a:p>
            <a:pPr indent="0" lvl="0" marL="0" rtl="0" algn="l">
              <a:spcBef>
                <a:spcPts val="0"/>
              </a:spcBef>
              <a:spcAft>
                <a:spcPts val="0"/>
              </a:spcAft>
              <a:buNone/>
            </a:pPr>
            <a:r>
              <a:t/>
            </a:r>
            <a:endParaRPr/>
          </a:p>
        </p:txBody>
      </p:sp>
      <p:sp>
        <p:nvSpPr>
          <p:cNvPr id="1491" name="Google Shape;1491;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4" name="Google Shape;1504;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También podemos ver que la capacidad predictiva de los modelos es muy baja, siendo capaces de explicar una porción de la variabilidad del número de cromosomas inferior al 1%.</a:t>
            </a:r>
            <a:endParaRPr/>
          </a:p>
          <a:p>
            <a:pPr indent="0" lvl="0" marL="0" rtl="0" algn="l">
              <a:spcBef>
                <a:spcPts val="0"/>
              </a:spcBef>
              <a:spcAft>
                <a:spcPts val="0"/>
              </a:spcAft>
              <a:buNone/>
            </a:pPr>
            <a:r>
              <a:t/>
            </a:r>
            <a:endParaRPr/>
          </a:p>
        </p:txBody>
      </p:sp>
      <p:sp>
        <p:nvSpPr>
          <p:cNvPr id="1505" name="Google Shape;1505;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8" name="Google Shape;1518;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Esto es más evidente cuando vemos en un gráfico las regresiones entre el número de cromosomas y las diferentes variables.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En estos gráficos represento estas tres variables individuales. Se representa la regresión filogenética (en línea negra) y la óptima (en naranja), que sería la relación que encontraríamos una vez alcanzado el óptimo. </a:t>
            </a:r>
            <a:endParaRPr/>
          </a:p>
          <a:p>
            <a:pPr indent="0" lvl="0" marL="0" rtl="0" algn="l">
              <a:spcBef>
                <a:spcPts val="0"/>
              </a:spcBef>
              <a:spcAft>
                <a:spcPts val="0"/>
              </a:spcAft>
              <a:buNone/>
            </a:pPr>
            <a:r>
              <a:rPr lang="es-ES"/>
              <a:t>Podemos ver que la capacidad predictiva es prácticamente nula, así como que la línea óptima y la que obtenemos están próximas. Esto se debe a que la filogenia es suficientemente antigua como para estar próximo del óptimo aunque no haya una evolución rápida hacia el mismo. Recuerdo que Carex tiene cerca de 30 millones de años de antigüedad, por lo que los caracteres han tenido suficiente tiempo para evolucionar.</a:t>
            </a:r>
            <a:endParaRPr/>
          </a:p>
        </p:txBody>
      </p:sp>
      <p:sp>
        <p:nvSpPr>
          <p:cNvPr id="1519" name="Google Shape;1519;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1" name="Google Shape;1531;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Cuando consideramos un modelo Ornstein-Uhlenbeck con múltiples óptimos podemos observar un escenario más complejo, con cerca de 84 óptimos diferentes. Además, hemos podido comprobar que algunos de estos cambios ya han sido detectados previamente, como en el caso de la sección Cyperoideae, que es la antigua sección Ovales, con su centro de diversificación en norteamerica.</a:t>
            </a:r>
            <a:endParaRPr/>
          </a:p>
        </p:txBody>
      </p:sp>
      <p:sp>
        <p:nvSpPr>
          <p:cNvPr id="1532" name="Google Shape;1532;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5" name="Google Shape;1545;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Cuando comparamos los óptimos encontrados en el número de cromosomas con algunas de las variables utilizadas como predictores, observamos que hay un número de cambios significativamente menor en las variables morfológicas y bioclimáticas. </a:t>
            </a:r>
            <a:endParaRPr/>
          </a:p>
          <a:p>
            <a:pPr indent="0" lvl="0" marL="0" rtl="0" algn="l">
              <a:spcBef>
                <a:spcPts val="0"/>
              </a:spcBef>
              <a:spcAft>
                <a:spcPts val="0"/>
              </a:spcAft>
              <a:buNone/>
            </a:pPr>
            <a:r>
              <a:rPr lang="es-ES"/>
              <a:t>No obstante, sí se observa un mayor número de cambios en las variables morfológicas.</a:t>
            </a:r>
            <a:endParaRPr/>
          </a:p>
        </p:txBody>
      </p:sp>
      <p:sp>
        <p:nvSpPr>
          <p:cNvPr id="1546" name="Google Shape;1546;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6" name="Google Shape;1556;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Esta falta de apoyos significativos para múltiples óptimos puede deberse a que los cambios se produzcan de forma gradual en la evolución del género y no sean fácilmente detectables por el análisis, o que estén limitadas por una conservación del nicho a gran escala, como se intuye en base a que el género tiene una distribución por las regiones frías y temperadas. </a:t>
            </a:r>
            <a:endParaRPr/>
          </a:p>
          <a:p>
            <a:pPr indent="0" lvl="0" marL="0" rtl="0" algn="l">
              <a:spcBef>
                <a:spcPts val="0"/>
              </a:spcBef>
              <a:spcAft>
                <a:spcPts val="0"/>
              </a:spcAft>
              <a:buNone/>
            </a:pPr>
            <a:r>
              <a:rPr lang="es-ES"/>
              <a:t>No obstante, otros estudios a menor escala sí han sido capaces de detectar cambios en el nicho debidos a otras variables no-bioclimáticas que no están contempladas en este estudio, como el pH del suelo.</a:t>
            </a:r>
            <a:endParaRPr/>
          </a:p>
        </p:txBody>
      </p:sp>
      <p:sp>
        <p:nvSpPr>
          <p:cNvPr id="1557" name="Google Shape;1557;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Cuando consideramos todos estos resultados de forma conjunta, podemos atribuirlos a la escala del estudio en sí, que abarca un género con 2mil especies.</a:t>
            </a:r>
            <a:endParaRPr/>
          </a:p>
          <a:p>
            <a:pPr indent="0" lvl="0" marL="0" rtl="0" algn="l">
              <a:spcBef>
                <a:spcPts val="0"/>
              </a:spcBef>
              <a:spcAft>
                <a:spcPts val="0"/>
              </a:spcAft>
              <a:buNone/>
            </a:pPr>
            <a:r>
              <a:rPr lang="es-ES"/>
              <a:t>Sin embargo, sí detectamos una relación del número de cromosomas con la diversificación.</a:t>
            </a:r>
            <a:endParaRPr/>
          </a:p>
          <a:p>
            <a:pPr indent="0" lvl="0" marL="0" rtl="0" algn="l">
              <a:spcBef>
                <a:spcPts val="0"/>
              </a:spcBef>
              <a:spcAft>
                <a:spcPts val="0"/>
              </a:spcAft>
              <a:buNone/>
            </a:pPr>
            <a:r>
              <a:t/>
            </a:r>
            <a:endParaRPr/>
          </a:p>
        </p:txBody>
      </p:sp>
      <p:sp>
        <p:nvSpPr>
          <p:cNvPr id="1568" name="Google Shape;1568;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7" name="Google Shape;1577;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Además, su diversificación se produce dentro de grandes condiciones bioclimáticas similares.</a:t>
            </a:r>
            <a:endParaRPr/>
          </a:p>
          <a:p>
            <a:pPr indent="0" lvl="0" marL="0" rtl="0" algn="l">
              <a:spcBef>
                <a:spcPts val="0"/>
              </a:spcBef>
              <a:spcAft>
                <a:spcPts val="0"/>
              </a:spcAft>
              <a:buNone/>
            </a:pPr>
            <a:r>
              <a:rPr lang="es-ES"/>
              <a:t>Por tanto, la evolución de Carex ocurre en diferentes condiciones ambientales locales, con las que las variables morfológicas sí están más relacionadas.  </a:t>
            </a:r>
            <a:endParaRPr/>
          </a:p>
        </p:txBody>
      </p:sp>
      <p:sp>
        <p:nvSpPr>
          <p:cNvPr id="1578" name="Google Shape;1578;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13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1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4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14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1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1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1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14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4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4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4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4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1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1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1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4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1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47"/>
          <p:cNvSpPr/>
          <p:nvPr>
            <p:ph idx="2" type="pic"/>
          </p:nvPr>
        </p:nvSpPr>
        <p:spPr>
          <a:xfrm>
            <a:off x="5183188" y="987425"/>
            <a:ext cx="6172200" cy="4873625"/>
          </a:xfrm>
          <a:prstGeom prst="rect">
            <a:avLst/>
          </a:prstGeom>
          <a:noFill/>
          <a:ln>
            <a:noFill/>
          </a:ln>
        </p:spPr>
      </p:sp>
      <p:sp>
        <p:nvSpPr>
          <p:cNvPr id="68" name="Google Shape;68;p14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3.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0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02.png"/><Relationship Id="rId4" Type="http://schemas.openxmlformats.org/officeDocument/2006/relationships/image" Target="../media/image36.jpg"/><Relationship Id="rId5" Type="http://schemas.openxmlformats.org/officeDocument/2006/relationships/image" Target="../media/image4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0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02.png"/><Relationship Id="rId4" Type="http://schemas.openxmlformats.org/officeDocument/2006/relationships/image" Target="../media/image38.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02.png"/><Relationship Id="rId4" Type="http://schemas.openxmlformats.org/officeDocument/2006/relationships/image" Target="../media/image10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02.png"/><Relationship Id="rId4" Type="http://schemas.openxmlformats.org/officeDocument/2006/relationships/image" Target="../media/image10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2.png"/><Relationship Id="rId4" Type="http://schemas.openxmlformats.org/officeDocument/2006/relationships/image" Target="../media/image6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29.png"/><Relationship Id="rId4" Type="http://schemas.openxmlformats.org/officeDocument/2006/relationships/image" Target="../media/image10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29.png"/><Relationship Id="rId4"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0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0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0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0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0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0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0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0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0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0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0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82.png"/><Relationship Id="rId4" Type="http://schemas.openxmlformats.org/officeDocument/2006/relationships/image" Target="../media/image40.png"/><Relationship Id="rId5" Type="http://schemas.openxmlformats.org/officeDocument/2006/relationships/image" Target="../media/image59.png"/><Relationship Id="rId6" Type="http://schemas.openxmlformats.org/officeDocument/2006/relationships/image" Target="../media/image105.png"/><Relationship Id="rId7" Type="http://schemas.openxmlformats.org/officeDocument/2006/relationships/image" Target="../media/image112.png"/><Relationship Id="rId8" Type="http://schemas.openxmlformats.org/officeDocument/2006/relationships/image" Target="../media/image4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7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7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78.png"/><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11.jpg"/><Relationship Id="rId4" Type="http://schemas.openxmlformats.org/officeDocument/2006/relationships/image" Target="../media/image10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13.png"/><Relationship Id="rId4" Type="http://schemas.openxmlformats.org/officeDocument/2006/relationships/image" Target="../media/image10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02.png"/><Relationship Id="rId4" Type="http://schemas.openxmlformats.org/officeDocument/2006/relationships/image" Target="../media/image12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02.png"/><Relationship Id="rId4" Type="http://schemas.openxmlformats.org/officeDocument/2006/relationships/image" Target="../media/image120.png"/><Relationship Id="rId5" Type="http://schemas.openxmlformats.org/officeDocument/2006/relationships/image" Target="../media/image1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8.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02.png"/><Relationship Id="rId4" Type="http://schemas.openxmlformats.org/officeDocument/2006/relationships/image" Target="../media/image116.png"/><Relationship Id="rId5" Type="http://schemas.openxmlformats.org/officeDocument/2006/relationships/image" Target="../media/image118.png"/><Relationship Id="rId6" Type="http://schemas.openxmlformats.org/officeDocument/2006/relationships/image" Target="../media/image11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02.png"/><Relationship Id="rId4" Type="http://schemas.openxmlformats.org/officeDocument/2006/relationships/image" Target="../media/image12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02.png"/><Relationship Id="rId4" Type="http://schemas.openxmlformats.org/officeDocument/2006/relationships/image" Target="../media/image13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02.png"/><Relationship Id="rId4" Type="http://schemas.openxmlformats.org/officeDocument/2006/relationships/image" Target="../media/image11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02.png"/><Relationship Id="rId4" Type="http://schemas.openxmlformats.org/officeDocument/2006/relationships/image" Target="../media/image12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02.png"/><Relationship Id="rId4" Type="http://schemas.openxmlformats.org/officeDocument/2006/relationships/image" Target="../media/image12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26.png"/><Relationship Id="rId4" Type="http://schemas.openxmlformats.org/officeDocument/2006/relationships/image" Target="../media/image10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26.png"/><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gif"/><Relationship Id="rId4" Type="http://schemas.openxmlformats.org/officeDocument/2006/relationships/image" Target="../media/image32.png"/><Relationship Id="rId9"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4.jpg"/><Relationship Id="rId7" Type="http://schemas.openxmlformats.org/officeDocument/2006/relationships/image" Target="../media/image29.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gif"/><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26.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6.jpg"/><Relationship Id="rId5"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36.jpg"/><Relationship Id="rId5" Type="http://schemas.openxmlformats.org/officeDocument/2006/relationships/image" Target="../media/image1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6.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58.png"/><Relationship Id="rId6" Type="http://schemas.openxmlformats.org/officeDocument/2006/relationships/image" Target="../media/image49.png"/><Relationship Id="rId7"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6.png"/><Relationship Id="rId4" Type="http://schemas.openxmlformats.org/officeDocument/2006/relationships/image" Target="../media/image44.png"/><Relationship Id="rId5"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4.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3.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1.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3.png"/><Relationship Id="rId4" Type="http://schemas.openxmlformats.org/officeDocument/2006/relationships/image" Target="../media/image57.jpg"/><Relationship Id="rId5" Type="http://schemas.openxmlformats.org/officeDocument/2006/relationships/image" Target="../media/image5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3.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0.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3.png"/><Relationship Id="rId4" Type="http://schemas.openxmlformats.org/officeDocument/2006/relationships/image" Target="../media/image6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3.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3.png"/><Relationship Id="rId4" Type="http://schemas.openxmlformats.org/officeDocument/2006/relationships/image" Target="../media/image62.png"/><Relationship Id="rId5"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3.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3.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3.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53.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53.png"/><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53.png"/><Relationship Id="rId4" Type="http://schemas.openxmlformats.org/officeDocument/2006/relationships/image" Target="../media/image68.png"/><Relationship Id="rId5" Type="http://schemas.openxmlformats.org/officeDocument/2006/relationships/image" Target="../media/image73.jpg"/><Relationship Id="rId6" Type="http://schemas.openxmlformats.org/officeDocument/2006/relationships/image" Target="../media/image70.jpg"/><Relationship Id="rId7" Type="http://schemas.openxmlformats.org/officeDocument/2006/relationships/image" Target="../media/image8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8.png"/><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8.png"/><Relationship Id="rId4" Type="http://schemas.openxmlformats.org/officeDocument/2006/relationships/image" Target="../media/image81.png"/><Relationship Id="rId5" Type="http://schemas.openxmlformats.org/officeDocument/2006/relationships/image" Target="../media/image75.jpg"/><Relationship Id="rId6" Type="http://schemas.openxmlformats.org/officeDocument/2006/relationships/image" Target="../media/image74.jpg"/><Relationship Id="rId7" Type="http://schemas.openxmlformats.org/officeDocument/2006/relationships/image" Target="../media/image85.jpg"/><Relationship Id="rId8" Type="http://schemas.openxmlformats.org/officeDocument/2006/relationships/image" Target="../media/image8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8.png"/><Relationship Id="rId4" Type="http://schemas.openxmlformats.org/officeDocument/2006/relationships/image" Target="../media/image7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8.png"/><Relationship Id="rId4" Type="http://schemas.openxmlformats.org/officeDocument/2006/relationships/image" Target="../media/image77.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8.png"/><Relationship Id="rId4" Type="http://schemas.openxmlformats.org/officeDocument/2006/relationships/image" Target="../media/image77.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8.png"/><Relationship Id="rId4" Type="http://schemas.openxmlformats.org/officeDocument/2006/relationships/image" Target="../media/image77.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8.png"/><Relationship Id="rId4" Type="http://schemas.openxmlformats.org/officeDocument/2006/relationships/image" Target="../media/image89.png"/><Relationship Id="rId9" Type="http://schemas.openxmlformats.org/officeDocument/2006/relationships/image" Target="../media/image96.png"/><Relationship Id="rId5" Type="http://schemas.openxmlformats.org/officeDocument/2006/relationships/image" Target="../media/image88.png"/><Relationship Id="rId6" Type="http://schemas.openxmlformats.org/officeDocument/2006/relationships/image" Target="../media/image90.png"/><Relationship Id="rId7" Type="http://schemas.openxmlformats.org/officeDocument/2006/relationships/image" Target="../media/image92.png"/><Relationship Id="rId8" Type="http://schemas.openxmlformats.org/officeDocument/2006/relationships/image" Target="../media/image9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8.png"/><Relationship Id="rId4" Type="http://schemas.openxmlformats.org/officeDocument/2006/relationships/image" Target="../media/image9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78.png"/><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7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8.png"/><Relationship Id="rId4" Type="http://schemas.openxmlformats.org/officeDocument/2006/relationships/image" Target="../media/image1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28.png"/><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28.png"/><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78.png"/><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7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78.png"/><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78.png"/><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78.png"/><Relationship Id="rId4" Type="http://schemas.openxmlformats.org/officeDocument/2006/relationships/image" Target="../media/image10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78.png"/><Relationship Id="rId4" Type="http://schemas.openxmlformats.org/officeDocument/2006/relationships/image" Target="../media/image10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7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15095" r="0" t="0"/>
          <a:stretch/>
        </p:blipFill>
        <p:spPr>
          <a:xfrm flipH="1" rot="-5400000">
            <a:off x="2666998" y="-2662743"/>
            <a:ext cx="6858000" cy="12183487"/>
          </a:xfrm>
          <a:custGeom>
            <a:rect b="b" l="l" r="r" t="t"/>
            <a:pathLst>
              <a:path extrusionOk="0" h="12183487" w="8077263">
                <a:moveTo>
                  <a:pt x="-719" y="-1085"/>
                </a:moveTo>
                <a:lnTo>
                  <a:pt x="8076545" y="-1085"/>
                </a:lnTo>
                <a:lnTo>
                  <a:pt x="8076545" y="12182402"/>
                </a:lnTo>
                <a:lnTo>
                  <a:pt x="-719" y="12182402"/>
                </a:lnTo>
                <a:close/>
              </a:path>
            </a:pathLst>
          </a:custGeom>
          <a:noFill/>
          <a:ln>
            <a:noFill/>
          </a:ln>
        </p:spPr>
      </p:pic>
      <p:sp>
        <p:nvSpPr>
          <p:cNvPr id="90" name="Google Shape;90;p1"/>
          <p:cNvSpPr/>
          <p:nvPr/>
        </p:nvSpPr>
        <p:spPr>
          <a:xfrm>
            <a:off x="0" y="-2"/>
            <a:ext cx="12192000" cy="6858001"/>
          </a:xfrm>
          <a:prstGeom prst="rect">
            <a:avLst/>
          </a:prstGeom>
          <a:solidFill>
            <a:srgbClr val="FFFFFF">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1" name="Google Shape;91;p1"/>
          <p:cNvSpPr/>
          <p:nvPr/>
        </p:nvSpPr>
        <p:spPr>
          <a:xfrm>
            <a:off x="775251" y="937277"/>
            <a:ext cx="10641495" cy="243143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ES" sz="4000" u="none" cap="none" strike="noStrike">
                <a:solidFill>
                  <a:schemeClr val="dk1"/>
                </a:solidFill>
                <a:latin typeface="Garamond"/>
                <a:ea typeface="Garamond"/>
                <a:cs typeface="Garamond"/>
                <a:sym typeface="Garamond"/>
              </a:rPr>
              <a:t>Chromosomal evolution and its relationship with diversification patterns in angiosperms</a:t>
            </a:r>
            <a:endParaRPr/>
          </a:p>
          <a:p>
            <a:pPr indent="0" lvl="0" marL="0" marR="0" rtl="0" algn="ctr">
              <a:spcBef>
                <a:spcPts val="0"/>
              </a:spcBef>
              <a:spcAft>
                <a:spcPts val="0"/>
              </a:spcAft>
              <a:buNone/>
            </a:pPr>
            <a:r>
              <a:rPr b="1" i="0" lang="es-ES" sz="3600" u="none" cap="none" strike="noStrike">
                <a:solidFill>
                  <a:srgbClr val="7F7F7F"/>
                </a:solidFill>
                <a:latin typeface="Garamond"/>
                <a:ea typeface="Garamond"/>
                <a:cs typeface="Garamond"/>
                <a:sym typeface="Garamond"/>
              </a:rPr>
              <a:t>A macro and microevolutionary approach through the hyperdiverse family of the sedges</a:t>
            </a:r>
            <a:endParaRPr b="1" i="0" sz="3600" u="none" cap="none" strike="noStrike">
              <a:solidFill>
                <a:srgbClr val="7F7F7F"/>
              </a:solidFill>
              <a:latin typeface="Garamond"/>
              <a:ea typeface="Garamond"/>
              <a:cs typeface="Garamond"/>
              <a:sym typeface="Garamond"/>
            </a:endParaRPr>
          </a:p>
        </p:txBody>
      </p:sp>
      <p:sp>
        <p:nvSpPr>
          <p:cNvPr id="92" name="Google Shape;92;p1"/>
          <p:cNvSpPr/>
          <p:nvPr/>
        </p:nvSpPr>
        <p:spPr>
          <a:xfrm>
            <a:off x="1901533" y="3355240"/>
            <a:ext cx="838893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ES" sz="2800" u="none" cap="none" strike="noStrike">
                <a:solidFill>
                  <a:schemeClr val="lt1"/>
                </a:solidFill>
                <a:latin typeface="Garamond"/>
                <a:ea typeface="Garamond"/>
                <a:cs typeface="Garamond"/>
                <a:sym typeface="Garamond"/>
              </a:rPr>
              <a:t>José Ignacio Márquez Corro</a:t>
            </a:r>
            <a:endParaRPr/>
          </a:p>
          <a:p>
            <a:pPr indent="0" lvl="0" marL="0" marR="0" rtl="0" algn="ctr">
              <a:spcBef>
                <a:spcPts val="0"/>
              </a:spcBef>
              <a:spcAft>
                <a:spcPts val="0"/>
              </a:spcAft>
              <a:buNone/>
            </a:pPr>
            <a:r>
              <a:rPr b="1" i="0" lang="es-ES" sz="2800" u="none" cap="none" strike="noStrike">
                <a:solidFill>
                  <a:schemeClr val="lt1"/>
                </a:solidFill>
                <a:latin typeface="Garamond"/>
                <a:ea typeface="Garamond"/>
                <a:cs typeface="Garamond"/>
                <a:sym typeface="Garamond"/>
              </a:rPr>
              <a:t>Jun. 2021</a:t>
            </a:r>
            <a:endParaRPr b="1" i="0" sz="2800" u="none" cap="none" strike="noStrike">
              <a:solidFill>
                <a:schemeClr val="lt1"/>
              </a:solidFill>
              <a:latin typeface="Garamond"/>
              <a:ea typeface="Garamond"/>
              <a:cs typeface="Garamond"/>
              <a:sym typeface="Garamond"/>
            </a:endParaRPr>
          </a:p>
        </p:txBody>
      </p:sp>
      <p:sp>
        <p:nvSpPr>
          <p:cNvPr id="93" name="Google Shape;93;p1"/>
          <p:cNvSpPr/>
          <p:nvPr/>
        </p:nvSpPr>
        <p:spPr>
          <a:xfrm>
            <a:off x="3803068" y="5819125"/>
            <a:ext cx="8388932" cy="95410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s-ES" sz="2800" u="none" cap="none" strike="noStrike">
                <a:solidFill>
                  <a:schemeClr val="lt1"/>
                </a:solidFill>
                <a:latin typeface="Garamond"/>
                <a:ea typeface="Garamond"/>
                <a:cs typeface="Garamond"/>
                <a:sym typeface="Garamond"/>
              </a:rPr>
              <a:t>Dept. Biología Molecular e Ingeniería Bioquímica</a:t>
            </a:r>
            <a:endParaRPr b="1" i="0" sz="2800" u="none" cap="none" strike="noStrike">
              <a:solidFill>
                <a:schemeClr val="lt1"/>
              </a:solidFill>
              <a:latin typeface="Garamond"/>
              <a:ea typeface="Garamond"/>
              <a:cs typeface="Garamond"/>
              <a:sym typeface="Garamond"/>
            </a:endParaRPr>
          </a:p>
          <a:p>
            <a:pPr indent="0" lvl="0" marL="0" marR="0" rtl="0" algn="r">
              <a:spcBef>
                <a:spcPts val="0"/>
              </a:spcBef>
              <a:spcAft>
                <a:spcPts val="0"/>
              </a:spcAft>
              <a:buNone/>
            </a:pPr>
            <a:r>
              <a:rPr b="1" i="0" lang="es-ES" sz="2800" u="none" cap="none" strike="noStrike">
                <a:solidFill>
                  <a:schemeClr val="lt1"/>
                </a:solidFill>
                <a:latin typeface="Garamond"/>
                <a:ea typeface="Garamond"/>
                <a:cs typeface="Garamond"/>
                <a:sym typeface="Garamond"/>
              </a:rPr>
              <a:t>Universidad Pablo de Olavide</a:t>
            </a:r>
            <a:endParaRPr b="1" i="0" sz="2800" u="none" cap="none" strike="noStrike">
              <a:solidFill>
                <a:schemeClr val="lt1"/>
              </a:solidFill>
              <a:latin typeface="Garamond"/>
              <a:ea typeface="Garamond"/>
              <a:cs typeface="Garamond"/>
              <a:sym typeface="Garamond"/>
            </a:endParaRPr>
          </a:p>
        </p:txBody>
      </p:sp>
      <p:pic>
        <p:nvPicPr>
          <p:cNvPr descr="C:\Users\jimarcor\Desktop\unnamed.jpg" id="94" name="Google Shape;94;p1"/>
          <p:cNvPicPr preferRelativeResize="0"/>
          <p:nvPr/>
        </p:nvPicPr>
        <p:blipFill rotWithShape="1">
          <a:blip r:embed="rId4">
            <a:alphaModFix/>
          </a:blip>
          <a:srcRect b="0" l="0" r="0" t="0"/>
          <a:stretch/>
        </p:blipFill>
        <p:spPr>
          <a:xfrm>
            <a:off x="10746362" y="4478357"/>
            <a:ext cx="1340768" cy="1340768"/>
          </a:xfrm>
          <a:prstGeom prst="rect">
            <a:avLst/>
          </a:prstGeom>
          <a:noFill/>
          <a:ln>
            <a:noFill/>
          </a:ln>
        </p:spPr>
      </p:pic>
      <p:sp>
        <p:nvSpPr>
          <p:cNvPr id="95" name="Google Shape;95;p1"/>
          <p:cNvSpPr/>
          <p:nvPr/>
        </p:nvSpPr>
        <p:spPr>
          <a:xfrm>
            <a:off x="104870" y="5572903"/>
            <a:ext cx="838893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2400" u="sng" cap="none" strike="noStrike">
                <a:solidFill>
                  <a:schemeClr val="lt1"/>
                </a:solidFill>
                <a:latin typeface="Garamond"/>
                <a:ea typeface="Garamond"/>
                <a:cs typeface="Garamond"/>
                <a:sym typeface="Garamond"/>
              </a:rPr>
              <a:t>Directores</a:t>
            </a:r>
            <a:endParaRPr b="1" sz="2400" u="sng">
              <a:solidFill>
                <a:schemeClr val="lt1"/>
              </a:solidFill>
              <a:latin typeface="Garamond"/>
              <a:ea typeface="Garamond"/>
              <a:cs typeface="Garamond"/>
              <a:sym typeface="Garamond"/>
            </a:endParaRPr>
          </a:p>
          <a:p>
            <a:pPr indent="0" lvl="0" marL="0" marR="0" rtl="0" algn="l">
              <a:spcBef>
                <a:spcPts val="0"/>
              </a:spcBef>
              <a:spcAft>
                <a:spcPts val="0"/>
              </a:spcAft>
              <a:buNone/>
            </a:pPr>
            <a:r>
              <a:rPr b="1" lang="es-ES" sz="2400">
                <a:solidFill>
                  <a:schemeClr val="lt1"/>
                </a:solidFill>
                <a:latin typeface="Garamond"/>
                <a:ea typeface="Garamond"/>
                <a:cs typeface="Garamond"/>
                <a:sym typeface="Garamond"/>
              </a:rPr>
              <a:t>Marcial Escudero Lirio</a:t>
            </a:r>
            <a:endParaRPr b="1" sz="2400">
              <a:solidFill>
                <a:schemeClr val="lt1"/>
              </a:solidFill>
              <a:latin typeface="Garamond"/>
              <a:ea typeface="Garamond"/>
              <a:cs typeface="Garamond"/>
              <a:sym typeface="Garamond"/>
            </a:endParaRPr>
          </a:p>
          <a:p>
            <a:pPr indent="0" lvl="0" marL="0" marR="0" rtl="0" algn="l">
              <a:spcBef>
                <a:spcPts val="0"/>
              </a:spcBef>
              <a:spcAft>
                <a:spcPts val="0"/>
              </a:spcAft>
              <a:buNone/>
            </a:pPr>
            <a:r>
              <a:rPr b="1" lang="es-ES" sz="2400">
                <a:solidFill>
                  <a:schemeClr val="lt1"/>
                </a:solidFill>
                <a:latin typeface="Garamond"/>
                <a:ea typeface="Garamond"/>
                <a:cs typeface="Garamond"/>
                <a:sym typeface="Garamond"/>
              </a:rPr>
              <a:t>Santiago Martín Bravo</a:t>
            </a:r>
            <a:endParaRPr b="1" sz="2400">
              <a:solidFill>
                <a:schemeClr val="lt1"/>
              </a:solidFill>
              <a:latin typeface="Garamond"/>
              <a:ea typeface="Garamond"/>
              <a:cs typeface="Garamond"/>
              <a:sym typeface="Garamond"/>
            </a:endParaRPr>
          </a:p>
        </p:txBody>
      </p:sp>
      <p:sp>
        <p:nvSpPr>
          <p:cNvPr id="96" name="Google Shape;96;p1"/>
          <p:cNvSpPr/>
          <p:nvPr/>
        </p:nvSpPr>
        <p:spPr>
          <a:xfrm>
            <a:off x="-20325" y="-22025"/>
            <a:ext cx="2760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10"/>
          <p:cNvPicPr preferRelativeResize="0"/>
          <p:nvPr/>
        </p:nvPicPr>
        <p:blipFill rotWithShape="1">
          <a:blip r:embed="rId3">
            <a:alphaModFix/>
          </a:blip>
          <a:srcRect b="95319" l="0" r="0" t="0"/>
          <a:stretch/>
        </p:blipFill>
        <p:spPr>
          <a:xfrm>
            <a:off x="406400" y="1385872"/>
            <a:ext cx="8552424" cy="321012"/>
          </a:xfrm>
          <a:prstGeom prst="rect">
            <a:avLst/>
          </a:prstGeom>
          <a:noFill/>
          <a:ln>
            <a:noFill/>
          </a:ln>
        </p:spPr>
      </p:pic>
      <p:sp>
        <p:nvSpPr>
          <p:cNvPr id="207" name="Google Shape;207;p10"/>
          <p:cNvSpPr/>
          <p:nvPr/>
        </p:nvSpPr>
        <p:spPr>
          <a:xfrm>
            <a:off x="348342" y="98425"/>
            <a:ext cx="11495315"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rgbClr val="000000"/>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800">
              <a:solidFill>
                <a:srgbClr val="000000"/>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Meiosis in holocentric chromosomes</a:t>
            </a:r>
            <a:endParaRPr/>
          </a:p>
          <a:p>
            <a:pPr indent="0" lvl="0" marL="0" marR="0" rtl="0" algn="l">
              <a:spcBef>
                <a:spcPts val="600"/>
              </a:spcBef>
              <a:spcAft>
                <a:spcPts val="0"/>
              </a:spcAft>
              <a:buNone/>
            </a:pPr>
            <a:r>
              <a:t/>
            </a:r>
            <a:endParaRPr b="1" sz="2000">
              <a:solidFill>
                <a:schemeClr val="dk1"/>
              </a:solidFill>
              <a:latin typeface="Garamond"/>
              <a:ea typeface="Garamond"/>
              <a:cs typeface="Garamond"/>
              <a:sym typeface="Garamond"/>
            </a:endParaRPr>
          </a:p>
        </p:txBody>
      </p:sp>
      <p:cxnSp>
        <p:nvCxnSpPr>
          <p:cNvPr id="208" name="Google Shape;208;p1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209" name="Google Shape;209;p10"/>
          <p:cNvPicPr preferRelativeResize="0"/>
          <p:nvPr/>
        </p:nvPicPr>
        <p:blipFill rotWithShape="1">
          <a:blip r:embed="rId4">
            <a:alphaModFix/>
          </a:blip>
          <a:srcRect b="0" l="0" r="0" t="0"/>
          <a:stretch/>
        </p:blipFill>
        <p:spPr>
          <a:xfrm>
            <a:off x="9499601" y="-777888"/>
            <a:ext cx="4559870" cy="3039171"/>
          </a:xfrm>
          <a:prstGeom prst="rect">
            <a:avLst/>
          </a:prstGeom>
          <a:noFill/>
          <a:ln>
            <a:noFill/>
          </a:ln>
        </p:spPr>
      </p:pic>
      <p:sp>
        <p:nvSpPr>
          <p:cNvPr id="210" name="Google Shape;210;p10"/>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pic>
        <p:nvPicPr>
          <p:cNvPr id="211" name="Google Shape;211;p10"/>
          <p:cNvPicPr preferRelativeResize="0"/>
          <p:nvPr/>
        </p:nvPicPr>
        <p:blipFill rotWithShape="1">
          <a:blip r:embed="rId3">
            <a:alphaModFix/>
          </a:blip>
          <a:srcRect b="0" l="0" r="0" t="24889"/>
          <a:stretch/>
        </p:blipFill>
        <p:spPr>
          <a:xfrm>
            <a:off x="412121" y="1706884"/>
            <a:ext cx="8552424" cy="5151116"/>
          </a:xfrm>
          <a:prstGeom prst="rect">
            <a:avLst/>
          </a:prstGeom>
          <a:noFill/>
          <a:ln>
            <a:noFill/>
          </a:ln>
        </p:spPr>
      </p:pic>
      <p:sp>
        <p:nvSpPr>
          <p:cNvPr id="212" name="Google Shape;212;p10"/>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10</a:t>
            </a:r>
            <a:endParaRPr sz="1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pic>
        <p:nvPicPr>
          <p:cNvPr id="1590" name="Google Shape;1590;p100"/>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591" name="Google Shape;1591;p100"/>
          <p:cNvSpPr/>
          <p:nvPr/>
        </p:nvSpPr>
        <p:spPr>
          <a:xfrm>
            <a:off x="348343" y="98425"/>
            <a:ext cx="11465474"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rgbClr val="000000"/>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rgbClr val="000000"/>
              </a:solidFill>
              <a:latin typeface="Garamond"/>
              <a:ea typeface="Garamond"/>
              <a:cs typeface="Garamond"/>
              <a:sym typeface="Garamond"/>
            </a:endParaRPr>
          </a:p>
          <a:p>
            <a:pPr indent="-342900" lvl="0" marL="457200" marR="0" rtl="0" algn="l">
              <a:spcBef>
                <a:spcPts val="0"/>
              </a:spcBef>
              <a:spcAft>
                <a:spcPts val="0"/>
              </a:spcAft>
              <a:buClr>
                <a:schemeClr val="dk1"/>
              </a:buClr>
              <a:buSzPts val="1800"/>
              <a:buFont typeface="Calibri"/>
              <a:buNone/>
            </a:pPr>
            <a:r>
              <a:t/>
            </a:r>
            <a:endParaRPr sz="1800">
              <a:solidFill>
                <a:srgbClr val="000000"/>
              </a:solidFill>
              <a:latin typeface="Garamond"/>
              <a:ea typeface="Garamond"/>
              <a:cs typeface="Garamond"/>
              <a:sym typeface="Garamond"/>
            </a:endParaRPr>
          </a:p>
          <a:p>
            <a:pPr indent="-457200" lvl="0" marL="457200" marR="0" rtl="0" algn="l">
              <a:spcBef>
                <a:spcPts val="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Chromosome number / recombination rates related to diversification rates</a:t>
            </a:r>
            <a:endParaRPr/>
          </a:p>
          <a:p>
            <a:pPr indent="-279400" lvl="0" marL="457200" marR="0" rtl="0" algn="l">
              <a:spcBef>
                <a:spcPts val="0"/>
              </a:spcBef>
              <a:spcAft>
                <a:spcPts val="0"/>
              </a:spcAft>
              <a:buClr>
                <a:schemeClr val="dk1"/>
              </a:buClr>
              <a:buSzPts val="2800"/>
              <a:buFont typeface="Arial"/>
              <a:buNone/>
            </a:pPr>
            <a:r>
              <a:t/>
            </a:r>
            <a:endParaRPr sz="2800">
              <a:solidFill>
                <a:srgbClr val="000000"/>
              </a:solidFill>
              <a:latin typeface="Garamond"/>
              <a:ea typeface="Garamond"/>
              <a:cs typeface="Garamond"/>
              <a:sym typeface="Garamond"/>
            </a:endParaRPr>
          </a:p>
          <a:p>
            <a:pPr indent="-457200" lvl="0" marL="457200" marR="0" rtl="0" algn="l">
              <a:spcBef>
                <a:spcPts val="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Little predictor ability to explain chromosome number variability due to multiple evolutionary paths</a:t>
            </a:r>
            <a:endParaRPr/>
          </a:p>
          <a:p>
            <a:pPr indent="-279400" lvl="0" marL="457200" marR="0" rtl="0" algn="l">
              <a:spcBef>
                <a:spcPts val="0"/>
              </a:spcBef>
              <a:spcAft>
                <a:spcPts val="0"/>
              </a:spcAft>
              <a:buClr>
                <a:schemeClr val="dk1"/>
              </a:buClr>
              <a:buSzPts val="2800"/>
              <a:buFont typeface="Arial"/>
              <a:buNone/>
            </a:pPr>
            <a:r>
              <a:t/>
            </a:r>
            <a:endParaRPr sz="2800">
              <a:solidFill>
                <a:srgbClr val="000000"/>
              </a:solidFill>
              <a:latin typeface="Garamond"/>
              <a:ea typeface="Garamond"/>
              <a:cs typeface="Garamond"/>
              <a:sym typeface="Garamond"/>
            </a:endParaRPr>
          </a:p>
          <a:p>
            <a:pPr indent="-457200" lvl="0" marL="457200" marR="0" rtl="0" algn="l">
              <a:spcBef>
                <a:spcPts val="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Chromosome number shifts &gt;&gt; morphological shifts &gt; bioclimatic shifts as result of diversification within similar bioclimatic conditions</a:t>
            </a:r>
            <a:endParaRPr sz="3000">
              <a:solidFill>
                <a:schemeClr val="dk1"/>
              </a:solidFill>
              <a:latin typeface="Garamond"/>
              <a:ea typeface="Garamond"/>
              <a:cs typeface="Garamond"/>
              <a:sym typeface="Garamond"/>
            </a:endParaRPr>
          </a:p>
        </p:txBody>
      </p:sp>
      <p:cxnSp>
        <p:nvCxnSpPr>
          <p:cNvPr id="1592" name="Google Shape;1592;p10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593" name="Google Shape;1593;p10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594" name="Google Shape;1594;p100"/>
          <p:cNvSpPr/>
          <p:nvPr/>
        </p:nvSpPr>
        <p:spPr>
          <a:xfrm>
            <a:off x="2415900" y="4996771"/>
            <a:ext cx="7330359"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800">
                <a:solidFill>
                  <a:srgbClr val="000000"/>
                </a:solidFill>
                <a:latin typeface="Garamond"/>
                <a:ea typeface="Garamond"/>
                <a:cs typeface="Garamond"/>
                <a:sym typeface="Garamond"/>
              </a:rPr>
              <a:t>Thus, it is unwise to infer global relationship between chromosomes and morphological / bioclimatic variables in </a:t>
            </a:r>
            <a:r>
              <a:rPr b="1" i="1" lang="es-ES" sz="2800">
                <a:solidFill>
                  <a:srgbClr val="000000"/>
                </a:solidFill>
                <a:latin typeface="Garamond"/>
                <a:ea typeface="Garamond"/>
                <a:cs typeface="Garamond"/>
                <a:sym typeface="Garamond"/>
              </a:rPr>
              <a:t>Carex</a:t>
            </a:r>
            <a:endParaRPr b="1" sz="3000">
              <a:solidFill>
                <a:srgbClr val="000000"/>
              </a:solidFill>
              <a:latin typeface="Garamond"/>
              <a:ea typeface="Garamond"/>
              <a:cs typeface="Garamond"/>
              <a:sym typeface="Garamond"/>
            </a:endParaRPr>
          </a:p>
        </p:txBody>
      </p:sp>
      <p:sp>
        <p:nvSpPr>
          <p:cNvPr id="1595" name="Google Shape;1595;p100"/>
          <p:cNvSpPr/>
          <p:nvPr/>
        </p:nvSpPr>
        <p:spPr>
          <a:xfrm>
            <a:off x="-20325" y="-22025"/>
            <a:ext cx="494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100</a:t>
            </a:r>
            <a:endParaRPr sz="1800">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cxnSp>
        <p:nvCxnSpPr>
          <p:cNvPr id="1601" name="Google Shape;1601;p101"/>
          <p:cNvCxnSpPr/>
          <p:nvPr/>
        </p:nvCxnSpPr>
        <p:spPr>
          <a:xfrm>
            <a:off x="0" y="762972"/>
            <a:ext cx="12192000" cy="0"/>
          </a:xfrm>
          <a:prstGeom prst="straightConnector1">
            <a:avLst/>
          </a:prstGeom>
          <a:noFill/>
          <a:ln cap="flat" cmpd="sng" w="19050">
            <a:solidFill>
              <a:schemeClr val="accent6"/>
            </a:solidFill>
            <a:prstDash val="solid"/>
            <a:miter lim="800000"/>
            <a:headEnd len="sm" w="sm" type="none"/>
            <a:tailEnd len="sm" w="sm" type="none"/>
          </a:ln>
        </p:spPr>
      </p:cxnSp>
      <p:pic>
        <p:nvPicPr>
          <p:cNvPr id="1602" name="Google Shape;1602;p101"/>
          <p:cNvPicPr preferRelativeResize="0"/>
          <p:nvPr/>
        </p:nvPicPr>
        <p:blipFill rotWithShape="1">
          <a:blip r:embed="rId3">
            <a:alphaModFix/>
          </a:blip>
          <a:srcRect b="20555" l="25511" r="12781" t="26768"/>
          <a:stretch/>
        </p:blipFill>
        <p:spPr>
          <a:xfrm rot="737758">
            <a:off x="5693788" y="-618189"/>
            <a:ext cx="7375152" cy="6685609"/>
          </a:xfrm>
          <a:prstGeom prst="rect">
            <a:avLst/>
          </a:prstGeom>
          <a:noFill/>
          <a:ln>
            <a:noFill/>
          </a:ln>
        </p:spPr>
      </p:pic>
      <p:sp>
        <p:nvSpPr>
          <p:cNvPr id="1603" name="Google Shape;1603;p101"/>
          <p:cNvSpPr/>
          <p:nvPr/>
        </p:nvSpPr>
        <p:spPr>
          <a:xfrm>
            <a:off x="7247528" y="142696"/>
            <a:ext cx="45961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u="sng" cap="small">
                <a:solidFill>
                  <a:schemeClr val="lt1"/>
                </a:solidFill>
                <a:latin typeface="Garamond"/>
                <a:ea typeface="Garamond"/>
                <a:cs typeface="Garamond"/>
                <a:sym typeface="Garamond"/>
              </a:rPr>
              <a:t>Chapter</a:t>
            </a:r>
            <a:r>
              <a:rPr b="1" lang="es-ES" sz="7200" u="sng">
                <a:solidFill>
                  <a:schemeClr val="lt1"/>
                </a:solidFill>
                <a:latin typeface="Garamond"/>
                <a:ea typeface="Garamond"/>
                <a:cs typeface="Garamond"/>
                <a:sym typeface="Garamond"/>
              </a:rPr>
              <a:t> 6</a:t>
            </a:r>
            <a:endParaRPr/>
          </a:p>
        </p:txBody>
      </p:sp>
      <p:sp>
        <p:nvSpPr>
          <p:cNvPr id="1604" name="Google Shape;1604;p101"/>
          <p:cNvSpPr/>
          <p:nvPr/>
        </p:nvSpPr>
        <p:spPr>
          <a:xfrm>
            <a:off x="348342" y="101273"/>
            <a:ext cx="6369958" cy="36317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Aims</a:t>
            </a:r>
            <a:endParaRPr/>
          </a:p>
          <a:p>
            <a:pPr indent="0" lvl="0" marL="0" marR="0" rtl="0" algn="l">
              <a:spcBef>
                <a:spcPts val="0"/>
              </a:spcBef>
              <a:spcAft>
                <a:spcPts val="0"/>
              </a:spcAft>
              <a:buNone/>
            </a:pPr>
            <a:r>
              <a:t/>
            </a:r>
            <a:endParaRPr sz="30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sz="3000">
              <a:solidFill>
                <a:schemeClr val="dk1"/>
              </a:solidFill>
              <a:latin typeface="Garamond"/>
              <a:ea typeface="Garamond"/>
              <a:cs typeface="Garamond"/>
              <a:sym typeface="Garamond"/>
            </a:endParaRPr>
          </a:p>
          <a:p>
            <a:pPr indent="-514350" lvl="0" marL="514350" marR="0" rtl="0" algn="l">
              <a:lnSpc>
                <a:spcPct val="150000"/>
              </a:lnSpc>
              <a:spcBef>
                <a:spcPts val="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General discussion</a:t>
            </a:r>
            <a:endParaRPr/>
          </a:p>
          <a:p>
            <a:pPr indent="-514350" lvl="0" marL="514350" marR="0" rtl="0" algn="l">
              <a:lnSpc>
                <a:spcPct val="150000"/>
              </a:lnSpc>
              <a:spcBef>
                <a:spcPts val="60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Conclusions</a:t>
            </a:r>
            <a:endParaRPr/>
          </a:p>
          <a:p>
            <a:pPr indent="0" lvl="0" marL="0" marR="0" rtl="0" algn="l">
              <a:spcBef>
                <a:spcPts val="600"/>
              </a:spcBef>
              <a:spcAft>
                <a:spcPts val="0"/>
              </a:spcAft>
              <a:buNone/>
            </a:pPr>
            <a:r>
              <a:t/>
            </a:r>
            <a:endParaRPr sz="3000">
              <a:solidFill>
                <a:schemeClr val="dk1"/>
              </a:solidFill>
              <a:latin typeface="Garamond"/>
              <a:ea typeface="Garamond"/>
              <a:cs typeface="Garamond"/>
              <a:sym typeface="Garamond"/>
            </a:endParaRPr>
          </a:p>
        </p:txBody>
      </p:sp>
      <p:sp>
        <p:nvSpPr>
          <p:cNvPr id="1605" name="Google Shape;1605;p101"/>
          <p:cNvSpPr/>
          <p:nvPr/>
        </p:nvSpPr>
        <p:spPr>
          <a:xfrm>
            <a:off x="-20325" y="-22025"/>
            <a:ext cx="4764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101</a:t>
            </a:r>
            <a:endParaRPr sz="1800">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102"/>
          <p:cNvSpPr/>
          <p:nvPr/>
        </p:nvSpPr>
        <p:spPr>
          <a:xfrm>
            <a:off x="348342" y="98425"/>
            <a:ext cx="6898032" cy="24124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General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Evolution of holocentric chromosomes</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612" name="Google Shape;1612;p102"/>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613" name="Google Shape;1613;p102"/>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614" name="Google Shape;1614;p102"/>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grpSp>
        <p:nvGrpSpPr>
          <p:cNvPr id="1615" name="Google Shape;1615;p102"/>
          <p:cNvGrpSpPr/>
          <p:nvPr/>
        </p:nvGrpSpPr>
        <p:grpSpPr>
          <a:xfrm>
            <a:off x="132218" y="2937873"/>
            <a:ext cx="4551484" cy="2924897"/>
            <a:chOff x="4564960" y="3633913"/>
            <a:chExt cx="4551484" cy="2924897"/>
          </a:xfrm>
        </p:grpSpPr>
        <p:pic>
          <p:nvPicPr>
            <p:cNvPr id="1616" name="Google Shape;1616;p102"/>
            <p:cNvPicPr preferRelativeResize="0"/>
            <p:nvPr/>
          </p:nvPicPr>
          <p:blipFill rotWithShape="1">
            <a:blip r:embed="rId4">
              <a:alphaModFix/>
            </a:blip>
            <a:srcRect b="0" l="0" r="0" t="0"/>
            <a:stretch/>
          </p:blipFill>
          <p:spPr>
            <a:xfrm>
              <a:off x="4677355" y="3633913"/>
              <a:ext cx="4439089" cy="2924897"/>
            </a:xfrm>
            <a:prstGeom prst="rect">
              <a:avLst/>
            </a:prstGeom>
            <a:noFill/>
            <a:ln>
              <a:noFill/>
            </a:ln>
          </p:spPr>
        </p:pic>
        <p:sp>
          <p:nvSpPr>
            <p:cNvPr id="1617" name="Google Shape;1617;p102"/>
            <p:cNvSpPr/>
            <p:nvPr/>
          </p:nvSpPr>
          <p:spPr>
            <a:xfrm>
              <a:off x="4578000" y="4705285"/>
              <a:ext cx="356825" cy="358132"/>
            </a:xfrm>
            <a:prstGeom prst="roundRect">
              <a:avLst>
                <a:gd fmla="val 50000" name="adj"/>
              </a:avLst>
            </a:prstGeom>
            <a:solidFill>
              <a:srgbClr val="002C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8" name="Google Shape;1618;p102"/>
            <p:cNvSpPr txBox="1"/>
            <p:nvPr/>
          </p:nvSpPr>
          <p:spPr>
            <a:xfrm>
              <a:off x="4564960" y="4684296"/>
              <a:ext cx="2247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aramond"/>
                  <a:ea typeface="Garamond"/>
                  <a:cs typeface="Garamond"/>
                  <a:sym typeface="Garamond"/>
                </a:rPr>
                <a:t>M</a:t>
              </a:r>
              <a:endParaRPr/>
            </a:p>
          </p:txBody>
        </p:sp>
      </p:grpSp>
      <p:pic>
        <p:nvPicPr>
          <p:cNvPr id="1619" name="Google Shape;1619;p102"/>
          <p:cNvPicPr preferRelativeResize="0"/>
          <p:nvPr/>
        </p:nvPicPr>
        <p:blipFill rotWithShape="1">
          <a:blip r:embed="rId5">
            <a:alphaModFix/>
          </a:blip>
          <a:srcRect b="0" l="0" r="0" t="0"/>
          <a:stretch/>
        </p:blipFill>
        <p:spPr>
          <a:xfrm>
            <a:off x="5142270" y="1963878"/>
            <a:ext cx="6497185" cy="4872888"/>
          </a:xfrm>
          <a:prstGeom prst="rect">
            <a:avLst/>
          </a:prstGeom>
          <a:noFill/>
          <a:ln>
            <a:noFill/>
          </a:ln>
        </p:spPr>
      </p:pic>
      <p:sp>
        <p:nvSpPr>
          <p:cNvPr id="1620" name="Google Shape;1620;p102"/>
          <p:cNvSpPr/>
          <p:nvPr/>
        </p:nvSpPr>
        <p:spPr>
          <a:xfrm>
            <a:off x="10437438" y="4393617"/>
            <a:ext cx="288032" cy="144016"/>
          </a:xfrm>
          <a:prstGeom prst="rect">
            <a:avLst/>
          </a:prstGeom>
          <a:solidFill>
            <a:srgbClr val="8AD2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1" name="Google Shape;1621;p102"/>
          <p:cNvSpPr/>
          <p:nvPr/>
        </p:nvSpPr>
        <p:spPr>
          <a:xfrm>
            <a:off x="10437438" y="4663368"/>
            <a:ext cx="288032" cy="144016"/>
          </a:xfrm>
          <a:prstGeom prst="rect">
            <a:avLst/>
          </a:prstGeom>
          <a:solidFill>
            <a:srgbClr val="FF76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2" name="Google Shape;1622;p102"/>
          <p:cNvSpPr/>
          <p:nvPr/>
        </p:nvSpPr>
        <p:spPr>
          <a:xfrm>
            <a:off x="10695974" y="4327125"/>
            <a:ext cx="145655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Garamond"/>
                <a:ea typeface="Garamond"/>
                <a:cs typeface="Garamond"/>
                <a:sym typeface="Garamond"/>
              </a:rPr>
              <a:t>Monocentric lineages</a:t>
            </a:r>
            <a:endParaRPr sz="1200">
              <a:solidFill>
                <a:schemeClr val="dk1"/>
              </a:solidFill>
              <a:latin typeface="Garamond"/>
              <a:ea typeface="Garamond"/>
              <a:cs typeface="Garamond"/>
              <a:sym typeface="Garamond"/>
            </a:endParaRPr>
          </a:p>
        </p:txBody>
      </p:sp>
      <p:sp>
        <p:nvSpPr>
          <p:cNvPr id="1623" name="Google Shape;1623;p102"/>
          <p:cNvSpPr/>
          <p:nvPr/>
        </p:nvSpPr>
        <p:spPr>
          <a:xfrm>
            <a:off x="10695973" y="4596876"/>
            <a:ext cx="140205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Garamond"/>
                <a:ea typeface="Garamond"/>
                <a:cs typeface="Garamond"/>
                <a:sym typeface="Garamond"/>
              </a:rPr>
              <a:t>Holocentric lineages</a:t>
            </a:r>
            <a:endParaRPr sz="1200">
              <a:solidFill>
                <a:schemeClr val="dk1"/>
              </a:solidFill>
              <a:latin typeface="Garamond"/>
              <a:ea typeface="Garamond"/>
              <a:cs typeface="Garamond"/>
              <a:sym typeface="Garamond"/>
            </a:endParaRPr>
          </a:p>
        </p:txBody>
      </p:sp>
      <p:sp>
        <p:nvSpPr>
          <p:cNvPr id="1624" name="Google Shape;1624;p102"/>
          <p:cNvSpPr/>
          <p:nvPr/>
        </p:nvSpPr>
        <p:spPr>
          <a:xfrm>
            <a:off x="10437437" y="4932084"/>
            <a:ext cx="288032" cy="144016"/>
          </a:xfrm>
          <a:prstGeom prst="rect">
            <a:avLst/>
          </a:prstGeom>
          <a:solidFill>
            <a:srgbClr val="B7AC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Google Shape;1625;p102"/>
          <p:cNvSpPr/>
          <p:nvPr/>
        </p:nvSpPr>
        <p:spPr>
          <a:xfrm>
            <a:off x="10695972" y="4876499"/>
            <a:ext cx="124450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Garamond"/>
                <a:ea typeface="Garamond"/>
                <a:cs typeface="Garamond"/>
                <a:sym typeface="Garamond"/>
              </a:rPr>
              <a:t>Overlapping rates</a:t>
            </a:r>
            <a:endParaRPr sz="1200">
              <a:solidFill>
                <a:schemeClr val="dk1"/>
              </a:solidFill>
              <a:latin typeface="Garamond"/>
              <a:ea typeface="Garamond"/>
              <a:cs typeface="Garamond"/>
              <a:sym typeface="Garamond"/>
            </a:endParaRPr>
          </a:p>
        </p:txBody>
      </p:sp>
      <p:graphicFrame>
        <p:nvGraphicFramePr>
          <p:cNvPr id="1626" name="Google Shape;1626;p102"/>
          <p:cNvGraphicFramePr/>
          <p:nvPr/>
        </p:nvGraphicFramePr>
        <p:xfrm>
          <a:off x="5142270" y="1570215"/>
          <a:ext cx="3000000" cy="3000000"/>
        </p:xfrm>
        <a:graphic>
          <a:graphicData uri="http://schemas.openxmlformats.org/drawingml/2006/table">
            <a:tbl>
              <a:tblPr bandRow="1" firstCol="1" firstRow="1">
                <a:noFill/>
                <a:tableStyleId>{996BF277-1DEF-467D-B3B6-567BB9DCCDB6}</a:tableStyleId>
              </a:tblPr>
              <a:tblGrid>
                <a:gridCol w="3365675"/>
                <a:gridCol w="3365675"/>
              </a:tblGrid>
              <a:tr h="468200">
                <a:tc>
                  <a:txBody>
                    <a:bodyPr/>
                    <a:lstStyle/>
                    <a:p>
                      <a:pPr indent="0" lvl="0" marL="0" marR="0" rtl="0" algn="ctr">
                        <a:lnSpc>
                          <a:spcPct val="115000"/>
                        </a:lnSpc>
                        <a:spcBef>
                          <a:spcPts val="0"/>
                        </a:spcBef>
                        <a:spcAft>
                          <a:spcPts val="0"/>
                        </a:spcAft>
                        <a:buNone/>
                      </a:pPr>
                      <a:r>
                        <a:rPr lang="es-ES" sz="2000">
                          <a:solidFill>
                            <a:schemeClr val="dk1"/>
                          </a:solidFill>
                          <a:latin typeface="Garamond"/>
                          <a:ea typeface="Garamond"/>
                          <a:cs typeface="Garamond"/>
                          <a:sym typeface="Garamond"/>
                        </a:rPr>
                        <a:t>µ = 0</a:t>
                      </a:r>
                      <a:endParaRPr sz="1800">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s-ES" sz="2000">
                          <a:solidFill>
                            <a:schemeClr val="dk1"/>
                          </a:solidFill>
                          <a:latin typeface="Garamond"/>
                          <a:ea typeface="Garamond"/>
                          <a:cs typeface="Garamond"/>
                          <a:sym typeface="Garamond"/>
                        </a:rPr>
                        <a:t>µ = 0.9</a:t>
                      </a:r>
                      <a:endParaRPr sz="1800">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627" name="Google Shape;1627;p102"/>
          <p:cNvSpPr/>
          <p:nvPr/>
        </p:nvSpPr>
        <p:spPr>
          <a:xfrm>
            <a:off x="-20325" y="-22025"/>
            <a:ext cx="494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102</a:t>
            </a:r>
            <a:endParaRPr sz="1800">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03"/>
          <p:cNvSpPr/>
          <p:nvPr/>
        </p:nvSpPr>
        <p:spPr>
          <a:xfrm>
            <a:off x="348342" y="98425"/>
            <a:ext cx="11495315" cy="57186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General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Evolution of holocentric chromosomes</a:t>
            </a:r>
            <a:endParaRPr sz="30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Increase in chromosome architecture knowledge</a:t>
            </a:r>
            <a:endParaRPr/>
          </a:p>
          <a:p>
            <a:pPr indent="0" lvl="1" marL="457200" marR="0" rtl="0" algn="ctr">
              <a:lnSpc>
                <a:spcPct val="150000"/>
              </a:lnSpc>
              <a:spcBef>
                <a:spcPts val="600"/>
              </a:spcBef>
              <a:spcAft>
                <a:spcPts val="0"/>
              </a:spcAft>
              <a:buNone/>
            </a:pPr>
            <a:r>
              <a:rPr b="0" i="0" lang="es-ES" sz="2400" u="none" cap="none" strike="noStrike">
                <a:solidFill>
                  <a:schemeClr val="dk1"/>
                </a:solidFill>
                <a:latin typeface="Garamond"/>
                <a:ea typeface="Garamond"/>
                <a:cs typeface="Garamond"/>
                <a:sym typeface="Garamond"/>
              </a:rPr>
              <a:t>Currently &lt; 3% eukaryotes phylogenetically sampled</a:t>
            </a:r>
            <a:endParaRPr/>
          </a:p>
          <a:p>
            <a:pPr indent="0" lvl="1" marL="457200" marR="0" rtl="0" algn="ctr">
              <a:lnSpc>
                <a:spcPct val="150000"/>
              </a:lnSpc>
              <a:spcBef>
                <a:spcPts val="600"/>
              </a:spcBef>
              <a:spcAft>
                <a:spcPts val="0"/>
              </a:spcAft>
              <a:buNone/>
            </a:pPr>
            <a:r>
              <a:rPr b="0" i="0" lang="es-ES" sz="2400" u="none" cap="none" strike="noStrike">
                <a:solidFill>
                  <a:schemeClr val="dk1"/>
                </a:solidFill>
                <a:latin typeface="Garamond"/>
                <a:ea typeface="Garamond"/>
                <a:cs typeface="Garamond"/>
                <a:sym typeface="Garamond"/>
              </a:rPr>
              <a:t>Chromosome architecture unknown for most species</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Model optimization for improved inferences</a:t>
            </a:r>
            <a:endParaRPr/>
          </a:p>
          <a:p>
            <a:pPr indent="0" lvl="0" marL="0" marR="0" rtl="0" algn="ctr">
              <a:lnSpc>
                <a:spcPct val="150000"/>
              </a:lnSpc>
              <a:spcBef>
                <a:spcPts val="600"/>
              </a:spcBef>
              <a:spcAft>
                <a:spcPts val="0"/>
              </a:spcAft>
              <a:buNone/>
            </a:pPr>
            <a:r>
              <a:rPr lang="es-ES" sz="2400">
                <a:solidFill>
                  <a:srgbClr val="000000"/>
                </a:solidFill>
                <a:latin typeface="Garamond"/>
                <a:ea typeface="Garamond"/>
                <a:cs typeface="Garamond"/>
                <a:sym typeface="Garamond"/>
              </a:rPr>
              <a:t>Must be able to cope with huge sample missing </a:t>
            </a:r>
            <a:endParaRPr/>
          </a:p>
          <a:p>
            <a:pPr indent="0" lvl="0" marL="0" marR="0" rtl="0" algn="ctr">
              <a:spcBef>
                <a:spcPts val="600"/>
              </a:spcBef>
              <a:spcAft>
                <a:spcPts val="0"/>
              </a:spcAft>
              <a:buNone/>
            </a:pPr>
            <a:r>
              <a:rPr lang="es-ES" sz="2400">
                <a:solidFill>
                  <a:srgbClr val="000000"/>
                </a:solidFill>
                <a:latin typeface="Garamond"/>
                <a:ea typeface="Garamond"/>
                <a:cs typeface="Garamond"/>
                <a:sym typeface="Garamond"/>
              </a:rPr>
              <a:t>or allow for linage-specific sampling fractions </a:t>
            </a:r>
            <a:endParaRPr/>
          </a:p>
        </p:txBody>
      </p:sp>
      <p:cxnSp>
        <p:nvCxnSpPr>
          <p:cNvPr id="1634" name="Google Shape;1634;p10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635" name="Google Shape;1635;p103"/>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636" name="Google Shape;1636;p103"/>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
        <p:nvSpPr>
          <p:cNvPr id="1637" name="Google Shape;1637;p103"/>
          <p:cNvSpPr/>
          <p:nvPr/>
        </p:nvSpPr>
        <p:spPr>
          <a:xfrm>
            <a:off x="-20325" y="-22025"/>
            <a:ext cx="494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103</a:t>
            </a:r>
            <a:endParaRPr sz="1800">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04"/>
          <p:cNvSpPr/>
          <p:nvPr/>
        </p:nvSpPr>
        <p:spPr>
          <a:xfrm>
            <a:off x="348342" y="98425"/>
            <a:ext cx="11495315" cy="51208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General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architecture and evolution in Cyperaceae</a:t>
            </a:r>
            <a:endParaRPr/>
          </a:p>
          <a:p>
            <a:pPr indent="0" lvl="0" marL="0" marR="0" rtl="0" algn="l">
              <a:lnSpc>
                <a:spcPct val="150000"/>
              </a:lnSpc>
              <a:spcBef>
                <a:spcPts val="600"/>
              </a:spcBef>
              <a:spcAft>
                <a:spcPts val="0"/>
              </a:spcAft>
              <a:buNone/>
            </a:pPr>
            <a:r>
              <a:t/>
            </a:r>
            <a:endParaRPr sz="14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How strongly inherited is the character?</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E.g. Insects, </a:t>
            </a:r>
            <a:r>
              <a:rPr i="1" lang="es-ES" sz="3000">
                <a:solidFill>
                  <a:schemeClr val="dk1"/>
                </a:solidFill>
                <a:latin typeface="Garamond"/>
                <a:ea typeface="Garamond"/>
                <a:cs typeface="Garamond"/>
                <a:sym typeface="Garamond"/>
              </a:rPr>
              <a:t>Cuscuta</a:t>
            </a:r>
            <a:r>
              <a:rPr lang="es-ES" sz="3000">
                <a:solidFill>
                  <a:schemeClr val="dk1"/>
                </a:solidFill>
                <a:latin typeface="Garamond"/>
                <a:ea typeface="Garamond"/>
                <a:cs typeface="Garamond"/>
                <a:sym typeface="Garamond"/>
              </a:rPr>
              <a:t>, etc.</a:t>
            </a:r>
            <a:endParaRPr/>
          </a:p>
          <a:p>
            <a:pPr indent="-266700" lvl="1" marL="914400" marR="0" rtl="0" algn="l">
              <a:lnSpc>
                <a:spcPct val="150000"/>
              </a:lnSpc>
              <a:spcBef>
                <a:spcPts val="600"/>
              </a:spcBef>
              <a:spcAft>
                <a:spcPts val="0"/>
              </a:spcAft>
              <a:buClr>
                <a:schemeClr val="dk1"/>
              </a:buClr>
              <a:buSzPts val="3000"/>
              <a:buFont typeface="Arial"/>
              <a:buNone/>
            </a:pPr>
            <a:r>
              <a:t/>
            </a:r>
            <a:endParaRPr b="0" i="0" sz="3000" u="none" cap="none" strike="noStrike">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644" name="Google Shape;1644;p10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645" name="Google Shape;1645;p104"/>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646" name="Google Shape;1646;p104"/>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pic>
        <p:nvPicPr>
          <p:cNvPr id="1647" name="Google Shape;1647;p104"/>
          <p:cNvPicPr preferRelativeResize="0"/>
          <p:nvPr/>
        </p:nvPicPr>
        <p:blipFill rotWithShape="1">
          <a:blip r:embed="rId4">
            <a:alphaModFix/>
          </a:blip>
          <a:srcRect b="0" l="0" r="38090" t="0"/>
          <a:stretch/>
        </p:blipFill>
        <p:spPr>
          <a:xfrm>
            <a:off x="6590636" y="1849727"/>
            <a:ext cx="5601364" cy="5138825"/>
          </a:xfrm>
          <a:prstGeom prst="rect">
            <a:avLst/>
          </a:prstGeom>
          <a:noFill/>
          <a:ln>
            <a:noFill/>
          </a:ln>
        </p:spPr>
      </p:pic>
      <p:sp>
        <p:nvSpPr>
          <p:cNvPr id="1648" name="Google Shape;1648;p104"/>
          <p:cNvSpPr/>
          <p:nvPr/>
        </p:nvSpPr>
        <p:spPr>
          <a:xfrm>
            <a:off x="6590636" y="6611779"/>
            <a:ext cx="150613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7F7F7F"/>
                </a:solidFill>
                <a:latin typeface="Garamond"/>
                <a:ea typeface="Garamond"/>
                <a:cs typeface="Garamond"/>
                <a:sym typeface="Garamond"/>
              </a:rPr>
              <a:t>Drinnenberg et al. 2014</a:t>
            </a:r>
            <a:endParaRPr/>
          </a:p>
        </p:txBody>
      </p:sp>
      <p:sp>
        <p:nvSpPr>
          <p:cNvPr id="1649" name="Google Shape;1649;p104"/>
          <p:cNvSpPr/>
          <p:nvPr/>
        </p:nvSpPr>
        <p:spPr>
          <a:xfrm>
            <a:off x="-20325" y="-22025"/>
            <a:ext cx="494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104</a:t>
            </a:r>
            <a:endParaRPr sz="1800">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05"/>
          <p:cNvSpPr/>
          <p:nvPr/>
        </p:nvSpPr>
        <p:spPr>
          <a:xfrm>
            <a:off x="348342" y="98425"/>
            <a:ext cx="11495315" cy="57246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General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architecture and evolution in Cyperaceae</a:t>
            </a:r>
            <a:endParaRPr/>
          </a:p>
          <a:p>
            <a:pPr indent="0" lvl="0" marL="0" marR="0" rtl="0" algn="l">
              <a:lnSpc>
                <a:spcPct val="150000"/>
              </a:lnSpc>
              <a:spcBef>
                <a:spcPts val="600"/>
              </a:spcBef>
              <a:spcAft>
                <a:spcPts val="0"/>
              </a:spcAft>
              <a:buNone/>
            </a:pPr>
            <a:r>
              <a:t/>
            </a:r>
            <a:endParaRPr sz="14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How strongly inherited is the character?</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E.g. Insects, </a:t>
            </a:r>
            <a:r>
              <a:rPr i="1" lang="es-ES" sz="3000">
                <a:solidFill>
                  <a:schemeClr val="dk1"/>
                </a:solidFill>
                <a:latin typeface="Garamond"/>
                <a:ea typeface="Garamond"/>
                <a:cs typeface="Garamond"/>
                <a:sym typeface="Garamond"/>
              </a:rPr>
              <a:t>Cuscuta</a:t>
            </a:r>
            <a:r>
              <a:rPr lang="es-ES" sz="3000">
                <a:solidFill>
                  <a:schemeClr val="dk1"/>
                </a:solidFill>
                <a:latin typeface="Garamond"/>
                <a:ea typeface="Garamond"/>
                <a:cs typeface="Garamond"/>
                <a:sym typeface="Garamond"/>
              </a:rPr>
              <a:t>, etc.</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New data in order Poales</a:t>
            </a:r>
            <a:endParaRPr sz="3000">
              <a:solidFill>
                <a:schemeClr val="dk1"/>
              </a:solidFill>
              <a:latin typeface="Garamond"/>
              <a:ea typeface="Garamond"/>
              <a:cs typeface="Garamond"/>
              <a:sym typeface="Garamond"/>
            </a:endParaRPr>
          </a:p>
          <a:p>
            <a:pPr indent="-457200" lvl="1" marL="914400" marR="0" rtl="0" algn="l">
              <a:lnSpc>
                <a:spcPct val="150000"/>
              </a:lnSpc>
              <a:spcBef>
                <a:spcPts val="600"/>
              </a:spcBef>
              <a:spcAft>
                <a:spcPts val="0"/>
              </a:spcAft>
              <a:buClr>
                <a:schemeClr val="dk1"/>
              </a:buClr>
              <a:buSzPts val="3000"/>
              <a:buFont typeface="Courier New"/>
              <a:buChar char="o"/>
            </a:pPr>
            <a:r>
              <a:rPr b="0" i="0" lang="es-ES" sz="3000" u="none" cap="none" strike="noStrike">
                <a:solidFill>
                  <a:schemeClr val="dk1"/>
                </a:solidFill>
                <a:latin typeface="Garamond"/>
                <a:ea typeface="Garamond"/>
                <a:cs typeface="Garamond"/>
                <a:sym typeface="Garamond"/>
              </a:rPr>
              <a:t>Juncaceae also presents </a:t>
            </a:r>
            <a:endParaRPr/>
          </a:p>
          <a:p>
            <a:pPr indent="0" lvl="1" marL="457200" marR="0" rtl="0" algn="l">
              <a:spcBef>
                <a:spcPts val="600"/>
              </a:spcBef>
              <a:spcAft>
                <a:spcPts val="0"/>
              </a:spcAft>
              <a:buNone/>
            </a:pPr>
            <a:r>
              <a:rPr b="0" i="0" lang="es-ES" sz="3000" u="none" cap="none" strike="noStrike">
                <a:solidFill>
                  <a:schemeClr val="dk1"/>
                </a:solidFill>
                <a:latin typeface="Garamond"/>
                <a:ea typeface="Garamond"/>
                <a:cs typeface="Garamond"/>
                <a:sym typeface="Garamond"/>
              </a:rPr>
              <a:t>	mononocentric organisms</a:t>
            </a:r>
            <a:endParaRPr/>
          </a:p>
        </p:txBody>
      </p:sp>
      <p:cxnSp>
        <p:nvCxnSpPr>
          <p:cNvPr id="1656" name="Google Shape;1656;p10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657" name="Google Shape;1657;p105"/>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658" name="Google Shape;1658;p10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
        <p:nvSpPr>
          <p:cNvPr id="1659" name="Google Shape;1659;p105"/>
          <p:cNvSpPr/>
          <p:nvPr/>
        </p:nvSpPr>
        <p:spPr>
          <a:xfrm>
            <a:off x="5838074" y="5974765"/>
            <a:ext cx="1807406"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7F7F7F"/>
                </a:solidFill>
                <a:latin typeface="Garamond"/>
                <a:ea typeface="Garamond"/>
                <a:cs typeface="Garamond"/>
                <a:sym typeface="Garamond"/>
              </a:rPr>
              <a:t>Guerra et al. 2019</a:t>
            </a:r>
            <a:endParaRPr/>
          </a:p>
        </p:txBody>
      </p:sp>
      <p:sp>
        <p:nvSpPr>
          <p:cNvPr id="1660" name="Google Shape;1660;p105"/>
          <p:cNvSpPr/>
          <p:nvPr/>
        </p:nvSpPr>
        <p:spPr>
          <a:xfrm>
            <a:off x="5209675" y="4993105"/>
            <a:ext cx="469230" cy="360947"/>
          </a:xfrm>
          <a:prstGeom prst="rightArrow">
            <a:avLst>
              <a:gd fmla="val 50000" name="adj1"/>
              <a:gd fmla="val 50000" name="adj2"/>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661" name="Google Shape;1661;p105"/>
          <p:cNvPicPr preferRelativeResize="0"/>
          <p:nvPr/>
        </p:nvPicPr>
        <p:blipFill rotWithShape="1">
          <a:blip r:embed="rId4">
            <a:alphaModFix/>
          </a:blip>
          <a:srcRect b="0" l="0" r="0" t="0"/>
          <a:stretch/>
        </p:blipFill>
        <p:spPr>
          <a:xfrm>
            <a:off x="5826042" y="3542398"/>
            <a:ext cx="6353926" cy="2419350"/>
          </a:xfrm>
          <a:prstGeom prst="rect">
            <a:avLst/>
          </a:prstGeom>
          <a:noFill/>
          <a:ln>
            <a:noFill/>
          </a:ln>
        </p:spPr>
      </p:pic>
      <p:sp>
        <p:nvSpPr>
          <p:cNvPr id="1662" name="Google Shape;1662;p105"/>
          <p:cNvSpPr/>
          <p:nvPr/>
        </p:nvSpPr>
        <p:spPr>
          <a:xfrm>
            <a:off x="6060920" y="5582821"/>
            <a:ext cx="202472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2000">
                <a:solidFill>
                  <a:schemeClr val="lt1"/>
                </a:solidFill>
                <a:latin typeface="Garamond"/>
                <a:ea typeface="Garamond"/>
                <a:cs typeface="Garamond"/>
                <a:sym typeface="Garamond"/>
              </a:rPr>
              <a:t>Juncus microcephalus</a:t>
            </a:r>
            <a:endParaRPr i="1" sz="1200">
              <a:solidFill>
                <a:schemeClr val="lt1"/>
              </a:solidFill>
              <a:latin typeface="Calibri"/>
              <a:ea typeface="Calibri"/>
              <a:cs typeface="Calibri"/>
              <a:sym typeface="Calibri"/>
            </a:endParaRPr>
          </a:p>
        </p:txBody>
      </p:sp>
      <p:sp>
        <p:nvSpPr>
          <p:cNvPr id="1663" name="Google Shape;1663;p105"/>
          <p:cNvSpPr/>
          <p:nvPr/>
        </p:nvSpPr>
        <p:spPr>
          <a:xfrm>
            <a:off x="-20325" y="-22025"/>
            <a:ext cx="494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105</a:t>
            </a:r>
            <a:endParaRPr sz="1800">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06"/>
          <p:cNvSpPr/>
          <p:nvPr/>
        </p:nvSpPr>
        <p:spPr>
          <a:xfrm>
            <a:off x="348342" y="98425"/>
            <a:ext cx="11495315" cy="64289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General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architecture and evolution in Cyperaceae</a:t>
            </a:r>
            <a:endParaRPr/>
          </a:p>
          <a:p>
            <a:pPr indent="0" lvl="0" marL="0" marR="0" rtl="0" algn="l">
              <a:lnSpc>
                <a:spcPct val="150000"/>
              </a:lnSpc>
              <a:spcBef>
                <a:spcPts val="600"/>
              </a:spcBef>
              <a:spcAft>
                <a:spcPts val="0"/>
              </a:spcAft>
              <a:buNone/>
            </a:pPr>
            <a:r>
              <a:t/>
            </a:r>
            <a:endParaRPr sz="14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How strongly inherited is the character?</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E.g. Insects, </a:t>
            </a:r>
            <a:r>
              <a:rPr i="1" lang="es-ES" sz="3000">
                <a:solidFill>
                  <a:schemeClr val="dk1"/>
                </a:solidFill>
                <a:latin typeface="Garamond"/>
                <a:ea typeface="Garamond"/>
                <a:cs typeface="Garamond"/>
                <a:sym typeface="Garamond"/>
              </a:rPr>
              <a:t>Cuscuta</a:t>
            </a:r>
            <a:r>
              <a:rPr lang="es-ES" sz="3000">
                <a:solidFill>
                  <a:schemeClr val="dk1"/>
                </a:solidFill>
                <a:latin typeface="Garamond"/>
                <a:ea typeface="Garamond"/>
                <a:cs typeface="Garamond"/>
                <a:sym typeface="Garamond"/>
              </a:rPr>
              <a:t>, etc.</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New data in order Poales</a:t>
            </a:r>
            <a:endParaRPr sz="3000">
              <a:solidFill>
                <a:schemeClr val="dk1"/>
              </a:solidFill>
              <a:latin typeface="Garamond"/>
              <a:ea typeface="Garamond"/>
              <a:cs typeface="Garamond"/>
              <a:sym typeface="Garamond"/>
            </a:endParaRPr>
          </a:p>
          <a:p>
            <a:pPr indent="-457200" lvl="1" marL="914400" marR="0" rtl="0" algn="l">
              <a:lnSpc>
                <a:spcPct val="150000"/>
              </a:lnSpc>
              <a:spcBef>
                <a:spcPts val="600"/>
              </a:spcBef>
              <a:spcAft>
                <a:spcPts val="0"/>
              </a:spcAft>
              <a:buClr>
                <a:schemeClr val="dk1"/>
              </a:buClr>
              <a:buSzPts val="3000"/>
              <a:buFont typeface="Courier New"/>
              <a:buChar char="o"/>
            </a:pPr>
            <a:r>
              <a:rPr b="0" i="0" lang="es-ES" sz="3000" u="none" cap="none" strike="noStrike">
                <a:solidFill>
                  <a:schemeClr val="dk1"/>
                </a:solidFill>
                <a:latin typeface="Garamond"/>
                <a:ea typeface="Garamond"/>
                <a:cs typeface="Garamond"/>
                <a:sym typeface="Garamond"/>
              </a:rPr>
              <a:t>Juncaceae also presents </a:t>
            </a:r>
            <a:endParaRPr/>
          </a:p>
          <a:p>
            <a:pPr indent="0" lvl="1" marL="457200" marR="0" rtl="0" algn="l">
              <a:spcBef>
                <a:spcPts val="600"/>
              </a:spcBef>
              <a:spcAft>
                <a:spcPts val="0"/>
              </a:spcAft>
              <a:buNone/>
            </a:pPr>
            <a:r>
              <a:rPr b="0" i="0" lang="es-ES" sz="3000" u="none" cap="none" strike="noStrike">
                <a:solidFill>
                  <a:schemeClr val="dk1"/>
                </a:solidFill>
                <a:latin typeface="Garamond"/>
                <a:ea typeface="Garamond"/>
                <a:cs typeface="Garamond"/>
                <a:sym typeface="Garamond"/>
              </a:rPr>
              <a:t>	mononocentric organisms</a:t>
            </a:r>
            <a:endParaRPr/>
          </a:p>
          <a:p>
            <a:pPr indent="-457200" lvl="1" marL="914400" marR="0" rtl="0" algn="l">
              <a:lnSpc>
                <a:spcPct val="150000"/>
              </a:lnSpc>
              <a:spcBef>
                <a:spcPts val="600"/>
              </a:spcBef>
              <a:spcAft>
                <a:spcPts val="0"/>
              </a:spcAft>
              <a:buClr>
                <a:schemeClr val="dk1"/>
              </a:buClr>
              <a:buSzPts val="3000"/>
              <a:buFont typeface="Courier New"/>
              <a:buChar char="o"/>
            </a:pPr>
            <a:r>
              <a:rPr b="0" i="0" lang="es-ES" sz="3000" u="none" cap="none" strike="noStrike">
                <a:solidFill>
                  <a:schemeClr val="dk1"/>
                </a:solidFill>
                <a:latin typeface="Garamond"/>
                <a:ea typeface="Garamond"/>
                <a:cs typeface="Garamond"/>
                <a:sym typeface="Garamond"/>
              </a:rPr>
              <a:t>Thurniaceae is monocentric</a:t>
            </a:r>
            <a:endParaRPr/>
          </a:p>
        </p:txBody>
      </p:sp>
      <p:cxnSp>
        <p:nvCxnSpPr>
          <p:cNvPr id="1670" name="Google Shape;1670;p10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671" name="Google Shape;1671;p106"/>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672" name="Google Shape;1672;p10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
        <p:nvSpPr>
          <p:cNvPr id="1673" name="Google Shape;1673;p106"/>
          <p:cNvSpPr/>
          <p:nvPr/>
        </p:nvSpPr>
        <p:spPr>
          <a:xfrm>
            <a:off x="6321395" y="6327348"/>
            <a:ext cx="1807406"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7F7F7F"/>
                </a:solidFill>
                <a:latin typeface="Garamond"/>
                <a:ea typeface="Garamond"/>
                <a:cs typeface="Garamond"/>
                <a:sym typeface="Garamond"/>
              </a:rPr>
              <a:t>Baez et al. 2020</a:t>
            </a:r>
            <a:endParaRPr/>
          </a:p>
        </p:txBody>
      </p:sp>
      <p:pic>
        <p:nvPicPr>
          <p:cNvPr id="1674" name="Google Shape;1674;p106"/>
          <p:cNvPicPr preferRelativeResize="0"/>
          <p:nvPr/>
        </p:nvPicPr>
        <p:blipFill rotWithShape="1">
          <a:blip r:embed="rId4">
            <a:alphaModFix/>
          </a:blip>
          <a:srcRect b="0" l="0" r="0" t="0"/>
          <a:stretch/>
        </p:blipFill>
        <p:spPr>
          <a:xfrm>
            <a:off x="6321395" y="3417558"/>
            <a:ext cx="5801161" cy="2908143"/>
          </a:xfrm>
          <a:prstGeom prst="rect">
            <a:avLst/>
          </a:prstGeom>
          <a:noFill/>
          <a:ln>
            <a:noFill/>
          </a:ln>
        </p:spPr>
      </p:pic>
      <p:sp>
        <p:nvSpPr>
          <p:cNvPr id="1675" name="Google Shape;1675;p106"/>
          <p:cNvSpPr/>
          <p:nvPr/>
        </p:nvSpPr>
        <p:spPr>
          <a:xfrm rot="-1908949">
            <a:off x="5635991" y="5868184"/>
            <a:ext cx="469230" cy="360947"/>
          </a:xfrm>
          <a:prstGeom prst="rightArrow">
            <a:avLst>
              <a:gd fmla="val 50000" name="adj1"/>
              <a:gd fmla="val 50000" name="adj2"/>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76" name="Google Shape;1676;p106"/>
          <p:cNvSpPr/>
          <p:nvPr/>
        </p:nvSpPr>
        <p:spPr>
          <a:xfrm>
            <a:off x="6255355" y="3343681"/>
            <a:ext cx="18019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2000">
                <a:solidFill>
                  <a:schemeClr val="lt1"/>
                </a:solidFill>
                <a:latin typeface="Garamond"/>
                <a:ea typeface="Garamond"/>
                <a:cs typeface="Garamond"/>
                <a:sym typeface="Garamond"/>
              </a:rPr>
              <a:t>Prionium serratum</a:t>
            </a:r>
            <a:endParaRPr i="1" sz="1200">
              <a:solidFill>
                <a:schemeClr val="lt1"/>
              </a:solidFill>
              <a:latin typeface="Calibri"/>
              <a:ea typeface="Calibri"/>
              <a:cs typeface="Calibri"/>
              <a:sym typeface="Calibri"/>
            </a:endParaRPr>
          </a:p>
        </p:txBody>
      </p:sp>
      <p:sp>
        <p:nvSpPr>
          <p:cNvPr id="1677" name="Google Shape;1677;p106"/>
          <p:cNvSpPr/>
          <p:nvPr/>
        </p:nvSpPr>
        <p:spPr>
          <a:xfrm>
            <a:off x="-20325" y="-22025"/>
            <a:ext cx="494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106</a:t>
            </a:r>
            <a:endParaRPr sz="1800">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07"/>
          <p:cNvSpPr/>
          <p:nvPr/>
        </p:nvSpPr>
        <p:spPr>
          <a:xfrm>
            <a:off x="348342" y="98425"/>
            <a:ext cx="11495315" cy="1643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General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architecture and evolution in Cyperaceae</a:t>
            </a:r>
            <a:endParaRPr sz="3000">
              <a:solidFill>
                <a:schemeClr val="dk1"/>
              </a:solidFill>
              <a:latin typeface="Garamond"/>
              <a:ea typeface="Garamond"/>
              <a:cs typeface="Garamond"/>
              <a:sym typeface="Garamond"/>
            </a:endParaRPr>
          </a:p>
        </p:txBody>
      </p:sp>
      <p:cxnSp>
        <p:nvCxnSpPr>
          <p:cNvPr id="1684" name="Google Shape;1684;p10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685" name="Google Shape;1685;p107"/>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686" name="Google Shape;1686;p10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pic>
        <p:nvPicPr>
          <p:cNvPr id="1687" name="Google Shape;1687;p107"/>
          <p:cNvPicPr preferRelativeResize="0"/>
          <p:nvPr/>
        </p:nvPicPr>
        <p:blipFill rotWithShape="1">
          <a:blip r:embed="rId4">
            <a:alphaModFix/>
          </a:blip>
          <a:srcRect b="0" l="0" r="22342" t="0"/>
          <a:stretch/>
        </p:blipFill>
        <p:spPr>
          <a:xfrm>
            <a:off x="6336383" y="1862651"/>
            <a:ext cx="5102601" cy="4995349"/>
          </a:xfrm>
          <a:prstGeom prst="rect">
            <a:avLst/>
          </a:prstGeom>
          <a:noFill/>
          <a:ln>
            <a:noFill/>
          </a:ln>
        </p:spPr>
      </p:pic>
      <p:sp>
        <p:nvSpPr>
          <p:cNvPr id="1688" name="Google Shape;1688;p107"/>
          <p:cNvSpPr/>
          <p:nvPr/>
        </p:nvSpPr>
        <p:spPr>
          <a:xfrm>
            <a:off x="842638" y="2779023"/>
            <a:ext cx="5253361" cy="30162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3000">
                <a:solidFill>
                  <a:srgbClr val="000000"/>
                </a:solidFill>
                <a:latin typeface="Garamond"/>
                <a:ea typeface="Garamond"/>
                <a:cs typeface="Garamond"/>
                <a:sym typeface="Garamond"/>
              </a:rPr>
              <a:t>Different modes of</a:t>
            </a:r>
            <a:br>
              <a:rPr lang="es-ES" sz="3000">
                <a:solidFill>
                  <a:srgbClr val="000000"/>
                </a:solidFill>
                <a:latin typeface="Garamond"/>
                <a:ea typeface="Garamond"/>
                <a:cs typeface="Garamond"/>
                <a:sym typeface="Garamond"/>
              </a:rPr>
            </a:br>
            <a:r>
              <a:rPr lang="es-ES" sz="3000">
                <a:solidFill>
                  <a:srgbClr val="000000"/>
                </a:solidFill>
                <a:latin typeface="Garamond"/>
                <a:ea typeface="Garamond"/>
                <a:cs typeface="Garamond"/>
                <a:sym typeface="Garamond"/>
              </a:rPr>
              <a:t>chromosome evolution </a:t>
            </a:r>
            <a:br>
              <a:rPr lang="es-ES" sz="3000">
                <a:solidFill>
                  <a:srgbClr val="000000"/>
                </a:solidFill>
                <a:latin typeface="Garamond"/>
                <a:ea typeface="Garamond"/>
                <a:cs typeface="Garamond"/>
                <a:sym typeface="Garamond"/>
              </a:rPr>
            </a:br>
            <a:r>
              <a:rPr lang="es-ES" sz="3000">
                <a:solidFill>
                  <a:srgbClr val="000000"/>
                </a:solidFill>
                <a:latin typeface="Garamond"/>
                <a:ea typeface="Garamond"/>
                <a:cs typeface="Garamond"/>
                <a:sym typeface="Garamond"/>
              </a:rPr>
              <a:t>=</a:t>
            </a:r>
            <a:br>
              <a:rPr lang="es-ES" sz="3000">
                <a:solidFill>
                  <a:srgbClr val="000000"/>
                </a:solidFill>
                <a:latin typeface="Garamond"/>
                <a:ea typeface="Garamond"/>
                <a:cs typeface="Garamond"/>
                <a:sym typeface="Garamond"/>
              </a:rPr>
            </a:br>
            <a:r>
              <a:rPr lang="es-ES" sz="3000">
                <a:solidFill>
                  <a:srgbClr val="000000"/>
                </a:solidFill>
                <a:latin typeface="Garamond"/>
                <a:ea typeface="Garamond"/>
                <a:cs typeface="Garamond"/>
                <a:sym typeface="Garamond"/>
              </a:rPr>
              <a:t>Differences in centromere and/or</a:t>
            </a:r>
            <a:br>
              <a:rPr lang="es-ES" sz="3000">
                <a:solidFill>
                  <a:srgbClr val="000000"/>
                </a:solidFill>
                <a:latin typeface="Garamond"/>
                <a:ea typeface="Garamond"/>
                <a:cs typeface="Garamond"/>
                <a:sym typeface="Garamond"/>
              </a:rPr>
            </a:br>
            <a:r>
              <a:rPr lang="es-ES" sz="3000">
                <a:solidFill>
                  <a:srgbClr val="000000"/>
                </a:solidFill>
                <a:latin typeface="Garamond"/>
                <a:ea typeface="Garamond"/>
                <a:cs typeface="Garamond"/>
                <a:sym typeface="Garamond"/>
              </a:rPr>
              <a:t>meiotic mechanisms</a:t>
            </a:r>
            <a:br>
              <a:rPr lang="es-ES" sz="3000">
                <a:solidFill>
                  <a:srgbClr val="000000"/>
                </a:solidFill>
                <a:latin typeface="Garamond"/>
                <a:ea typeface="Garamond"/>
                <a:cs typeface="Garamond"/>
                <a:sym typeface="Garamond"/>
              </a:rPr>
            </a:br>
            <a:r>
              <a:rPr b="1" lang="es-ES" sz="4000">
                <a:solidFill>
                  <a:srgbClr val="000000"/>
                </a:solidFill>
                <a:latin typeface="Garamond"/>
                <a:ea typeface="Garamond"/>
                <a:cs typeface="Garamond"/>
                <a:sym typeface="Garamond"/>
              </a:rPr>
              <a:t>??</a:t>
            </a:r>
            <a:endParaRPr b="1" sz="1800">
              <a:solidFill>
                <a:schemeClr val="dk1"/>
              </a:solidFill>
              <a:latin typeface="Calibri"/>
              <a:ea typeface="Calibri"/>
              <a:cs typeface="Calibri"/>
              <a:sym typeface="Calibri"/>
            </a:endParaRPr>
          </a:p>
        </p:txBody>
      </p:sp>
      <p:sp>
        <p:nvSpPr>
          <p:cNvPr id="1689" name="Google Shape;1689;p107"/>
          <p:cNvSpPr/>
          <p:nvPr/>
        </p:nvSpPr>
        <p:spPr>
          <a:xfrm>
            <a:off x="-20325" y="-22025"/>
            <a:ext cx="494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107</a:t>
            </a:r>
            <a:endParaRPr sz="18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pic>
        <p:nvPicPr>
          <p:cNvPr id="1695" name="Google Shape;1695;p108"/>
          <p:cNvPicPr preferRelativeResize="0"/>
          <p:nvPr/>
        </p:nvPicPr>
        <p:blipFill rotWithShape="1">
          <a:blip r:embed="rId3">
            <a:alphaModFix/>
          </a:blip>
          <a:srcRect b="0" l="0" r="0" t="0"/>
          <a:stretch/>
        </p:blipFill>
        <p:spPr>
          <a:xfrm>
            <a:off x="1630048" y="1765503"/>
            <a:ext cx="8067573" cy="5116561"/>
          </a:xfrm>
          <a:prstGeom prst="rect">
            <a:avLst/>
          </a:prstGeom>
          <a:noFill/>
          <a:ln>
            <a:noFill/>
          </a:ln>
        </p:spPr>
      </p:pic>
      <p:sp>
        <p:nvSpPr>
          <p:cNvPr id="1696" name="Google Shape;1696;p108"/>
          <p:cNvSpPr/>
          <p:nvPr/>
        </p:nvSpPr>
        <p:spPr>
          <a:xfrm>
            <a:off x="348342" y="98425"/>
            <a:ext cx="11495315" cy="1643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General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number evolution in </a:t>
            </a:r>
            <a:r>
              <a:rPr b="1" i="1" lang="es-ES" sz="3000">
                <a:solidFill>
                  <a:srgbClr val="002C9E"/>
                </a:solidFill>
                <a:latin typeface="Garamond"/>
                <a:ea typeface="Garamond"/>
                <a:cs typeface="Garamond"/>
                <a:sym typeface="Garamond"/>
              </a:rPr>
              <a:t>Carex</a:t>
            </a:r>
            <a:endParaRPr i="1" sz="3000">
              <a:solidFill>
                <a:schemeClr val="dk1"/>
              </a:solidFill>
              <a:latin typeface="Garamond"/>
              <a:ea typeface="Garamond"/>
              <a:cs typeface="Garamond"/>
              <a:sym typeface="Garamond"/>
            </a:endParaRPr>
          </a:p>
        </p:txBody>
      </p:sp>
      <p:cxnSp>
        <p:nvCxnSpPr>
          <p:cNvPr id="1697" name="Google Shape;1697;p10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698" name="Google Shape;1698;p108"/>
          <p:cNvPicPr preferRelativeResize="0"/>
          <p:nvPr/>
        </p:nvPicPr>
        <p:blipFill rotWithShape="1">
          <a:blip r:embed="rId4">
            <a:alphaModFix/>
          </a:blip>
          <a:srcRect b="0" l="0" r="0" t="0"/>
          <a:stretch/>
        </p:blipFill>
        <p:spPr>
          <a:xfrm rot="737758">
            <a:off x="10179227" y="-1036766"/>
            <a:ext cx="2852444" cy="3029023"/>
          </a:xfrm>
          <a:prstGeom prst="rect">
            <a:avLst/>
          </a:prstGeom>
          <a:noFill/>
          <a:ln>
            <a:noFill/>
          </a:ln>
        </p:spPr>
      </p:pic>
      <p:sp>
        <p:nvSpPr>
          <p:cNvPr id="1699" name="Google Shape;1699;p10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
        <p:nvSpPr>
          <p:cNvPr id="1700" name="Google Shape;1700;p108"/>
          <p:cNvSpPr/>
          <p:nvPr/>
        </p:nvSpPr>
        <p:spPr>
          <a:xfrm>
            <a:off x="6095999" y="4062173"/>
            <a:ext cx="5599133"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800">
                <a:solidFill>
                  <a:srgbClr val="000000"/>
                </a:solidFill>
                <a:latin typeface="Garamond"/>
                <a:ea typeface="Garamond"/>
                <a:cs typeface="Garamond"/>
                <a:sym typeface="Garamond"/>
              </a:rPr>
              <a:t>OU:  d</a:t>
            </a:r>
            <a:r>
              <a:rPr b="1" i="1" lang="es-ES" sz="2800">
                <a:solidFill>
                  <a:srgbClr val="000000"/>
                </a:solidFill>
                <a:latin typeface="Garamond"/>
                <a:ea typeface="Garamond"/>
                <a:cs typeface="Garamond"/>
                <a:sym typeface="Garamond"/>
              </a:rPr>
              <a:t>X</a:t>
            </a:r>
            <a:r>
              <a:rPr b="1" lang="es-ES" sz="2800">
                <a:solidFill>
                  <a:srgbClr val="000000"/>
                </a:solidFill>
                <a:latin typeface="Garamond"/>
                <a:ea typeface="Garamond"/>
                <a:cs typeface="Garamond"/>
                <a:sym typeface="Garamond"/>
              </a:rPr>
              <a:t>(</a:t>
            </a:r>
            <a:r>
              <a:rPr b="1" i="1" lang="es-ES" sz="2800">
                <a:solidFill>
                  <a:srgbClr val="000000"/>
                </a:solidFill>
                <a:latin typeface="Garamond"/>
                <a:ea typeface="Garamond"/>
                <a:cs typeface="Garamond"/>
                <a:sym typeface="Garamond"/>
              </a:rPr>
              <a:t>t</a:t>
            </a:r>
            <a:r>
              <a:rPr b="1" lang="es-ES" sz="2800">
                <a:solidFill>
                  <a:srgbClr val="000000"/>
                </a:solidFill>
                <a:latin typeface="Garamond"/>
                <a:ea typeface="Garamond"/>
                <a:cs typeface="Garamond"/>
                <a:sym typeface="Garamond"/>
              </a:rPr>
              <a:t>) = α (θ – </a:t>
            </a:r>
            <a:r>
              <a:rPr b="1" i="1" lang="es-ES" sz="2800">
                <a:solidFill>
                  <a:srgbClr val="000000"/>
                </a:solidFill>
                <a:latin typeface="Garamond"/>
                <a:ea typeface="Garamond"/>
                <a:cs typeface="Garamond"/>
                <a:sym typeface="Garamond"/>
              </a:rPr>
              <a:t>X</a:t>
            </a:r>
            <a:r>
              <a:rPr b="1" lang="es-ES" sz="2800">
                <a:solidFill>
                  <a:srgbClr val="000000"/>
                </a:solidFill>
                <a:latin typeface="Garamond"/>
                <a:ea typeface="Garamond"/>
                <a:cs typeface="Garamond"/>
                <a:sym typeface="Garamond"/>
              </a:rPr>
              <a:t>(</a:t>
            </a:r>
            <a:r>
              <a:rPr b="1" i="1" lang="es-ES" sz="2800">
                <a:solidFill>
                  <a:srgbClr val="000000"/>
                </a:solidFill>
                <a:latin typeface="Garamond"/>
                <a:ea typeface="Garamond"/>
                <a:cs typeface="Garamond"/>
                <a:sym typeface="Garamond"/>
              </a:rPr>
              <a:t>t</a:t>
            </a:r>
            <a:r>
              <a:rPr b="1" lang="es-ES" sz="2800">
                <a:solidFill>
                  <a:srgbClr val="000000"/>
                </a:solidFill>
                <a:latin typeface="Garamond"/>
                <a:ea typeface="Garamond"/>
                <a:cs typeface="Garamond"/>
                <a:sym typeface="Garamond"/>
              </a:rPr>
              <a:t>))d</a:t>
            </a:r>
            <a:r>
              <a:rPr b="1" i="1" lang="es-ES" sz="2800">
                <a:solidFill>
                  <a:srgbClr val="000000"/>
                </a:solidFill>
                <a:latin typeface="Garamond"/>
                <a:ea typeface="Garamond"/>
                <a:cs typeface="Garamond"/>
                <a:sym typeface="Garamond"/>
              </a:rPr>
              <a:t>t</a:t>
            </a:r>
            <a:r>
              <a:rPr b="1" lang="es-ES" sz="2800">
                <a:solidFill>
                  <a:srgbClr val="000000"/>
                </a:solidFill>
                <a:latin typeface="Garamond"/>
                <a:ea typeface="Garamond"/>
                <a:cs typeface="Garamond"/>
                <a:sym typeface="Garamond"/>
              </a:rPr>
              <a:t> + σd</a:t>
            </a:r>
            <a:r>
              <a:rPr b="1" i="1" lang="es-ES" sz="2800">
                <a:solidFill>
                  <a:srgbClr val="000000"/>
                </a:solidFill>
                <a:latin typeface="Garamond"/>
                <a:ea typeface="Garamond"/>
                <a:cs typeface="Garamond"/>
                <a:sym typeface="Garamond"/>
              </a:rPr>
              <a:t>B</a:t>
            </a:r>
            <a:r>
              <a:rPr b="1" lang="es-ES" sz="2800">
                <a:solidFill>
                  <a:srgbClr val="000000"/>
                </a:solidFill>
                <a:latin typeface="Garamond"/>
                <a:ea typeface="Garamond"/>
                <a:cs typeface="Garamond"/>
                <a:sym typeface="Garamond"/>
              </a:rPr>
              <a:t>(</a:t>
            </a:r>
            <a:r>
              <a:rPr b="1" i="1" lang="es-ES" sz="2800">
                <a:solidFill>
                  <a:srgbClr val="000000"/>
                </a:solidFill>
                <a:latin typeface="Garamond"/>
                <a:ea typeface="Garamond"/>
                <a:cs typeface="Garamond"/>
                <a:sym typeface="Garamond"/>
              </a:rPr>
              <a:t>t</a:t>
            </a:r>
            <a:r>
              <a:rPr b="1" lang="es-ES" sz="2800">
                <a:solidFill>
                  <a:srgbClr val="000000"/>
                </a:solidFill>
                <a:latin typeface="Garamond"/>
                <a:ea typeface="Garamond"/>
                <a:cs typeface="Garamond"/>
                <a:sym typeface="Garamond"/>
              </a:rPr>
              <a:t>)</a:t>
            </a:r>
            <a:endParaRPr/>
          </a:p>
        </p:txBody>
      </p:sp>
      <p:sp>
        <p:nvSpPr>
          <p:cNvPr id="1701" name="Google Shape;1701;p108"/>
          <p:cNvSpPr/>
          <p:nvPr/>
        </p:nvSpPr>
        <p:spPr>
          <a:xfrm>
            <a:off x="-20325" y="-22025"/>
            <a:ext cx="494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108</a:t>
            </a:r>
            <a:endParaRPr sz="1800">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pic>
        <p:nvPicPr>
          <p:cNvPr id="1707" name="Google Shape;1707;p109"/>
          <p:cNvPicPr preferRelativeResize="0"/>
          <p:nvPr/>
        </p:nvPicPr>
        <p:blipFill rotWithShape="1">
          <a:blip r:embed="rId3">
            <a:alphaModFix/>
          </a:blip>
          <a:srcRect b="0" l="0" r="0" t="0"/>
          <a:stretch/>
        </p:blipFill>
        <p:spPr>
          <a:xfrm>
            <a:off x="1630048" y="1765503"/>
            <a:ext cx="8067573" cy="5116561"/>
          </a:xfrm>
          <a:prstGeom prst="rect">
            <a:avLst/>
          </a:prstGeom>
          <a:noFill/>
          <a:ln>
            <a:noFill/>
          </a:ln>
        </p:spPr>
      </p:pic>
      <p:sp>
        <p:nvSpPr>
          <p:cNvPr id="1708" name="Google Shape;1708;p109"/>
          <p:cNvSpPr/>
          <p:nvPr/>
        </p:nvSpPr>
        <p:spPr>
          <a:xfrm>
            <a:off x="348342" y="98425"/>
            <a:ext cx="11495315" cy="1643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General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number evolution in </a:t>
            </a:r>
            <a:r>
              <a:rPr b="1" i="1" lang="es-ES" sz="3000">
                <a:solidFill>
                  <a:srgbClr val="002C9E"/>
                </a:solidFill>
                <a:latin typeface="Garamond"/>
                <a:ea typeface="Garamond"/>
                <a:cs typeface="Garamond"/>
                <a:sym typeface="Garamond"/>
              </a:rPr>
              <a:t>Carex</a:t>
            </a:r>
            <a:endParaRPr i="1" sz="3000">
              <a:solidFill>
                <a:schemeClr val="dk1"/>
              </a:solidFill>
              <a:latin typeface="Garamond"/>
              <a:ea typeface="Garamond"/>
              <a:cs typeface="Garamond"/>
              <a:sym typeface="Garamond"/>
            </a:endParaRPr>
          </a:p>
        </p:txBody>
      </p:sp>
      <p:cxnSp>
        <p:nvCxnSpPr>
          <p:cNvPr id="1709" name="Google Shape;1709;p10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710" name="Google Shape;1710;p109"/>
          <p:cNvPicPr preferRelativeResize="0"/>
          <p:nvPr/>
        </p:nvPicPr>
        <p:blipFill rotWithShape="1">
          <a:blip r:embed="rId4">
            <a:alphaModFix/>
          </a:blip>
          <a:srcRect b="0" l="0" r="0" t="0"/>
          <a:stretch/>
        </p:blipFill>
        <p:spPr>
          <a:xfrm rot="737758">
            <a:off x="10179227" y="-1036766"/>
            <a:ext cx="2852444" cy="3029023"/>
          </a:xfrm>
          <a:prstGeom prst="rect">
            <a:avLst/>
          </a:prstGeom>
          <a:noFill/>
          <a:ln>
            <a:noFill/>
          </a:ln>
        </p:spPr>
      </p:pic>
      <p:sp>
        <p:nvSpPr>
          <p:cNvPr id="1711" name="Google Shape;1711;p10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
        <p:nvSpPr>
          <p:cNvPr id="1712" name="Google Shape;1712;p109"/>
          <p:cNvSpPr/>
          <p:nvPr/>
        </p:nvSpPr>
        <p:spPr>
          <a:xfrm>
            <a:off x="6095999" y="4062173"/>
            <a:ext cx="5599133"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800">
                <a:solidFill>
                  <a:srgbClr val="000000"/>
                </a:solidFill>
                <a:latin typeface="Garamond"/>
                <a:ea typeface="Garamond"/>
                <a:cs typeface="Garamond"/>
                <a:sym typeface="Garamond"/>
              </a:rPr>
              <a:t>OU:  d</a:t>
            </a:r>
            <a:r>
              <a:rPr b="1" i="1" lang="es-ES" sz="2800">
                <a:solidFill>
                  <a:srgbClr val="000000"/>
                </a:solidFill>
                <a:latin typeface="Garamond"/>
                <a:ea typeface="Garamond"/>
                <a:cs typeface="Garamond"/>
                <a:sym typeface="Garamond"/>
              </a:rPr>
              <a:t>X</a:t>
            </a:r>
            <a:r>
              <a:rPr b="1" lang="es-ES" sz="2800">
                <a:solidFill>
                  <a:srgbClr val="000000"/>
                </a:solidFill>
                <a:latin typeface="Garamond"/>
                <a:ea typeface="Garamond"/>
                <a:cs typeface="Garamond"/>
                <a:sym typeface="Garamond"/>
              </a:rPr>
              <a:t>(</a:t>
            </a:r>
            <a:r>
              <a:rPr b="1" i="1" lang="es-ES" sz="2800">
                <a:solidFill>
                  <a:srgbClr val="000000"/>
                </a:solidFill>
                <a:latin typeface="Garamond"/>
                <a:ea typeface="Garamond"/>
                <a:cs typeface="Garamond"/>
                <a:sym typeface="Garamond"/>
              </a:rPr>
              <a:t>t</a:t>
            </a:r>
            <a:r>
              <a:rPr b="1" lang="es-ES" sz="2800">
                <a:solidFill>
                  <a:srgbClr val="000000"/>
                </a:solidFill>
                <a:latin typeface="Garamond"/>
                <a:ea typeface="Garamond"/>
                <a:cs typeface="Garamond"/>
                <a:sym typeface="Garamond"/>
              </a:rPr>
              <a:t>) = α (θ – </a:t>
            </a:r>
            <a:r>
              <a:rPr b="1" i="1" lang="es-ES" sz="2800">
                <a:solidFill>
                  <a:srgbClr val="000000"/>
                </a:solidFill>
                <a:latin typeface="Garamond"/>
                <a:ea typeface="Garamond"/>
                <a:cs typeface="Garamond"/>
                <a:sym typeface="Garamond"/>
              </a:rPr>
              <a:t>X</a:t>
            </a:r>
            <a:r>
              <a:rPr b="1" lang="es-ES" sz="2800">
                <a:solidFill>
                  <a:srgbClr val="000000"/>
                </a:solidFill>
                <a:latin typeface="Garamond"/>
                <a:ea typeface="Garamond"/>
                <a:cs typeface="Garamond"/>
                <a:sym typeface="Garamond"/>
              </a:rPr>
              <a:t>(</a:t>
            </a:r>
            <a:r>
              <a:rPr b="1" i="1" lang="es-ES" sz="2800">
                <a:solidFill>
                  <a:srgbClr val="000000"/>
                </a:solidFill>
                <a:latin typeface="Garamond"/>
                <a:ea typeface="Garamond"/>
                <a:cs typeface="Garamond"/>
                <a:sym typeface="Garamond"/>
              </a:rPr>
              <a:t>t</a:t>
            </a:r>
            <a:r>
              <a:rPr b="1" lang="es-ES" sz="2800">
                <a:solidFill>
                  <a:srgbClr val="000000"/>
                </a:solidFill>
                <a:latin typeface="Garamond"/>
                <a:ea typeface="Garamond"/>
                <a:cs typeface="Garamond"/>
                <a:sym typeface="Garamond"/>
              </a:rPr>
              <a:t>))d</a:t>
            </a:r>
            <a:r>
              <a:rPr b="1" i="1" lang="es-ES" sz="2800">
                <a:solidFill>
                  <a:srgbClr val="000000"/>
                </a:solidFill>
                <a:latin typeface="Garamond"/>
                <a:ea typeface="Garamond"/>
                <a:cs typeface="Garamond"/>
                <a:sym typeface="Garamond"/>
              </a:rPr>
              <a:t>t</a:t>
            </a:r>
            <a:r>
              <a:rPr b="1" lang="es-ES" sz="2800">
                <a:solidFill>
                  <a:srgbClr val="000000"/>
                </a:solidFill>
                <a:latin typeface="Garamond"/>
                <a:ea typeface="Garamond"/>
                <a:cs typeface="Garamond"/>
                <a:sym typeface="Garamond"/>
              </a:rPr>
              <a:t> + σd</a:t>
            </a:r>
            <a:r>
              <a:rPr b="1" i="1" lang="es-ES" sz="2800">
                <a:solidFill>
                  <a:srgbClr val="000000"/>
                </a:solidFill>
                <a:latin typeface="Garamond"/>
                <a:ea typeface="Garamond"/>
                <a:cs typeface="Garamond"/>
                <a:sym typeface="Garamond"/>
              </a:rPr>
              <a:t>B</a:t>
            </a:r>
            <a:r>
              <a:rPr b="1" lang="es-ES" sz="2800">
                <a:solidFill>
                  <a:srgbClr val="000000"/>
                </a:solidFill>
                <a:latin typeface="Garamond"/>
                <a:ea typeface="Garamond"/>
                <a:cs typeface="Garamond"/>
                <a:sym typeface="Garamond"/>
              </a:rPr>
              <a:t>(</a:t>
            </a:r>
            <a:r>
              <a:rPr b="1" i="1" lang="es-ES" sz="2800">
                <a:solidFill>
                  <a:srgbClr val="000000"/>
                </a:solidFill>
                <a:latin typeface="Garamond"/>
                <a:ea typeface="Garamond"/>
                <a:cs typeface="Garamond"/>
                <a:sym typeface="Garamond"/>
              </a:rPr>
              <a:t>t</a:t>
            </a:r>
            <a:r>
              <a:rPr b="1" lang="es-ES" sz="2800">
                <a:solidFill>
                  <a:srgbClr val="000000"/>
                </a:solidFill>
                <a:latin typeface="Garamond"/>
                <a:ea typeface="Garamond"/>
                <a:cs typeface="Garamond"/>
                <a:sym typeface="Garamond"/>
              </a:rPr>
              <a:t>)</a:t>
            </a:r>
            <a:endParaRPr/>
          </a:p>
        </p:txBody>
      </p:sp>
      <p:sp>
        <p:nvSpPr>
          <p:cNvPr id="1713" name="Google Shape;1713;p109"/>
          <p:cNvSpPr/>
          <p:nvPr/>
        </p:nvSpPr>
        <p:spPr>
          <a:xfrm>
            <a:off x="8340057" y="4948898"/>
            <a:ext cx="2715127" cy="52322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800">
                <a:solidFill>
                  <a:srgbClr val="FF0000"/>
                </a:solidFill>
                <a:latin typeface="Garamond"/>
                <a:ea typeface="Garamond"/>
                <a:cs typeface="Garamond"/>
                <a:sym typeface="Garamond"/>
              </a:rPr>
              <a:t>+ Hidden States</a:t>
            </a:r>
            <a:endParaRPr b="1" sz="2800">
              <a:solidFill>
                <a:srgbClr val="FF0000"/>
              </a:solidFill>
              <a:latin typeface="Garamond"/>
              <a:ea typeface="Garamond"/>
              <a:cs typeface="Garamond"/>
              <a:sym typeface="Garamond"/>
            </a:endParaRPr>
          </a:p>
        </p:txBody>
      </p:sp>
      <p:cxnSp>
        <p:nvCxnSpPr>
          <p:cNvPr id="1714" name="Google Shape;1714;p109"/>
          <p:cNvCxnSpPr/>
          <p:nvPr/>
        </p:nvCxnSpPr>
        <p:spPr>
          <a:xfrm>
            <a:off x="7648575" y="4610100"/>
            <a:ext cx="691500" cy="600300"/>
          </a:xfrm>
          <a:prstGeom prst="bentConnector3">
            <a:avLst>
              <a:gd fmla="val 1513" name="adj1"/>
            </a:avLst>
          </a:prstGeom>
          <a:noFill/>
          <a:ln cap="flat" cmpd="sng" w="38100">
            <a:solidFill>
              <a:srgbClr val="FF0000"/>
            </a:solidFill>
            <a:prstDash val="solid"/>
            <a:miter lim="800000"/>
            <a:headEnd len="sm" w="sm" type="none"/>
            <a:tailEnd len="med" w="med" type="triangle"/>
          </a:ln>
        </p:spPr>
      </p:cxnSp>
      <p:sp>
        <p:nvSpPr>
          <p:cNvPr id="1715" name="Google Shape;1715;p109"/>
          <p:cNvSpPr/>
          <p:nvPr/>
        </p:nvSpPr>
        <p:spPr>
          <a:xfrm>
            <a:off x="-20325" y="-22025"/>
            <a:ext cx="494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109</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1"/>
          <p:cNvPicPr preferRelativeResize="0"/>
          <p:nvPr/>
        </p:nvPicPr>
        <p:blipFill rotWithShape="1">
          <a:blip r:embed="rId3">
            <a:alphaModFix/>
          </a:blip>
          <a:srcRect b="95319" l="0" r="0" t="0"/>
          <a:stretch/>
        </p:blipFill>
        <p:spPr>
          <a:xfrm>
            <a:off x="406400" y="1385872"/>
            <a:ext cx="8552424" cy="321012"/>
          </a:xfrm>
          <a:prstGeom prst="rect">
            <a:avLst/>
          </a:prstGeom>
          <a:noFill/>
          <a:ln>
            <a:noFill/>
          </a:ln>
        </p:spPr>
      </p:pic>
      <p:sp>
        <p:nvSpPr>
          <p:cNvPr id="219" name="Google Shape;219;p11"/>
          <p:cNvSpPr/>
          <p:nvPr/>
        </p:nvSpPr>
        <p:spPr>
          <a:xfrm>
            <a:off x="348342" y="98425"/>
            <a:ext cx="11495400" cy="190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rgbClr val="000000"/>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800">
              <a:solidFill>
                <a:srgbClr val="000000"/>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Meiosis in holocentric chromosomes</a:t>
            </a:r>
            <a:endParaRPr/>
          </a:p>
          <a:p>
            <a:pPr indent="0" lvl="0" marL="0" marR="0" rtl="0" algn="l">
              <a:spcBef>
                <a:spcPts val="600"/>
              </a:spcBef>
              <a:spcAft>
                <a:spcPts val="0"/>
              </a:spcAft>
              <a:buNone/>
            </a:pPr>
            <a:r>
              <a:t/>
            </a:r>
            <a:endParaRPr b="1" sz="2000">
              <a:solidFill>
                <a:schemeClr val="dk1"/>
              </a:solidFill>
              <a:latin typeface="Garamond"/>
              <a:ea typeface="Garamond"/>
              <a:cs typeface="Garamond"/>
              <a:sym typeface="Garamond"/>
            </a:endParaRPr>
          </a:p>
        </p:txBody>
      </p:sp>
      <p:cxnSp>
        <p:nvCxnSpPr>
          <p:cNvPr id="220" name="Google Shape;220;p1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221" name="Google Shape;221;p11"/>
          <p:cNvPicPr preferRelativeResize="0"/>
          <p:nvPr/>
        </p:nvPicPr>
        <p:blipFill rotWithShape="1">
          <a:blip r:embed="rId4">
            <a:alphaModFix/>
          </a:blip>
          <a:srcRect b="0" l="0" r="0" t="0"/>
          <a:stretch/>
        </p:blipFill>
        <p:spPr>
          <a:xfrm>
            <a:off x="9499601" y="-777888"/>
            <a:ext cx="4559870" cy="3039171"/>
          </a:xfrm>
          <a:prstGeom prst="rect">
            <a:avLst/>
          </a:prstGeom>
          <a:noFill/>
          <a:ln>
            <a:noFill/>
          </a:ln>
        </p:spPr>
      </p:pic>
      <p:sp>
        <p:nvSpPr>
          <p:cNvPr id="222" name="Google Shape;222;p11"/>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pic>
        <p:nvPicPr>
          <p:cNvPr id="223" name="Google Shape;223;p11"/>
          <p:cNvPicPr preferRelativeResize="0"/>
          <p:nvPr/>
        </p:nvPicPr>
        <p:blipFill rotWithShape="1">
          <a:blip r:embed="rId3">
            <a:alphaModFix/>
          </a:blip>
          <a:srcRect b="0" l="0" r="0" t="24891"/>
          <a:stretch/>
        </p:blipFill>
        <p:spPr>
          <a:xfrm>
            <a:off x="412121" y="1706884"/>
            <a:ext cx="8552424" cy="5151117"/>
          </a:xfrm>
          <a:prstGeom prst="rect">
            <a:avLst/>
          </a:prstGeom>
          <a:noFill/>
          <a:ln>
            <a:noFill/>
          </a:ln>
        </p:spPr>
      </p:pic>
      <p:sp>
        <p:nvSpPr>
          <p:cNvPr id="224" name="Google Shape;224;p11"/>
          <p:cNvSpPr/>
          <p:nvPr/>
        </p:nvSpPr>
        <p:spPr>
          <a:xfrm>
            <a:off x="9716674" y="1934634"/>
            <a:ext cx="1754776" cy="9079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400">
                <a:solidFill>
                  <a:srgbClr val="000000"/>
                </a:solidFill>
                <a:latin typeface="Garamond"/>
                <a:ea typeface="Garamond"/>
                <a:cs typeface="Garamond"/>
                <a:sym typeface="Garamond"/>
              </a:rPr>
              <a:t>Kinetochoric</a:t>
            </a:r>
            <a:endParaRPr/>
          </a:p>
          <a:p>
            <a:pPr indent="0" lvl="0" marL="0" marR="0" rtl="0" algn="ctr">
              <a:spcBef>
                <a:spcPts val="600"/>
              </a:spcBef>
              <a:spcAft>
                <a:spcPts val="0"/>
              </a:spcAft>
              <a:buNone/>
            </a:pPr>
            <a:r>
              <a:rPr lang="es-ES" sz="2400">
                <a:solidFill>
                  <a:srgbClr val="000000"/>
                </a:solidFill>
                <a:latin typeface="Garamond"/>
                <a:ea typeface="Garamond"/>
                <a:cs typeface="Garamond"/>
                <a:sym typeface="Garamond"/>
              </a:rPr>
              <a:t>restriction</a:t>
            </a:r>
            <a:endParaRPr sz="2400">
              <a:solidFill>
                <a:srgbClr val="000000"/>
              </a:solidFill>
              <a:latin typeface="Garamond"/>
              <a:ea typeface="Garamond"/>
              <a:cs typeface="Garamond"/>
              <a:sym typeface="Garamond"/>
            </a:endParaRPr>
          </a:p>
        </p:txBody>
      </p:sp>
      <p:sp>
        <p:nvSpPr>
          <p:cNvPr id="225" name="Google Shape;225;p11"/>
          <p:cNvSpPr/>
          <p:nvPr/>
        </p:nvSpPr>
        <p:spPr>
          <a:xfrm>
            <a:off x="9514536" y="5984667"/>
            <a:ext cx="215905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400">
                <a:solidFill>
                  <a:srgbClr val="000000"/>
                </a:solidFill>
                <a:latin typeface="Garamond"/>
                <a:ea typeface="Garamond"/>
                <a:cs typeface="Garamond"/>
                <a:sym typeface="Garamond"/>
              </a:rPr>
              <a:t>Inverted meiosis</a:t>
            </a:r>
            <a:endParaRPr sz="2400">
              <a:solidFill>
                <a:srgbClr val="000000"/>
              </a:solidFill>
              <a:latin typeface="Garamond"/>
              <a:ea typeface="Garamond"/>
              <a:cs typeface="Garamond"/>
              <a:sym typeface="Garamond"/>
            </a:endParaRPr>
          </a:p>
        </p:txBody>
      </p:sp>
      <p:cxnSp>
        <p:nvCxnSpPr>
          <p:cNvPr id="226" name="Google Shape;226;p11"/>
          <p:cNvCxnSpPr/>
          <p:nvPr/>
        </p:nvCxnSpPr>
        <p:spPr>
          <a:xfrm rot="10800000">
            <a:off x="9130188" y="2458518"/>
            <a:ext cx="384348" cy="0"/>
          </a:xfrm>
          <a:prstGeom prst="straightConnector1">
            <a:avLst/>
          </a:prstGeom>
          <a:noFill/>
          <a:ln cap="flat" cmpd="sng" w="9525">
            <a:solidFill>
              <a:schemeClr val="dk1"/>
            </a:solidFill>
            <a:prstDash val="solid"/>
            <a:miter lim="800000"/>
            <a:headEnd len="sm" w="sm" type="none"/>
            <a:tailEnd len="med" w="med" type="triangle"/>
          </a:ln>
        </p:spPr>
      </p:cxnSp>
      <p:cxnSp>
        <p:nvCxnSpPr>
          <p:cNvPr id="227" name="Google Shape;227;p11"/>
          <p:cNvCxnSpPr/>
          <p:nvPr/>
        </p:nvCxnSpPr>
        <p:spPr>
          <a:xfrm rot="10800000">
            <a:off x="9115253" y="6230418"/>
            <a:ext cx="384348" cy="0"/>
          </a:xfrm>
          <a:prstGeom prst="straightConnector1">
            <a:avLst/>
          </a:prstGeom>
          <a:noFill/>
          <a:ln cap="flat" cmpd="sng" w="9525">
            <a:solidFill>
              <a:schemeClr val="dk1"/>
            </a:solidFill>
            <a:prstDash val="solid"/>
            <a:miter lim="800000"/>
            <a:headEnd len="sm" w="sm" type="none"/>
            <a:tailEnd len="med" w="med" type="triangle"/>
          </a:ln>
        </p:spPr>
      </p:cxnSp>
      <p:sp>
        <p:nvSpPr>
          <p:cNvPr id="228" name="Google Shape;228;p11"/>
          <p:cNvSpPr/>
          <p:nvPr/>
        </p:nvSpPr>
        <p:spPr>
          <a:xfrm>
            <a:off x="-20325" y="-22025"/>
            <a:ext cx="3674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11</a:t>
            </a:r>
            <a:endParaRPr sz="1800">
              <a:solidFill>
                <a:schemeClr val="dk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110"/>
          <p:cNvSpPr/>
          <p:nvPr/>
        </p:nvSpPr>
        <p:spPr>
          <a:xfrm>
            <a:off x="348342" y="98425"/>
            <a:ext cx="1149531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p:txBody>
      </p:sp>
      <p:cxnSp>
        <p:nvCxnSpPr>
          <p:cNvPr id="1722" name="Google Shape;1722;p11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723" name="Google Shape;1723;p110"/>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724" name="Google Shape;1724;p11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11"/>
          <p:cNvSpPr/>
          <p:nvPr/>
        </p:nvSpPr>
        <p:spPr>
          <a:xfrm>
            <a:off x="348342" y="98425"/>
            <a:ext cx="11495315"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Holocentric chromosomes are unlikely to constitute the ancestral state in the eukaryotic tree of life, which would correspond to monocentric ones.</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p:txBody>
      </p:sp>
      <p:cxnSp>
        <p:nvCxnSpPr>
          <p:cNvPr id="1731" name="Google Shape;1731;p11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732" name="Google Shape;1732;p111"/>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733" name="Google Shape;1733;p111"/>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12"/>
          <p:cNvSpPr/>
          <p:nvPr/>
        </p:nvSpPr>
        <p:spPr>
          <a:xfrm>
            <a:off x="348342" y="98425"/>
            <a:ext cx="11495315"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Holocentric chromosomes are unlikely to constitute the ancestral state in the eukaryotic tree of life, which would correspond to monocentric ones.</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Holocentric chromosomes are a derived character that has evolved in, at least, thirteen lineages in animals and plants.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p:txBody>
      </p:sp>
      <p:cxnSp>
        <p:nvCxnSpPr>
          <p:cNvPr id="1740" name="Google Shape;1740;p112"/>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741" name="Google Shape;1741;p112"/>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742" name="Google Shape;1742;p112"/>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13"/>
          <p:cNvSpPr/>
          <p:nvPr/>
        </p:nvSpPr>
        <p:spPr>
          <a:xfrm>
            <a:off x="348342" y="98425"/>
            <a:ext cx="11495315"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Holocentric chromosomes are unlikely to constitute the ancestral state in the eukaryotic tree of life, which would correspond to monocentric ones.</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Holocentric chromosomes are a derived character that has evolved in, at least, thirteen lineages in animals and plants.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Transitions between monocentric and holocentric chromosomes are frequent. Nevertheless, the transition from holocentry to monocentry is two orders of magnitude as likely.</a:t>
            </a:r>
            <a:endParaRPr/>
          </a:p>
        </p:txBody>
      </p:sp>
      <p:cxnSp>
        <p:nvCxnSpPr>
          <p:cNvPr id="1749" name="Google Shape;1749;p11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750" name="Google Shape;1750;p113"/>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751" name="Google Shape;1751;p113"/>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114"/>
          <p:cNvSpPr/>
          <p:nvPr/>
        </p:nvSpPr>
        <p:spPr>
          <a:xfrm>
            <a:off x="348342" y="98425"/>
            <a:ext cx="11495315" cy="45858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Holocentric chromosomes are unlikely to constitute the ancestral state in the eukaryotic tree of life, which would correspond to monocentric ones.</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Holocentric chromosomes are a derived character that has evolved in, at least, thirteen lineages in animals and plants.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Transitions between monocentric and holocentric chromosomes are frequent. Nevertheless, the transition from holocentry to monocentry is two orders of magnitude as likely.</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Mean diversification rates of monocentric and holocentric lineages are not significantly different. Thus, holocentry is not necessarily an advantageous characteristic </a:t>
            </a:r>
            <a:r>
              <a:rPr i="1" lang="es-ES" sz="2400">
                <a:solidFill>
                  <a:schemeClr val="dk1"/>
                </a:solidFill>
                <a:latin typeface="Garamond"/>
                <a:ea typeface="Garamond"/>
                <a:cs typeface="Garamond"/>
                <a:sym typeface="Garamond"/>
              </a:rPr>
              <a:t>per se</a:t>
            </a:r>
            <a:r>
              <a:rPr lang="es-ES" sz="2400">
                <a:solidFill>
                  <a:schemeClr val="dk1"/>
                </a:solidFill>
                <a:latin typeface="Garamond"/>
                <a:ea typeface="Garamond"/>
                <a:cs typeface="Garamond"/>
                <a:sym typeface="Garamond"/>
              </a:rPr>
              <a:t>.</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p:txBody>
      </p:sp>
      <p:cxnSp>
        <p:nvCxnSpPr>
          <p:cNvPr id="1758" name="Google Shape;1758;p11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759" name="Google Shape;1759;p114"/>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760" name="Google Shape;1760;p114"/>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15"/>
          <p:cNvSpPr/>
          <p:nvPr/>
        </p:nvSpPr>
        <p:spPr>
          <a:xfrm>
            <a:off x="348342" y="98425"/>
            <a:ext cx="11495315" cy="54784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Holocentric chromosomes are unlikely to constitute the ancestral state in the eukaryotic tree of life, which would correspond to monocentric ones.</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Holocentric chromosomes are a derived character that has evolved in, at least, thirteen lineages in animals and plants.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Transitions between monocentric and holocentric chromosomes are frequent. Nevertheless, the transition from holocentry to monocentry is two orders of magnitude as likely.</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Mean diversification rates of monocentric and holocentric lineages are not significantly different. Thus, holocentry is not necessarily an advantageous characteristic </a:t>
            </a:r>
            <a:r>
              <a:rPr i="1" lang="es-ES" sz="2400">
                <a:solidFill>
                  <a:schemeClr val="dk1"/>
                </a:solidFill>
                <a:latin typeface="Garamond"/>
                <a:ea typeface="Garamond"/>
                <a:cs typeface="Garamond"/>
                <a:sym typeface="Garamond"/>
              </a:rPr>
              <a:t>per se</a:t>
            </a:r>
            <a:r>
              <a:rPr lang="es-ES" sz="2400">
                <a:solidFill>
                  <a:schemeClr val="dk1"/>
                </a:solidFill>
                <a:latin typeface="Garamond"/>
                <a:ea typeface="Garamond"/>
                <a:cs typeface="Garamond"/>
                <a:sym typeface="Garamond"/>
              </a:rPr>
              <a:t>.</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The mode of chromosome number evolution is rather complex between and within lineages, and the Cyperaceae family holds different evolutionary stories.</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p:txBody>
      </p:sp>
      <p:cxnSp>
        <p:nvCxnSpPr>
          <p:cNvPr id="1767" name="Google Shape;1767;p11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768" name="Google Shape;1768;p115"/>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769" name="Google Shape;1769;p11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116"/>
          <p:cNvSpPr/>
          <p:nvPr/>
        </p:nvSpPr>
        <p:spPr>
          <a:xfrm>
            <a:off x="348342" y="98425"/>
            <a:ext cx="11495315" cy="63401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Holocentric chromosomes are unlikely to constitute the ancestral state in the eukaryotic tree of life, which would correspond to monocentric ones.</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Holocentric chromosomes are a derived character that has evolved in, at least, thirteen lineages in animals and plants.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Transitions between monocentric and holocentric chromosomes are frequent. Nevertheless, the transition from holocentry to monocentry is two orders of magnitude as likely.</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Mean diversification rates of monocentric and holocentric lineages are not significantly different. Thus, holocentry is not necessarily an advantageous characteristic </a:t>
            </a:r>
            <a:r>
              <a:rPr i="1" lang="es-ES" sz="2400">
                <a:solidFill>
                  <a:schemeClr val="dk1"/>
                </a:solidFill>
                <a:latin typeface="Garamond"/>
                <a:ea typeface="Garamond"/>
                <a:cs typeface="Garamond"/>
                <a:sym typeface="Garamond"/>
              </a:rPr>
              <a:t>per se</a:t>
            </a:r>
            <a:r>
              <a:rPr lang="es-ES" sz="2400">
                <a:solidFill>
                  <a:schemeClr val="dk1"/>
                </a:solidFill>
                <a:latin typeface="Garamond"/>
                <a:ea typeface="Garamond"/>
                <a:cs typeface="Garamond"/>
                <a:sym typeface="Garamond"/>
              </a:rPr>
              <a:t>.</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The mode of chromosome number evolution is rather complex between and within lineages, and the Cyperaceae family holds different evolutionary stories.</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a:pPr>
            <a:r>
              <a:rPr lang="es-ES" sz="2400">
                <a:solidFill>
                  <a:schemeClr val="dk1"/>
                </a:solidFill>
                <a:latin typeface="Garamond"/>
                <a:ea typeface="Garamond"/>
                <a:cs typeface="Garamond"/>
                <a:sym typeface="Garamond"/>
              </a:rPr>
              <a:t>Within the sedge family, chromosome number evolves according to a low fusion rate and is followed by mode shifts in more recent lineages.</a:t>
            </a:r>
            <a:endParaRPr sz="3600">
              <a:solidFill>
                <a:schemeClr val="dk1"/>
              </a:solidFill>
              <a:latin typeface="Garamond"/>
              <a:ea typeface="Garamond"/>
              <a:cs typeface="Garamond"/>
              <a:sym typeface="Garamond"/>
            </a:endParaRPr>
          </a:p>
        </p:txBody>
      </p:sp>
      <p:cxnSp>
        <p:nvCxnSpPr>
          <p:cNvPr id="1776" name="Google Shape;1776;p11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777" name="Google Shape;1777;p116"/>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778" name="Google Shape;1778;p11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17"/>
          <p:cNvSpPr/>
          <p:nvPr/>
        </p:nvSpPr>
        <p:spPr>
          <a:xfrm>
            <a:off x="348342" y="98425"/>
            <a:ext cx="11495315" cy="22775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Calibri"/>
              <a:buAutoNum type="arabicPeriod" startAt="7"/>
            </a:pPr>
            <a:r>
              <a:rPr lang="es-ES" sz="2400">
                <a:solidFill>
                  <a:schemeClr val="dk1"/>
                </a:solidFill>
                <a:latin typeface="Garamond"/>
                <a:ea typeface="Garamond"/>
                <a:cs typeface="Garamond"/>
                <a:sym typeface="Garamond"/>
              </a:rPr>
              <a:t>The mode of chromosome number evolution of the most species-rich genus </a:t>
            </a:r>
            <a:r>
              <a:rPr i="1" lang="es-ES" sz="2400">
                <a:solidFill>
                  <a:schemeClr val="dk1"/>
                </a:solidFill>
                <a:latin typeface="Garamond"/>
                <a:ea typeface="Garamond"/>
                <a:cs typeface="Garamond"/>
                <a:sym typeface="Garamond"/>
              </a:rPr>
              <a:t>Carex </a:t>
            </a:r>
            <a:r>
              <a:rPr lang="es-ES" sz="2400">
                <a:solidFill>
                  <a:schemeClr val="dk1"/>
                </a:solidFill>
                <a:latin typeface="Garamond"/>
                <a:ea typeface="Garamond"/>
                <a:cs typeface="Garamond"/>
                <a:sym typeface="Garamond"/>
              </a:rPr>
              <a:t>(40% of Cyperaceae) is dominated by fusion and fissions events, except for the early diverging Siderostictae clade, which is a well-known polyploid lineage.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p:txBody>
      </p:sp>
      <p:cxnSp>
        <p:nvCxnSpPr>
          <p:cNvPr id="1785" name="Google Shape;1785;p11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786" name="Google Shape;1786;p117"/>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787" name="Google Shape;1787;p11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18"/>
          <p:cNvSpPr/>
          <p:nvPr/>
        </p:nvSpPr>
        <p:spPr>
          <a:xfrm>
            <a:off x="348342" y="98425"/>
            <a:ext cx="11495315"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Calibri"/>
              <a:buAutoNum type="arabicPeriod" startAt="7"/>
            </a:pPr>
            <a:r>
              <a:rPr lang="es-ES" sz="2400">
                <a:solidFill>
                  <a:schemeClr val="dk1"/>
                </a:solidFill>
                <a:latin typeface="Garamond"/>
                <a:ea typeface="Garamond"/>
                <a:cs typeface="Garamond"/>
                <a:sym typeface="Garamond"/>
              </a:rPr>
              <a:t>The mode of chromosome number evolution of the most species-rich genus </a:t>
            </a:r>
            <a:r>
              <a:rPr i="1" lang="es-ES" sz="2400">
                <a:solidFill>
                  <a:schemeClr val="dk1"/>
                </a:solidFill>
                <a:latin typeface="Garamond"/>
                <a:ea typeface="Garamond"/>
                <a:cs typeface="Garamond"/>
                <a:sym typeface="Garamond"/>
              </a:rPr>
              <a:t>Carex </a:t>
            </a:r>
            <a:r>
              <a:rPr lang="es-ES" sz="2400">
                <a:solidFill>
                  <a:schemeClr val="dk1"/>
                </a:solidFill>
                <a:latin typeface="Garamond"/>
                <a:ea typeface="Garamond"/>
                <a:cs typeface="Garamond"/>
                <a:sym typeface="Garamond"/>
              </a:rPr>
              <a:t>(40% of Cyperaceae) is dominated by fusion and fissions events, except for the early diverging Siderostictae clade, which is a well-known polyploid lineage.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startAt="7"/>
            </a:pPr>
            <a:r>
              <a:rPr lang="es-ES" sz="2400">
                <a:solidFill>
                  <a:schemeClr val="dk1"/>
                </a:solidFill>
                <a:latin typeface="Garamond"/>
                <a:ea typeface="Garamond"/>
                <a:cs typeface="Garamond"/>
                <a:sym typeface="Garamond"/>
              </a:rPr>
              <a:t>The FAEC clade (tribes Fuireneae, Abildgaardieae, Eleocharideae, and Cypereae) presents a stable karyotype with low rates of chromosome evolution. The exception is the C</a:t>
            </a:r>
            <a:r>
              <a:rPr baseline="-25000" lang="es-ES" sz="2400">
                <a:solidFill>
                  <a:schemeClr val="dk1"/>
                </a:solidFill>
                <a:latin typeface="Garamond"/>
                <a:ea typeface="Garamond"/>
                <a:cs typeface="Garamond"/>
                <a:sym typeface="Garamond"/>
              </a:rPr>
              <a:t>4</a:t>
            </a:r>
            <a:r>
              <a:rPr lang="es-ES" sz="2400">
                <a:solidFill>
                  <a:schemeClr val="dk1"/>
                </a:solidFill>
                <a:latin typeface="Garamond"/>
                <a:ea typeface="Garamond"/>
                <a:cs typeface="Garamond"/>
                <a:sym typeface="Garamond"/>
              </a:rPr>
              <a:t> </a:t>
            </a:r>
            <a:r>
              <a:rPr i="1" lang="es-ES" sz="2400">
                <a:solidFill>
                  <a:schemeClr val="dk1"/>
                </a:solidFill>
                <a:latin typeface="Garamond"/>
                <a:ea typeface="Garamond"/>
                <a:cs typeface="Garamond"/>
                <a:sym typeface="Garamond"/>
              </a:rPr>
              <a:t>Cyperus</a:t>
            </a:r>
            <a:r>
              <a:rPr lang="es-ES" sz="2400">
                <a:solidFill>
                  <a:schemeClr val="dk1"/>
                </a:solidFill>
                <a:latin typeface="Garamond"/>
                <a:ea typeface="Garamond"/>
                <a:cs typeface="Garamond"/>
                <a:sym typeface="Garamond"/>
              </a:rPr>
              <a:t>, dominated by polyploidy and dysploidy.</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p:txBody>
      </p:sp>
      <p:cxnSp>
        <p:nvCxnSpPr>
          <p:cNvPr id="1794" name="Google Shape;1794;p11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795" name="Google Shape;1795;p118"/>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796" name="Google Shape;1796;p11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119"/>
          <p:cNvSpPr/>
          <p:nvPr/>
        </p:nvSpPr>
        <p:spPr>
          <a:xfrm>
            <a:off x="348342" y="98425"/>
            <a:ext cx="11495315"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Calibri"/>
              <a:buAutoNum type="arabicPeriod" startAt="7"/>
            </a:pPr>
            <a:r>
              <a:rPr lang="es-ES" sz="2400">
                <a:solidFill>
                  <a:schemeClr val="dk1"/>
                </a:solidFill>
                <a:latin typeface="Garamond"/>
                <a:ea typeface="Garamond"/>
                <a:cs typeface="Garamond"/>
                <a:sym typeface="Garamond"/>
              </a:rPr>
              <a:t>The mode of chromosome number evolution of the most species-rich genus </a:t>
            </a:r>
            <a:r>
              <a:rPr i="1" lang="es-ES" sz="2400">
                <a:solidFill>
                  <a:schemeClr val="dk1"/>
                </a:solidFill>
                <a:latin typeface="Garamond"/>
                <a:ea typeface="Garamond"/>
                <a:cs typeface="Garamond"/>
                <a:sym typeface="Garamond"/>
              </a:rPr>
              <a:t>Carex </a:t>
            </a:r>
            <a:r>
              <a:rPr lang="es-ES" sz="2400">
                <a:solidFill>
                  <a:schemeClr val="dk1"/>
                </a:solidFill>
                <a:latin typeface="Garamond"/>
                <a:ea typeface="Garamond"/>
                <a:cs typeface="Garamond"/>
                <a:sym typeface="Garamond"/>
              </a:rPr>
              <a:t>(40% of Cyperaceae) is dominated by fusion and fissions events, except for the early diverging Siderostictae clade, which is a well-known polyploid lineage.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startAt="7"/>
            </a:pPr>
            <a:r>
              <a:rPr lang="es-ES" sz="2400">
                <a:solidFill>
                  <a:schemeClr val="dk1"/>
                </a:solidFill>
                <a:latin typeface="Garamond"/>
                <a:ea typeface="Garamond"/>
                <a:cs typeface="Garamond"/>
                <a:sym typeface="Garamond"/>
              </a:rPr>
              <a:t>The FAEC clade (tribes Fuireneae, Abildgaardieae, Eleocharideae, and Cypereae) presents a stable karyotype with low rates of chromosome evolution. The exception is the C</a:t>
            </a:r>
            <a:r>
              <a:rPr baseline="-25000" lang="es-ES" sz="2400">
                <a:solidFill>
                  <a:schemeClr val="dk1"/>
                </a:solidFill>
                <a:latin typeface="Garamond"/>
                <a:ea typeface="Garamond"/>
                <a:cs typeface="Garamond"/>
                <a:sym typeface="Garamond"/>
              </a:rPr>
              <a:t>4</a:t>
            </a:r>
            <a:r>
              <a:rPr lang="es-ES" sz="2400">
                <a:solidFill>
                  <a:schemeClr val="dk1"/>
                </a:solidFill>
                <a:latin typeface="Garamond"/>
                <a:ea typeface="Garamond"/>
                <a:cs typeface="Garamond"/>
                <a:sym typeface="Garamond"/>
              </a:rPr>
              <a:t> </a:t>
            </a:r>
            <a:r>
              <a:rPr i="1" lang="es-ES" sz="2400">
                <a:solidFill>
                  <a:schemeClr val="dk1"/>
                </a:solidFill>
                <a:latin typeface="Garamond"/>
                <a:ea typeface="Garamond"/>
                <a:cs typeface="Garamond"/>
                <a:sym typeface="Garamond"/>
              </a:rPr>
              <a:t>Cyperus</a:t>
            </a:r>
            <a:r>
              <a:rPr lang="es-ES" sz="2400">
                <a:solidFill>
                  <a:schemeClr val="dk1"/>
                </a:solidFill>
                <a:latin typeface="Garamond"/>
                <a:ea typeface="Garamond"/>
                <a:cs typeface="Garamond"/>
                <a:sym typeface="Garamond"/>
              </a:rPr>
              <a:t>, dominated by polyploidy and dysploidy.</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startAt="7"/>
            </a:pPr>
            <a:r>
              <a:rPr lang="es-ES" sz="2400">
                <a:solidFill>
                  <a:schemeClr val="dk1"/>
                </a:solidFill>
                <a:latin typeface="Garamond"/>
                <a:ea typeface="Garamond"/>
                <a:cs typeface="Garamond"/>
                <a:sym typeface="Garamond"/>
              </a:rPr>
              <a:t>The genus </a:t>
            </a:r>
            <a:r>
              <a:rPr i="1" lang="es-ES" sz="2400">
                <a:solidFill>
                  <a:schemeClr val="dk1"/>
                </a:solidFill>
                <a:latin typeface="Garamond"/>
                <a:ea typeface="Garamond"/>
                <a:cs typeface="Garamond"/>
                <a:sym typeface="Garamond"/>
              </a:rPr>
              <a:t>Carex</a:t>
            </a:r>
            <a:r>
              <a:rPr lang="es-ES" sz="2400">
                <a:solidFill>
                  <a:schemeClr val="dk1"/>
                </a:solidFill>
                <a:latin typeface="Garamond"/>
                <a:ea typeface="Garamond"/>
                <a:cs typeface="Garamond"/>
                <a:sym typeface="Garamond"/>
              </a:rPr>
              <a:t> displays a correlation between chromosome number variation and morphological and bioclimatic variables, although the proportion of the variance explained by these characters is very small.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p:txBody>
      </p:sp>
      <p:cxnSp>
        <p:nvCxnSpPr>
          <p:cNvPr id="1803" name="Google Shape;1803;p11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804" name="Google Shape;1804;p119"/>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805" name="Google Shape;1805;p11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12"/>
          <p:cNvPicPr preferRelativeResize="0"/>
          <p:nvPr/>
        </p:nvPicPr>
        <p:blipFill rotWithShape="1">
          <a:blip r:embed="rId3">
            <a:alphaModFix/>
          </a:blip>
          <a:srcRect b="95319" l="0" r="0" t="0"/>
          <a:stretch/>
        </p:blipFill>
        <p:spPr>
          <a:xfrm>
            <a:off x="406400" y="1385872"/>
            <a:ext cx="8552424" cy="321012"/>
          </a:xfrm>
          <a:prstGeom prst="rect">
            <a:avLst/>
          </a:prstGeom>
          <a:noFill/>
          <a:ln>
            <a:noFill/>
          </a:ln>
        </p:spPr>
      </p:pic>
      <p:sp>
        <p:nvSpPr>
          <p:cNvPr id="235" name="Google Shape;235;p12"/>
          <p:cNvSpPr/>
          <p:nvPr/>
        </p:nvSpPr>
        <p:spPr>
          <a:xfrm>
            <a:off x="348342" y="98425"/>
            <a:ext cx="11495315"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rgbClr val="000000"/>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800">
              <a:solidFill>
                <a:srgbClr val="000000"/>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Meiosis in holocentric chromosomes</a:t>
            </a:r>
            <a:endParaRPr/>
          </a:p>
          <a:p>
            <a:pPr indent="0" lvl="0" marL="0" marR="0" rtl="0" algn="l">
              <a:spcBef>
                <a:spcPts val="600"/>
              </a:spcBef>
              <a:spcAft>
                <a:spcPts val="0"/>
              </a:spcAft>
              <a:buNone/>
            </a:pPr>
            <a:r>
              <a:t/>
            </a:r>
            <a:endParaRPr b="1" sz="2000">
              <a:solidFill>
                <a:schemeClr val="dk1"/>
              </a:solidFill>
              <a:latin typeface="Garamond"/>
              <a:ea typeface="Garamond"/>
              <a:cs typeface="Garamond"/>
              <a:sym typeface="Garamond"/>
            </a:endParaRPr>
          </a:p>
        </p:txBody>
      </p:sp>
      <p:cxnSp>
        <p:nvCxnSpPr>
          <p:cNvPr id="236" name="Google Shape;236;p12"/>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237" name="Google Shape;237;p12"/>
          <p:cNvPicPr preferRelativeResize="0"/>
          <p:nvPr/>
        </p:nvPicPr>
        <p:blipFill rotWithShape="1">
          <a:blip r:embed="rId4">
            <a:alphaModFix/>
          </a:blip>
          <a:srcRect b="0" l="0" r="0" t="0"/>
          <a:stretch/>
        </p:blipFill>
        <p:spPr>
          <a:xfrm>
            <a:off x="9499601" y="-777888"/>
            <a:ext cx="4559870" cy="3039171"/>
          </a:xfrm>
          <a:prstGeom prst="rect">
            <a:avLst/>
          </a:prstGeom>
          <a:noFill/>
          <a:ln>
            <a:noFill/>
          </a:ln>
        </p:spPr>
      </p:pic>
      <p:sp>
        <p:nvSpPr>
          <p:cNvPr id="238" name="Google Shape;238;p12"/>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pic>
        <p:nvPicPr>
          <p:cNvPr id="239" name="Google Shape;239;p12"/>
          <p:cNvPicPr preferRelativeResize="0"/>
          <p:nvPr/>
        </p:nvPicPr>
        <p:blipFill rotWithShape="1">
          <a:blip r:embed="rId3">
            <a:alphaModFix/>
          </a:blip>
          <a:srcRect b="0" l="0" r="0" t="24889"/>
          <a:stretch/>
        </p:blipFill>
        <p:spPr>
          <a:xfrm>
            <a:off x="412121" y="1706884"/>
            <a:ext cx="8552424" cy="5151116"/>
          </a:xfrm>
          <a:prstGeom prst="rect">
            <a:avLst/>
          </a:prstGeom>
          <a:noFill/>
          <a:ln>
            <a:noFill/>
          </a:ln>
        </p:spPr>
      </p:pic>
      <p:sp>
        <p:nvSpPr>
          <p:cNvPr id="240" name="Google Shape;240;p12"/>
          <p:cNvSpPr/>
          <p:nvPr/>
        </p:nvSpPr>
        <p:spPr>
          <a:xfrm>
            <a:off x="9250363" y="1706884"/>
            <a:ext cx="257175" cy="3822379"/>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2"/>
          <p:cNvSpPr/>
          <p:nvPr/>
        </p:nvSpPr>
        <p:spPr>
          <a:xfrm flipH="1" rot="10800000">
            <a:off x="9278938" y="5681663"/>
            <a:ext cx="228600" cy="1077912"/>
          </a:xfrm>
          <a:prstGeom prst="rightBrace">
            <a:avLst>
              <a:gd fmla="val 8333" name="adj1"/>
              <a:gd fmla="val 50000" name="adj2"/>
            </a:avLst>
          </a:pr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2"/>
          <p:cNvSpPr/>
          <p:nvPr/>
        </p:nvSpPr>
        <p:spPr>
          <a:xfrm>
            <a:off x="9548908" y="5989786"/>
            <a:ext cx="236257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400">
                <a:solidFill>
                  <a:srgbClr val="000000"/>
                </a:solidFill>
                <a:latin typeface="Garamond"/>
                <a:ea typeface="Garamond"/>
                <a:cs typeface="Garamond"/>
                <a:sym typeface="Garamond"/>
              </a:rPr>
              <a:t>‘Truly’ holokinetic</a:t>
            </a:r>
            <a:endParaRPr sz="2400">
              <a:solidFill>
                <a:srgbClr val="000000"/>
              </a:solidFill>
              <a:latin typeface="Garamond"/>
              <a:ea typeface="Garamond"/>
              <a:cs typeface="Garamond"/>
              <a:sym typeface="Garamond"/>
            </a:endParaRPr>
          </a:p>
        </p:txBody>
      </p:sp>
      <p:sp>
        <p:nvSpPr>
          <p:cNvPr id="243" name="Google Shape;243;p12"/>
          <p:cNvSpPr/>
          <p:nvPr/>
        </p:nvSpPr>
        <p:spPr>
          <a:xfrm>
            <a:off x="9618770" y="3387240"/>
            <a:ext cx="222285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400">
                <a:solidFill>
                  <a:srgbClr val="000000"/>
                </a:solidFill>
                <a:latin typeface="Garamond"/>
                <a:ea typeface="Garamond"/>
                <a:cs typeface="Garamond"/>
                <a:sym typeface="Garamond"/>
              </a:rPr>
              <a:t>Monocentric-like</a:t>
            </a:r>
            <a:endParaRPr sz="2400">
              <a:solidFill>
                <a:srgbClr val="000000"/>
              </a:solidFill>
              <a:latin typeface="Garamond"/>
              <a:ea typeface="Garamond"/>
              <a:cs typeface="Garamond"/>
              <a:sym typeface="Garamond"/>
            </a:endParaRPr>
          </a:p>
        </p:txBody>
      </p:sp>
      <p:sp>
        <p:nvSpPr>
          <p:cNvPr id="244" name="Google Shape;244;p12"/>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12</a:t>
            </a:r>
            <a:endParaRPr sz="1800">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20"/>
          <p:cNvSpPr/>
          <p:nvPr/>
        </p:nvSpPr>
        <p:spPr>
          <a:xfrm>
            <a:off x="348342" y="98425"/>
            <a:ext cx="11495315" cy="56938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Calibri"/>
              <a:buAutoNum type="arabicPeriod" startAt="7"/>
            </a:pPr>
            <a:r>
              <a:rPr lang="es-ES" sz="2400">
                <a:solidFill>
                  <a:schemeClr val="dk1"/>
                </a:solidFill>
                <a:latin typeface="Garamond"/>
                <a:ea typeface="Garamond"/>
                <a:cs typeface="Garamond"/>
                <a:sym typeface="Garamond"/>
              </a:rPr>
              <a:t>The mode of chromosome number evolution of the most species-rich genus </a:t>
            </a:r>
            <a:r>
              <a:rPr i="1" lang="es-ES" sz="2400">
                <a:solidFill>
                  <a:schemeClr val="dk1"/>
                </a:solidFill>
                <a:latin typeface="Garamond"/>
                <a:ea typeface="Garamond"/>
                <a:cs typeface="Garamond"/>
                <a:sym typeface="Garamond"/>
              </a:rPr>
              <a:t>Carex </a:t>
            </a:r>
            <a:r>
              <a:rPr lang="es-ES" sz="2400">
                <a:solidFill>
                  <a:schemeClr val="dk1"/>
                </a:solidFill>
                <a:latin typeface="Garamond"/>
                <a:ea typeface="Garamond"/>
                <a:cs typeface="Garamond"/>
                <a:sym typeface="Garamond"/>
              </a:rPr>
              <a:t>(40% of Cyperaceae) is dominated by fusion and fissions events, except for the early diverging Siderostictae clade, which is a well-known polyploid lineage.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startAt="7"/>
            </a:pPr>
            <a:r>
              <a:rPr lang="es-ES" sz="2400">
                <a:solidFill>
                  <a:schemeClr val="dk1"/>
                </a:solidFill>
                <a:latin typeface="Garamond"/>
                <a:ea typeface="Garamond"/>
                <a:cs typeface="Garamond"/>
                <a:sym typeface="Garamond"/>
              </a:rPr>
              <a:t>The FAEC clade (tribes Fuireneae, Abildgaardieae, Eleocharideae, and Cypereae) presents a stable karyotype with low rates of chromosome evolution. The exception is the C</a:t>
            </a:r>
            <a:r>
              <a:rPr baseline="-25000" lang="es-ES" sz="2400">
                <a:solidFill>
                  <a:schemeClr val="dk1"/>
                </a:solidFill>
                <a:latin typeface="Garamond"/>
                <a:ea typeface="Garamond"/>
                <a:cs typeface="Garamond"/>
                <a:sym typeface="Garamond"/>
              </a:rPr>
              <a:t>4</a:t>
            </a:r>
            <a:r>
              <a:rPr lang="es-ES" sz="2400">
                <a:solidFill>
                  <a:schemeClr val="dk1"/>
                </a:solidFill>
                <a:latin typeface="Garamond"/>
                <a:ea typeface="Garamond"/>
                <a:cs typeface="Garamond"/>
                <a:sym typeface="Garamond"/>
              </a:rPr>
              <a:t> </a:t>
            </a:r>
            <a:r>
              <a:rPr i="1" lang="es-ES" sz="2400">
                <a:solidFill>
                  <a:schemeClr val="dk1"/>
                </a:solidFill>
                <a:latin typeface="Garamond"/>
                <a:ea typeface="Garamond"/>
                <a:cs typeface="Garamond"/>
                <a:sym typeface="Garamond"/>
              </a:rPr>
              <a:t>Cyperus</a:t>
            </a:r>
            <a:r>
              <a:rPr lang="es-ES" sz="2400">
                <a:solidFill>
                  <a:schemeClr val="dk1"/>
                </a:solidFill>
                <a:latin typeface="Garamond"/>
                <a:ea typeface="Garamond"/>
                <a:cs typeface="Garamond"/>
                <a:sym typeface="Garamond"/>
              </a:rPr>
              <a:t>, dominated by polyploidy and dysploidy.</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startAt="7"/>
            </a:pPr>
            <a:r>
              <a:rPr lang="es-ES" sz="2400">
                <a:solidFill>
                  <a:schemeClr val="dk1"/>
                </a:solidFill>
                <a:latin typeface="Garamond"/>
                <a:ea typeface="Garamond"/>
                <a:cs typeface="Garamond"/>
                <a:sym typeface="Garamond"/>
              </a:rPr>
              <a:t>The genus </a:t>
            </a:r>
            <a:r>
              <a:rPr i="1" lang="es-ES" sz="2400">
                <a:solidFill>
                  <a:schemeClr val="dk1"/>
                </a:solidFill>
                <a:latin typeface="Garamond"/>
                <a:ea typeface="Garamond"/>
                <a:cs typeface="Garamond"/>
                <a:sym typeface="Garamond"/>
              </a:rPr>
              <a:t>Carex</a:t>
            </a:r>
            <a:r>
              <a:rPr lang="es-ES" sz="2400">
                <a:solidFill>
                  <a:schemeClr val="dk1"/>
                </a:solidFill>
                <a:latin typeface="Garamond"/>
                <a:ea typeface="Garamond"/>
                <a:cs typeface="Garamond"/>
                <a:sym typeface="Garamond"/>
              </a:rPr>
              <a:t> displays a correlation between chromosome number variation and morphological and bioclimatic variables, although the proportion of the variance explained by these characters is very small.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startAt="7"/>
            </a:pPr>
            <a:r>
              <a:rPr lang="es-ES" sz="2400">
                <a:solidFill>
                  <a:schemeClr val="dk1"/>
                </a:solidFill>
                <a:latin typeface="Garamond"/>
                <a:ea typeface="Garamond"/>
                <a:cs typeface="Garamond"/>
                <a:sym typeface="Garamond"/>
              </a:rPr>
              <a:t>C</a:t>
            </a:r>
            <a:r>
              <a:rPr i="1" lang="es-ES" sz="2400">
                <a:solidFill>
                  <a:schemeClr val="dk1"/>
                </a:solidFill>
                <a:latin typeface="Garamond"/>
                <a:ea typeface="Garamond"/>
                <a:cs typeface="Garamond"/>
                <a:sym typeface="Garamond"/>
              </a:rPr>
              <a:t>arex</a:t>
            </a:r>
            <a:r>
              <a:rPr lang="es-ES" sz="2400">
                <a:solidFill>
                  <a:schemeClr val="dk1"/>
                </a:solidFill>
                <a:latin typeface="Garamond"/>
                <a:ea typeface="Garamond"/>
                <a:cs typeface="Garamond"/>
                <a:sym typeface="Garamond"/>
              </a:rPr>
              <a:t> presents significantly more shifts in chromosome number evolution than in morphological or bioclimatic variables.</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p:txBody>
      </p:sp>
      <p:cxnSp>
        <p:nvCxnSpPr>
          <p:cNvPr id="1812" name="Google Shape;1812;p12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813" name="Google Shape;1813;p120"/>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814" name="Google Shape;1814;p12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121"/>
          <p:cNvSpPr/>
          <p:nvPr/>
        </p:nvSpPr>
        <p:spPr>
          <a:xfrm>
            <a:off x="348342" y="98425"/>
            <a:ext cx="11495315" cy="64940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Calibri"/>
              <a:buAutoNum type="arabicPeriod" startAt="7"/>
            </a:pPr>
            <a:r>
              <a:rPr lang="es-ES" sz="2400">
                <a:solidFill>
                  <a:schemeClr val="dk1"/>
                </a:solidFill>
                <a:latin typeface="Garamond"/>
                <a:ea typeface="Garamond"/>
                <a:cs typeface="Garamond"/>
                <a:sym typeface="Garamond"/>
              </a:rPr>
              <a:t>The mode of chromosome number evolution of the most species-rich genus </a:t>
            </a:r>
            <a:r>
              <a:rPr i="1" lang="es-ES" sz="2400">
                <a:solidFill>
                  <a:schemeClr val="dk1"/>
                </a:solidFill>
                <a:latin typeface="Garamond"/>
                <a:ea typeface="Garamond"/>
                <a:cs typeface="Garamond"/>
                <a:sym typeface="Garamond"/>
              </a:rPr>
              <a:t>Carex </a:t>
            </a:r>
            <a:r>
              <a:rPr lang="es-ES" sz="2400">
                <a:solidFill>
                  <a:schemeClr val="dk1"/>
                </a:solidFill>
                <a:latin typeface="Garamond"/>
                <a:ea typeface="Garamond"/>
                <a:cs typeface="Garamond"/>
                <a:sym typeface="Garamond"/>
              </a:rPr>
              <a:t>(40% of Cyperaceae) is dominated by fusion and fissions events, except for the early diverging Siderostictae clade, which is a well-known polyploid lineage.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startAt="7"/>
            </a:pPr>
            <a:r>
              <a:rPr lang="es-ES" sz="2400">
                <a:solidFill>
                  <a:schemeClr val="dk1"/>
                </a:solidFill>
                <a:latin typeface="Garamond"/>
                <a:ea typeface="Garamond"/>
                <a:cs typeface="Garamond"/>
                <a:sym typeface="Garamond"/>
              </a:rPr>
              <a:t>The FAEC clade (tribes Fuireneae, Abildgaardieae, Eleocharideae, and Cypereae) presents a stable karyotype with low rates of chromosome evolution. The exception is the C</a:t>
            </a:r>
            <a:r>
              <a:rPr baseline="-25000" lang="es-ES" sz="2400">
                <a:solidFill>
                  <a:schemeClr val="dk1"/>
                </a:solidFill>
                <a:latin typeface="Garamond"/>
                <a:ea typeface="Garamond"/>
                <a:cs typeface="Garamond"/>
                <a:sym typeface="Garamond"/>
              </a:rPr>
              <a:t>4</a:t>
            </a:r>
            <a:r>
              <a:rPr lang="es-ES" sz="2400">
                <a:solidFill>
                  <a:schemeClr val="dk1"/>
                </a:solidFill>
                <a:latin typeface="Garamond"/>
                <a:ea typeface="Garamond"/>
                <a:cs typeface="Garamond"/>
                <a:sym typeface="Garamond"/>
              </a:rPr>
              <a:t> </a:t>
            </a:r>
            <a:r>
              <a:rPr i="1" lang="es-ES" sz="2400">
                <a:solidFill>
                  <a:schemeClr val="dk1"/>
                </a:solidFill>
                <a:latin typeface="Garamond"/>
                <a:ea typeface="Garamond"/>
                <a:cs typeface="Garamond"/>
                <a:sym typeface="Garamond"/>
              </a:rPr>
              <a:t>Cyperus</a:t>
            </a:r>
            <a:r>
              <a:rPr lang="es-ES" sz="2400">
                <a:solidFill>
                  <a:schemeClr val="dk1"/>
                </a:solidFill>
                <a:latin typeface="Garamond"/>
                <a:ea typeface="Garamond"/>
                <a:cs typeface="Garamond"/>
                <a:sym typeface="Garamond"/>
              </a:rPr>
              <a:t>, dominated by polyploidy and dysploidy.</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startAt="7"/>
            </a:pPr>
            <a:r>
              <a:rPr lang="es-ES" sz="2400">
                <a:solidFill>
                  <a:schemeClr val="dk1"/>
                </a:solidFill>
                <a:latin typeface="Garamond"/>
                <a:ea typeface="Garamond"/>
                <a:cs typeface="Garamond"/>
                <a:sym typeface="Garamond"/>
              </a:rPr>
              <a:t>The genus </a:t>
            </a:r>
            <a:r>
              <a:rPr i="1" lang="es-ES" sz="2400">
                <a:solidFill>
                  <a:schemeClr val="dk1"/>
                </a:solidFill>
                <a:latin typeface="Garamond"/>
                <a:ea typeface="Garamond"/>
                <a:cs typeface="Garamond"/>
                <a:sym typeface="Garamond"/>
              </a:rPr>
              <a:t>Carex</a:t>
            </a:r>
            <a:r>
              <a:rPr lang="es-ES" sz="2400">
                <a:solidFill>
                  <a:schemeClr val="dk1"/>
                </a:solidFill>
                <a:latin typeface="Garamond"/>
                <a:ea typeface="Garamond"/>
                <a:cs typeface="Garamond"/>
                <a:sym typeface="Garamond"/>
              </a:rPr>
              <a:t> displays a correlation between chromosome number variation and morphological and bioclimatic variables, although the proportion of the variance explained by these characters is very small. </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startAt="7"/>
            </a:pPr>
            <a:r>
              <a:rPr lang="es-ES" sz="2400">
                <a:solidFill>
                  <a:schemeClr val="dk1"/>
                </a:solidFill>
                <a:latin typeface="Garamond"/>
                <a:ea typeface="Garamond"/>
                <a:cs typeface="Garamond"/>
                <a:sym typeface="Garamond"/>
              </a:rPr>
              <a:t>C</a:t>
            </a:r>
            <a:r>
              <a:rPr i="1" lang="es-ES" sz="2400">
                <a:solidFill>
                  <a:schemeClr val="dk1"/>
                </a:solidFill>
                <a:latin typeface="Garamond"/>
                <a:ea typeface="Garamond"/>
                <a:cs typeface="Garamond"/>
                <a:sym typeface="Garamond"/>
              </a:rPr>
              <a:t>arex</a:t>
            </a:r>
            <a:r>
              <a:rPr lang="es-ES" sz="2400">
                <a:solidFill>
                  <a:schemeClr val="dk1"/>
                </a:solidFill>
                <a:latin typeface="Garamond"/>
                <a:ea typeface="Garamond"/>
                <a:cs typeface="Garamond"/>
                <a:sym typeface="Garamond"/>
              </a:rPr>
              <a:t> presents significantly more shifts in chromosome number evolution than in morphological or bioclimatic variables.</a:t>
            </a:r>
            <a:endParaRPr/>
          </a:p>
          <a:p>
            <a:pPr indent="-393700" lvl="0" marL="457200" marR="0" rtl="0" algn="l">
              <a:spcBef>
                <a:spcPts val="0"/>
              </a:spcBef>
              <a:spcAft>
                <a:spcPts val="0"/>
              </a:spcAft>
              <a:buClr>
                <a:schemeClr val="dk1"/>
              </a:buClr>
              <a:buSzPts val="1000"/>
              <a:buFont typeface="Calibri"/>
              <a:buNone/>
            </a:pPr>
            <a:r>
              <a:t/>
            </a:r>
            <a:endParaRPr sz="10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400"/>
              <a:buFont typeface="Garamond"/>
              <a:buAutoNum type="arabicPeriod" startAt="7"/>
            </a:pPr>
            <a:r>
              <a:rPr lang="es-ES" sz="2400">
                <a:solidFill>
                  <a:schemeClr val="dk1"/>
                </a:solidFill>
                <a:latin typeface="Garamond"/>
                <a:ea typeface="Garamond"/>
                <a:cs typeface="Garamond"/>
                <a:sym typeface="Garamond"/>
              </a:rPr>
              <a:t>A diversification rate peak in </a:t>
            </a:r>
            <a:r>
              <a:rPr i="1" lang="es-ES" sz="2400">
                <a:solidFill>
                  <a:schemeClr val="dk1"/>
                </a:solidFill>
                <a:latin typeface="Garamond"/>
                <a:ea typeface="Garamond"/>
                <a:cs typeface="Garamond"/>
                <a:sym typeface="Garamond"/>
              </a:rPr>
              <a:t>Carex</a:t>
            </a:r>
            <a:r>
              <a:rPr lang="es-ES" sz="2400">
                <a:solidFill>
                  <a:schemeClr val="dk1"/>
                </a:solidFill>
                <a:latin typeface="Garamond"/>
                <a:ea typeface="Garamond"/>
                <a:cs typeface="Garamond"/>
                <a:sym typeface="Garamond"/>
              </a:rPr>
              <a:t> seems to be related to intermediate chromosome numbers.</a:t>
            </a:r>
            <a:endParaRPr sz="3600">
              <a:solidFill>
                <a:schemeClr val="dk1"/>
              </a:solidFill>
              <a:latin typeface="Garamond"/>
              <a:ea typeface="Garamond"/>
              <a:cs typeface="Garamond"/>
              <a:sym typeface="Garamond"/>
            </a:endParaRPr>
          </a:p>
        </p:txBody>
      </p:sp>
      <p:cxnSp>
        <p:nvCxnSpPr>
          <p:cNvPr id="1821" name="Google Shape;1821;p12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822" name="Google Shape;1822;p121"/>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823" name="Google Shape;1823;p121"/>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grpSp>
        <p:nvGrpSpPr>
          <p:cNvPr id="1829" name="Google Shape;1829;p122"/>
          <p:cNvGrpSpPr/>
          <p:nvPr/>
        </p:nvGrpSpPr>
        <p:grpSpPr>
          <a:xfrm>
            <a:off x="-3700101" y="-3843024"/>
            <a:ext cx="18922181" cy="13778918"/>
            <a:chOff x="-3700101" y="-3843024"/>
            <a:chExt cx="18922181" cy="13778918"/>
          </a:xfrm>
        </p:grpSpPr>
        <p:pic>
          <p:nvPicPr>
            <p:cNvPr id="1830" name="Google Shape;1830;p122"/>
            <p:cNvPicPr preferRelativeResize="0"/>
            <p:nvPr/>
          </p:nvPicPr>
          <p:blipFill rotWithShape="1">
            <a:blip r:embed="rId3">
              <a:alphaModFix/>
            </a:blip>
            <a:srcRect b="0" l="10614" r="19484" t="32659"/>
            <a:stretch/>
          </p:blipFill>
          <p:spPr>
            <a:xfrm rot="-303516">
              <a:off x="3269158" y="2060706"/>
              <a:ext cx="6702155" cy="6856304"/>
            </a:xfrm>
            <a:prstGeom prst="rect">
              <a:avLst/>
            </a:prstGeom>
            <a:noFill/>
            <a:ln>
              <a:noFill/>
            </a:ln>
          </p:spPr>
        </p:pic>
        <p:pic>
          <p:nvPicPr>
            <p:cNvPr id="1831" name="Google Shape;1831;p122"/>
            <p:cNvPicPr preferRelativeResize="0"/>
            <p:nvPr/>
          </p:nvPicPr>
          <p:blipFill rotWithShape="1">
            <a:blip r:embed="rId4">
              <a:alphaModFix/>
            </a:blip>
            <a:srcRect b="30491" l="24341" r="19003" t="22835"/>
            <a:stretch/>
          </p:blipFill>
          <p:spPr>
            <a:xfrm>
              <a:off x="2867662" y="-2149195"/>
              <a:ext cx="6609805" cy="5782491"/>
            </a:xfrm>
            <a:prstGeom prst="rect">
              <a:avLst/>
            </a:prstGeom>
            <a:noFill/>
            <a:ln>
              <a:noFill/>
            </a:ln>
          </p:spPr>
        </p:pic>
        <p:pic>
          <p:nvPicPr>
            <p:cNvPr id="1832" name="Google Shape;1832;p122"/>
            <p:cNvPicPr preferRelativeResize="0"/>
            <p:nvPr/>
          </p:nvPicPr>
          <p:blipFill rotWithShape="1">
            <a:blip r:embed="rId5">
              <a:alphaModFix/>
            </a:blip>
            <a:srcRect b="10576" l="23464" r="15415" t="27807"/>
            <a:stretch/>
          </p:blipFill>
          <p:spPr>
            <a:xfrm rot="1473295">
              <a:off x="-2377102" y="754119"/>
              <a:ext cx="7465647" cy="7991925"/>
            </a:xfrm>
            <a:prstGeom prst="rect">
              <a:avLst/>
            </a:prstGeom>
            <a:noFill/>
            <a:ln>
              <a:noFill/>
            </a:ln>
          </p:spPr>
        </p:pic>
        <p:pic>
          <p:nvPicPr>
            <p:cNvPr id="1833" name="Google Shape;1833;p122"/>
            <p:cNvPicPr preferRelativeResize="0"/>
            <p:nvPr/>
          </p:nvPicPr>
          <p:blipFill rotWithShape="1">
            <a:blip r:embed="rId6">
              <a:alphaModFix/>
            </a:blip>
            <a:srcRect b="20555" l="25511" r="12781" t="26768"/>
            <a:stretch/>
          </p:blipFill>
          <p:spPr>
            <a:xfrm rot="737758">
              <a:off x="7219630" y="1543566"/>
              <a:ext cx="7375152" cy="6685609"/>
            </a:xfrm>
            <a:prstGeom prst="rect">
              <a:avLst/>
            </a:prstGeom>
            <a:noFill/>
            <a:ln>
              <a:noFill/>
            </a:ln>
          </p:spPr>
        </p:pic>
        <p:pic>
          <p:nvPicPr>
            <p:cNvPr id="1834" name="Google Shape;1834;p122"/>
            <p:cNvPicPr preferRelativeResize="0"/>
            <p:nvPr/>
          </p:nvPicPr>
          <p:blipFill rotWithShape="1">
            <a:blip r:embed="rId7">
              <a:alphaModFix/>
            </a:blip>
            <a:srcRect b="28169" l="31269" r="25479" t="7943"/>
            <a:stretch/>
          </p:blipFill>
          <p:spPr>
            <a:xfrm>
              <a:off x="-2201796" y="-3754476"/>
              <a:ext cx="7503886" cy="7387772"/>
            </a:xfrm>
            <a:prstGeom prst="rect">
              <a:avLst/>
            </a:prstGeom>
            <a:noFill/>
            <a:ln>
              <a:noFill/>
            </a:ln>
          </p:spPr>
        </p:pic>
        <p:pic>
          <p:nvPicPr>
            <p:cNvPr id="1835" name="Google Shape;1835;p122"/>
            <p:cNvPicPr preferRelativeResize="0"/>
            <p:nvPr/>
          </p:nvPicPr>
          <p:blipFill rotWithShape="1">
            <a:blip r:embed="rId8">
              <a:alphaModFix/>
            </a:blip>
            <a:srcRect b="42438" l="18666" r="19165" t="0"/>
            <a:stretch/>
          </p:blipFill>
          <p:spPr>
            <a:xfrm>
              <a:off x="7313893" y="-3843024"/>
              <a:ext cx="7448550" cy="7323365"/>
            </a:xfrm>
            <a:prstGeom prst="rect">
              <a:avLst/>
            </a:prstGeom>
            <a:noFill/>
            <a:ln>
              <a:noFill/>
            </a:ln>
          </p:spPr>
        </p:pic>
      </p:grpSp>
      <p:sp>
        <p:nvSpPr>
          <p:cNvPr id="1836" name="Google Shape;1836;p122"/>
          <p:cNvSpPr/>
          <p:nvPr/>
        </p:nvSpPr>
        <p:spPr>
          <a:xfrm>
            <a:off x="-3558492" y="-3754476"/>
            <a:ext cx="21687692" cy="12449908"/>
          </a:xfrm>
          <a:prstGeom prst="rect">
            <a:avLst/>
          </a:prstGeom>
          <a:solidFill>
            <a:srgbClr val="FFFFFF">
              <a:alpha val="34901"/>
            </a:srgbClr>
          </a:solidFill>
          <a:ln cap="flat" cmpd="sng" w="12700">
            <a:solidFill>
              <a:srgbClr val="000000">
                <a:alpha val="2392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37" name="Google Shape;1837;p122"/>
          <p:cNvSpPr/>
          <p:nvPr/>
        </p:nvSpPr>
        <p:spPr>
          <a:xfrm>
            <a:off x="3503822" y="2459504"/>
            <a:ext cx="5184356" cy="1938992"/>
          </a:xfrm>
          <a:prstGeom prst="rect">
            <a:avLst/>
          </a:prstGeom>
          <a:solidFill>
            <a:srgbClr val="FFFFFF">
              <a:alpha val="72156"/>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6000">
                <a:solidFill>
                  <a:schemeClr val="dk1"/>
                </a:solidFill>
                <a:latin typeface="Garamond"/>
                <a:ea typeface="Garamond"/>
                <a:cs typeface="Garamond"/>
                <a:sym typeface="Garamond"/>
              </a:rPr>
              <a:t>Thank you for your attention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pic>
        <p:nvPicPr>
          <p:cNvPr id="1843" name="Google Shape;1843;p123"/>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844" name="Google Shape;1844;p123"/>
          <p:cNvSpPr/>
          <p:nvPr/>
        </p:nvSpPr>
        <p:spPr>
          <a:xfrm>
            <a:off x="333102" y="98425"/>
            <a:ext cx="11495315" cy="58133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Brownian motion (BM) vs. Ornstein-Uhlenbeck (OU)</a:t>
            </a:r>
            <a:endParaRPr sz="5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BM: </a:t>
            </a:r>
            <a:r>
              <a:rPr lang="es-ES" sz="3000">
                <a:solidFill>
                  <a:schemeClr val="dk1"/>
                </a:solidFill>
                <a:latin typeface="Garamond"/>
                <a:ea typeface="Garamond"/>
                <a:cs typeface="Garamond"/>
                <a:sym typeface="Garamond"/>
              </a:rPr>
              <a:t>The character evolves approximately as a random walk.</a:t>
            </a:r>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				</a:t>
            </a:r>
            <a:endParaRPr/>
          </a:p>
          <a:p>
            <a:pPr indent="0" lvl="0" marL="0" marR="0" rtl="0" algn="l">
              <a:lnSpc>
                <a:spcPct val="150000"/>
              </a:lnSpc>
              <a:spcBef>
                <a:spcPts val="600"/>
              </a:spcBef>
              <a:spcAft>
                <a:spcPts val="0"/>
              </a:spcAft>
              <a:buNone/>
            </a:pPr>
            <a:r>
              <a:t/>
            </a:r>
            <a:endParaRPr sz="44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OU:</a:t>
            </a:r>
            <a:r>
              <a:rPr lang="es-ES" sz="3000">
                <a:solidFill>
                  <a:schemeClr val="dk1"/>
                </a:solidFill>
                <a:latin typeface="Garamond"/>
                <a:ea typeface="Garamond"/>
                <a:cs typeface="Garamond"/>
                <a:sym typeface="Garamond"/>
              </a:rPr>
              <a:t> The character evolves towards an optimum.</a:t>
            </a:r>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			</a:t>
            </a:r>
            <a:endParaRPr sz="3000">
              <a:solidFill>
                <a:schemeClr val="dk1"/>
              </a:solidFill>
              <a:latin typeface="Garamond"/>
              <a:ea typeface="Garamond"/>
              <a:cs typeface="Garamond"/>
              <a:sym typeface="Garamond"/>
            </a:endParaRPr>
          </a:p>
        </p:txBody>
      </p:sp>
      <p:cxnSp>
        <p:nvCxnSpPr>
          <p:cNvPr id="1845" name="Google Shape;1845;p12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846" name="Google Shape;1846;p123"/>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847" name="Google Shape;1847;p123"/>
          <p:cNvSpPr/>
          <p:nvPr/>
        </p:nvSpPr>
        <p:spPr>
          <a:xfrm>
            <a:off x="2814626" y="3235489"/>
            <a:ext cx="259587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Change of the </a:t>
            </a:r>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trait over time</a:t>
            </a:r>
            <a:endParaRPr sz="1800">
              <a:solidFill>
                <a:schemeClr val="dk1"/>
              </a:solidFill>
              <a:latin typeface="Garamond"/>
              <a:ea typeface="Garamond"/>
              <a:cs typeface="Garamond"/>
              <a:sym typeface="Garamond"/>
            </a:endParaRPr>
          </a:p>
        </p:txBody>
      </p:sp>
      <p:sp>
        <p:nvSpPr>
          <p:cNvPr id="1848" name="Google Shape;1848;p123"/>
          <p:cNvSpPr/>
          <p:nvPr/>
        </p:nvSpPr>
        <p:spPr>
          <a:xfrm>
            <a:off x="3170835" y="6020347"/>
            <a:ext cx="17734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Rate towards</a:t>
            </a:r>
            <a:endParaRPr sz="2000">
              <a:solidFill>
                <a:schemeClr val="dk1"/>
              </a:solidFill>
              <a:latin typeface="Garamond"/>
              <a:ea typeface="Garamond"/>
              <a:cs typeface="Garamond"/>
              <a:sym typeface="Garamond"/>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the optimum</a:t>
            </a:r>
            <a:endParaRPr sz="1800">
              <a:solidFill>
                <a:schemeClr val="dk1"/>
              </a:solidFill>
              <a:latin typeface="Garamond"/>
              <a:ea typeface="Garamond"/>
              <a:cs typeface="Garamond"/>
              <a:sym typeface="Garamond"/>
            </a:endParaRPr>
          </a:p>
        </p:txBody>
      </p:sp>
      <p:sp>
        <p:nvSpPr>
          <p:cNvPr id="1849" name="Google Shape;1849;p123"/>
          <p:cNvSpPr/>
          <p:nvPr/>
        </p:nvSpPr>
        <p:spPr>
          <a:xfrm>
            <a:off x="4696472" y="6069748"/>
            <a:ext cx="177347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Optimum</a:t>
            </a:r>
            <a:endParaRPr sz="1800">
              <a:solidFill>
                <a:schemeClr val="dk1"/>
              </a:solidFill>
              <a:latin typeface="Garamond"/>
              <a:ea typeface="Garamond"/>
              <a:cs typeface="Garamond"/>
              <a:sym typeface="Garamond"/>
            </a:endParaRPr>
          </a:p>
        </p:txBody>
      </p:sp>
      <p:sp>
        <p:nvSpPr>
          <p:cNvPr id="1850" name="Google Shape;1850;p123"/>
          <p:cNvSpPr/>
          <p:nvPr/>
        </p:nvSpPr>
        <p:spPr>
          <a:xfrm>
            <a:off x="5814781" y="6016073"/>
            <a:ext cx="17734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Trait at</a:t>
            </a:r>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time </a:t>
            </a:r>
            <a:r>
              <a:rPr i="1" lang="es-ES" sz="2000">
                <a:solidFill>
                  <a:schemeClr val="dk1"/>
                </a:solidFill>
                <a:latin typeface="Garamond"/>
                <a:ea typeface="Garamond"/>
                <a:cs typeface="Garamond"/>
                <a:sym typeface="Garamond"/>
              </a:rPr>
              <a:t>t</a:t>
            </a:r>
            <a:endParaRPr i="1" sz="1800">
              <a:solidFill>
                <a:schemeClr val="dk1"/>
              </a:solidFill>
              <a:latin typeface="Garamond"/>
              <a:ea typeface="Garamond"/>
              <a:cs typeface="Garamond"/>
              <a:sym typeface="Garamond"/>
            </a:endParaRPr>
          </a:p>
        </p:txBody>
      </p:sp>
      <p:sp>
        <p:nvSpPr>
          <p:cNvPr id="1851" name="Google Shape;1851;p123"/>
          <p:cNvSpPr/>
          <p:nvPr/>
        </p:nvSpPr>
        <p:spPr>
          <a:xfrm>
            <a:off x="4946946" y="3541700"/>
            <a:ext cx="259587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SD of the secondary stochastic changes </a:t>
            </a:r>
            <a:endParaRPr sz="1800">
              <a:solidFill>
                <a:schemeClr val="dk1"/>
              </a:solidFill>
              <a:latin typeface="Garamond"/>
              <a:ea typeface="Garamond"/>
              <a:cs typeface="Garamond"/>
              <a:sym typeface="Garamond"/>
            </a:endParaRPr>
          </a:p>
        </p:txBody>
      </p:sp>
      <p:sp>
        <p:nvSpPr>
          <p:cNvPr id="1852" name="Google Shape;1852;p123"/>
          <p:cNvSpPr/>
          <p:nvPr/>
        </p:nvSpPr>
        <p:spPr>
          <a:xfrm>
            <a:off x="3547065" y="5231012"/>
            <a:ext cx="5097870" cy="55399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3000">
                <a:solidFill>
                  <a:srgbClr val="000000"/>
                </a:solidFill>
                <a:latin typeface="Garamond"/>
                <a:ea typeface="Garamond"/>
                <a:cs typeface="Garamond"/>
                <a:sym typeface="Garamond"/>
              </a:rPr>
              <a:t>d</a:t>
            </a:r>
            <a:r>
              <a:rPr b="1" i="1" lang="es-ES" sz="3000">
                <a:solidFill>
                  <a:srgbClr val="000000"/>
                </a:solidFill>
                <a:latin typeface="Garamond"/>
                <a:ea typeface="Garamond"/>
                <a:cs typeface="Garamond"/>
                <a:sym typeface="Garamond"/>
              </a:rPr>
              <a:t>X</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 = α (θ – </a:t>
            </a:r>
            <a:r>
              <a:rPr b="1" i="1" lang="es-ES" sz="3000">
                <a:solidFill>
                  <a:srgbClr val="000000"/>
                </a:solidFill>
                <a:latin typeface="Garamond"/>
                <a:ea typeface="Garamond"/>
                <a:cs typeface="Garamond"/>
                <a:sym typeface="Garamond"/>
              </a:rPr>
              <a:t>X</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))d</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 + σd</a:t>
            </a:r>
            <a:r>
              <a:rPr b="1" i="1" lang="es-ES" sz="3000">
                <a:solidFill>
                  <a:srgbClr val="000000"/>
                </a:solidFill>
                <a:latin typeface="Garamond"/>
                <a:ea typeface="Garamond"/>
                <a:cs typeface="Garamond"/>
                <a:sym typeface="Garamond"/>
              </a:rPr>
              <a:t>B</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a:t>
            </a:r>
            <a:endParaRPr/>
          </a:p>
        </p:txBody>
      </p:sp>
      <p:sp>
        <p:nvSpPr>
          <p:cNvPr id="1853" name="Google Shape;1853;p123"/>
          <p:cNvSpPr/>
          <p:nvPr/>
        </p:nvSpPr>
        <p:spPr>
          <a:xfrm>
            <a:off x="7049454" y="3176635"/>
            <a:ext cx="259587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Random variable</a:t>
            </a:r>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with N(μ,σ</a:t>
            </a:r>
            <a:r>
              <a:rPr baseline="30000" lang="es-ES" sz="2000">
                <a:solidFill>
                  <a:schemeClr val="dk1"/>
                </a:solidFill>
                <a:latin typeface="Garamond"/>
                <a:ea typeface="Garamond"/>
                <a:cs typeface="Garamond"/>
                <a:sym typeface="Garamond"/>
              </a:rPr>
              <a:t>2</a:t>
            </a:r>
            <a:r>
              <a:rPr lang="es-ES" sz="2000">
                <a:solidFill>
                  <a:schemeClr val="dk1"/>
                </a:solidFill>
                <a:latin typeface="Garamond"/>
                <a:ea typeface="Garamond"/>
                <a:cs typeface="Garamond"/>
                <a:sym typeface="Garamond"/>
              </a:rPr>
              <a:t>)</a:t>
            </a:r>
            <a:endParaRPr sz="1800">
              <a:solidFill>
                <a:schemeClr val="dk1"/>
              </a:solidFill>
              <a:latin typeface="Garamond"/>
              <a:ea typeface="Garamond"/>
              <a:cs typeface="Garamond"/>
              <a:sym typeface="Garamond"/>
            </a:endParaRPr>
          </a:p>
        </p:txBody>
      </p:sp>
      <p:sp>
        <p:nvSpPr>
          <p:cNvPr id="1854" name="Google Shape;1854;p123"/>
          <p:cNvSpPr/>
          <p:nvPr/>
        </p:nvSpPr>
        <p:spPr>
          <a:xfrm>
            <a:off x="7217545" y="6093648"/>
            <a:ext cx="155607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BM</a:t>
            </a:r>
            <a:endParaRPr sz="1800">
              <a:solidFill>
                <a:schemeClr val="dk1"/>
              </a:solidFill>
              <a:latin typeface="Garamond"/>
              <a:ea typeface="Garamond"/>
              <a:cs typeface="Garamond"/>
              <a:sym typeface="Garamond"/>
            </a:endParaRPr>
          </a:p>
        </p:txBody>
      </p:sp>
      <p:sp>
        <p:nvSpPr>
          <p:cNvPr id="1855" name="Google Shape;1855;p123"/>
          <p:cNvSpPr/>
          <p:nvPr/>
        </p:nvSpPr>
        <p:spPr>
          <a:xfrm rot="5400000">
            <a:off x="7912632" y="5502557"/>
            <a:ext cx="179354" cy="918969"/>
          </a:xfrm>
          <a:prstGeom prst="rightBrace">
            <a:avLst>
              <a:gd fmla="val 8333" name="adj1"/>
              <a:gd fmla="val 50000" name="adj2"/>
            </a:avLst>
          </a:prstGeom>
          <a:noFill/>
          <a:ln cap="flat" cmpd="sng" w="9525">
            <a:solidFill>
              <a:srgbClr val="002C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56" name="Google Shape;1856;p123"/>
          <p:cNvSpPr/>
          <p:nvPr/>
        </p:nvSpPr>
        <p:spPr>
          <a:xfrm>
            <a:off x="4816643" y="2568817"/>
            <a:ext cx="2558714" cy="55399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3000">
                <a:solidFill>
                  <a:srgbClr val="000000"/>
                </a:solidFill>
                <a:latin typeface="Garamond"/>
                <a:ea typeface="Garamond"/>
                <a:cs typeface="Garamond"/>
                <a:sym typeface="Garamond"/>
              </a:rPr>
              <a:t>d</a:t>
            </a:r>
            <a:r>
              <a:rPr b="1" i="1" lang="es-ES" sz="3000">
                <a:solidFill>
                  <a:srgbClr val="000000"/>
                </a:solidFill>
                <a:latin typeface="Garamond"/>
                <a:ea typeface="Garamond"/>
                <a:cs typeface="Garamond"/>
                <a:sym typeface="Garamond"/>
              </a:rPr>
              <a:t>X</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 = σd</a:t>
            </a:r>
            <a:r>
              <a:rPr b="1" i="1" lang="es-ES" sz="3000">
                <a:solidFill>
                  <a:srgbClr val="000000"/>
                </a:solidFill>
                <a:latin typeface="Garamond"/>
                <a:ea typeface="Garamond"/>
                <a:cs typeface="Garamond"/>
                <a:sym typeface="Garamond"/>
              </a:rPr>
              <a:t>B</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a:t>
            </a:r>
            <a:endParaRPr/>
          </a:p>
        </p:txBody>
      </p:sp>
      <p:cxnSp>
        <p:nvCxnSpPr>
          <p:cNvPr id="1857" name="Google Shape;1857;p123"/>
          <p:cNvCxnSpPr/>
          <p:nvPr/>
        </p:nvCxnSpPr>
        <p:spPr>
          <a:xfrm flipH="1">
            <a:off x="4914185" y="3083160"/>
            <a:ext cx="327897" cy="300799"/>
          </a:xfrm>
          <a:prstGeom prst="straightConnector1">
            <a:avLst/>
          </a:prstGeom>
          <a:noFill/>
          <a:ln cap="flat" cmpd="sng" w="9525">
            <a:solidFill>
              <a:srgbClr val="002C9E"/>
            </a:solidFill>
            <a:prstDash val="solid"/>
            <a:miter lim="800000"/>
            <a:headEnd len="sm" w="sm" type="none"/>
            <a:tailEnd len="med" w="med" type="triangle"/>
          </a:ln>
        </p:spPr>
      </p:cxnSp>
      <p:cxnSp>
        <p:nvCxnSpPr>
          <p:cNvPr id="1858" name="Google Shape;1858;p123"/>
          <p:cNvCxnSpPr>
            <a:endCxn id="1851" idx="0"/>
          </p:cNvCxnSpPr>
          <p:nvPr/>
        </p:nvCxnSpPr>
        <p:spPr>
          <a:xfrm flipH="1">
            <a:off x="6244886" y="3074300"/>
            <a:ext cx="79800" cy="467400"/>
          </a:xfrm>
          <a:prstGeom prst="straightConnector1">
            <a:avLst/>
          </a:prstGeom>
          <a:noFill/>
          <a:ln cap="flat" cmpd="sng" w="9525">
            <a:solidFill>
              <a:srgbClr val="002C9E"/>
            </a:solidFill>
            <a:prstDash val="solid"/>
            <a:miter lim="800000"/>
            <a:headEnd len="sm" w="sm" type="none"/>
            <a:tailEnd len="med" w="med" type="triangle"/>
          </a:ln>
        </p:spPr>
      </p:cxnSp>
      <p:cxnSp>
        <p:nvCxnSpPr>
          <p:cNvPr id="1859" name="Google Shape;1859;p123"/>
          <p:cNvCxnSpPr/>
          <p:nvPr/>
        </p:nvCxnSpPr>
        <p:spPr>
          <a:xfrm>
            <a:off x="6881031" y="3038586"/>
            <a:ext cx="436380" cy="312756"/>
          </a:xfrm>
          <a:prstGeom prst="straightConnector1">
            <a:avLst/>
          </a:prstGeom>
          <a:noFill/>
          <a:ln cap="flat" cmpd="sng" w="9525">
            <a:solidFill>
              <a:srgbClr val="002C9E"/>
            </a:solidFill>
            <a:prstDash val="solid"/>
            <a:miter lim="800000"/>
            <a:headEnd len="sm" w="sm" type="none"/>
            <a:tailEnd len="med" w="med" type="triangle"/>
          </a:ln>
        </p:spPr>
      </p:cxnSp>
      <p:cxnSp>
        <p:nvCxnSpPr>
          <p:cNvPr id="1860" name="Google Shape;1860;p123"/>
          <p:cNvCxnSpPr/>
          <p:nvPr/>
        </p:nvCxnSpPr>
        <p:spPr>
          <a:xfrm>
            <a:off x="5450065" y="5664450"/>
            <a:ext cx="19958" cy="467476"/>
          </a:xfrm>
          <a:prstGeom prst="straightConnector1">
            <a:avLst/>
          </a:prstGeom>
          <a:noFill/>
          <a:ln cap="flat" cmpd="sng" w="9525">
            <a:solidFill>
              <a:srgbClr val="002C9E"/>
            </a:solidFill>
            <a:prstDash val="solid"/>
            <a:miter lim="800000"/>
            <a:headEnd len="sm" w="sm" type="none"/>
            <a:tailEnd len="med" w="med" type="triangle"/>
          </a:ln>
        </p:spPr>
      </p:cxnSp>
      <p:cxnSp>
        <p:nvCxnSpPr>
          <p:cNvPr id="1861" name="Google Shape;1861;p123"/>
          <p:cNvCxnSpPr/>
          <p:nvPr/>
        </p:nvCxnSpPr>
        <p:spPr>
          <a:xfrm flipH="1">
            <a:off x="4696472" y="5693416"/>
            <a:ext cx="290447" cy="372255"/>
          </a:xfrm>
          <a:prstGeom prst="straightConnector1">
            <a:avLst/>
          </a:prstGeom>
          <a:noFill/>
          <a:ln cap="flat" cmpd="sng" w="9525">
            <a:solidFill>
              <a:srgbClr val="002C9E"/>
            </a:solidFill>
            <a:prstDash val="solid"/>
            <a:miter lim="800000"/>
            <a:headEnd len="sm" w="sm" type="none"/>
            <a:tailEnd len="med" w="med" type="triangle"/>
          </a:ln>
        </p:spPr>
      </p:cxnSp>
      <p:cxnSp>
        <p:nvCxnSpPr>
          <p:cNvPr id="1862" name="Google Shape;1862;p123"/>
          <p:cNvCxnSpPr/>
          <p:nvPr/>
        </p:nvCxnSpPr>
        <p:spPr>
          <a:xfrm>
            <a:off x="6204352" y="5737433"/>
            <a:ext cx="106764" cy="314286"/>
          </a:xfrm>
          <a:prstGeom prst="straightConnector1">
            <a:avLst/>
          </a:prstGeom>
          <a:noFill/>
          <a:ln cap="flat" cmpd="sng" w="9525">
            <a:solidFill>
              <a:srgbClr val="002C9E"/>
            </a:solidFill>
            <a:prstDash val="solid"/>
            <a:miter lim="800000"/>
            <a:headEnd len="sm" w="sm" type="none"/>
            <a:tailEnd len="med" w="med" type="triangle"/>
          </a:ln>
        </p:spPr>
      </p:cxnSp>
      <p:sp>
        <p:nvSpPr>
          <p:cNvPr id="1863" name="Google Shape;1863;p123"/>
          <p:cNvSpPr/>
          <p:nvPr/>
        </p:nvSpPr>
        <p:spPr>
          <a:xfrm>
            <a:off x="363583" y="2629062"/>
            <a:ext cx="1875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rgbClr val="000000"/>
                </a:solidFill>
                <a:latin typeface="Garamond"/>
                <a:ea typeface="Garamond"/>
                <a:cs typeface="Garamond"/>
                <a:sym typeface="Garamond"/>
              </a:rPr>
              <a:t>*Used in MCMC</a:t>
            </a:r>
            <a:endParaRPr sz="1200">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pic>
        <p:nvPicPr>
          <p:cNvPr id="1869" name="Google Shape;1869;p124"/>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870" name="Google Shape;1870;p124"/>
          <p:cNvSpPr/>
          <p:nvPr/>
        </p:nvSpPr>
        <p:spPr>
          <a:xfrm>
            <a:off x="333102" y="98425"/>
            <a:ext cx="11495315" cy="3181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Brownian motion (BM) vs. Ornstein-Uhlenbeck (OU)</a:t>
            </a:r>
            <a:endParaRPr sz="5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OU:</a:t>
            </a:r>
            <a:r>
              <a:rPr lang="es-ES" sz="3000">
                <a:solidFill>
                  <a:schemeClr val="dk1"/>
                </a:solidFill>
                <a:latin typeface="Garamond"/>
                <a:ea typeface="Garamond"/>
                <a:cs typeface="Garamond"/>
                <a:sym typeface="Garamond"/>
              </a:rPr>
              <a:t> The character evolves towards an optimum.</a:t>
            </a:r>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			</a:t>
            </a:r>
            <a:endParaRPr sz="3000">
              <a:solidFill>
                <a:schemeClr val="dk1"/>
              </a:solidFill>
              <a:latin typeface="Garamond"/>
              <a:ea typeface="Garamond"/>
              <a:cs typeface="Garamond"/>
              <a:sym typeface="Garamond"/>
            </a:endParaRPr>
          </a:p>
        </p:txBody>
      </p:sp>
      <p:cxnSp>
        <p:nvCxnSpPr>
          <p:cNvPr id="1871" name="Google Shape;1871;p12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872" name="Google Shape;1872;p124"/>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grpSp>
        <p:nvGrpSpPr>
          <p:cNvPr id="1873" name="Google Shape;1873;p124"/>
          <p:cNvGrpSpPr/>
          <p:nvPr/>
        </p:nvGrpSpPr>
        <p:grpSpPr>
          <a:xfrm>
            <a:off x="3294610" y="2628199"/>
            <a:ext cx="5602780" cy="1497221"/>
            <a:chOff x="2789835" y="2628199"/>
            <a:chExt cx="5602780" cy="1497221"/>
          </a:xfrm>
        </p:grpSpPr>
        <p:sp>
          <p:nvSpPr>
            <p:cNvPr id="1874" name="Google Shape;1874;p124"/>
            <p:cNvSpPr/>
            <p:nvPr/>
          </p:nvSpPr>
          <p:spPr>
            <a:xfrm>
              <a:off x="2789835" y="3417534"/>
              <a:ext cx="17734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Rate towards</a:t>
              </a:r>
              <a:endParaRPr sz="2000">
                <a:solidFill>
                  <a:schemeClr val="dk1"/>
                </a:solidFill>
                <a:latin typeface="Garamond"/>
                <a:ea typeface="Garamond"/>
                <a:cs typeface="Garamond"/>
                <a:sym typeface="Garamond"/>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the optimum</a:t>
              </a:r>
              <a:endParaRPr sz="1800">
                <a:solidFill>
                  <a:schemeClr val="dk1"/>
                </a:solidFill>
                <a:latin typeface="Garamond"/>
                <a:ea typeface="Garamond"/>
                <a:cs typeface="Garamond"/>
                <a:sym typeface="Garamond"/>
              </a:endParaRPr>
            </a:p>
          </p:txBody>
        </p:sp>
        <p:sp>
          <p:nvSpPr>
            <p:cNvPr id="1875" name="Google Shape;1875;p124"/>
            <p:cNvSpPr/>
            <p:nvPr/>
          </p:nvSpPr>
          <p:spPr>
            <a:xfrm>
              <a:off x="4315472" y="3466935"/>
              <a:ext cx="177347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Optimum</a:t>
              </a:r>
              <a:endParaRPr sz="1800">
                <a:solidFill>
                  <a:schemeClr val="dk1"/>
                </a:solidFill>
                <a:latin typeface="Garamond"/>
                <a:ea typeface="Garamond"/>
                <a:cs typeface="Garamond"/>
                <a:sym typeface="Garamond"/>
              </a:endParaRPr>
            </a:p>
          </p:txBody>
        </p:sp>
        <p:sp>
          <p:nvSpPr>
            <p:cNvPr id="1876" name="Google Shape;1876;p124"/>
            <p:cNvSpPr/>
            <p:nvPr/>
          </p:nvSpPr>
          <p:spPr>
            <a:xfrm>
              <a:off x="5433781" y="3413260"/>
              <a:ext cx="17734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Trait at</a:t>
              </a:r>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time </a:t>
              </a:r>
              <a:r>
                <a:rPr i="1" lang="es-ES" sz="2000">
                  <a:solidFill>
                    <a:schemeClr val="dk1"/>
                  </a:solidFill>
                  <a:latin typeface="Garamond"/>
                  <a:ea typeface="Garamond"/>
                  <a:cs typeface="Garamond"/>
                  <a:sym typeface="Garamond"/>
                </a:rPr>
                <a:t>t</a:t>
              </a:r>
              <a:endParaRPr i="1" sz="1800">
                <a:solidFill>
                  <a:schemeClr val="dk1"/>
                </a:solidFill>
                <a:latin typeface="Garamond"/>
                <a:ea typeface="Garamond"/>
                <a:cs typeface="Garamond"/>
                <a:sym typeface="Garamond"/>
              </a:endParaRPr>
            </a:p>
          </p:txBody>
        </p:sp>
        <p:sp>
          <p:nvSpPr>
            <p:cNvPr id="1877" name="Google Shape;1877;p124"/>
            <p:cNvSpPr/>
            <p:nvPr/>
          </p:nvSpPr>
          <p:spPr>
            <a:xfrm>
              <a:off x="3166065" y="2628199"/>
              <a:ext cx="509787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3000">
                  <a:solidFill>
                    <a:srgbClr val="000000"/>
                  </a:solidFill>
                  <a:latin typeface="Garamond"/>
                  <a:ea typeface="Garamond"/>
                  <a:cs typeface="Garamond"/>
                  <a:sym typeface="Garamond"/>
                </a:rPr>
                <a:t>d</a:t>
              </a:r>
              <a:r>
                <a:rPr b="1" i="1" lang="es-ES" sz="3000">
                  <a:solidFill>
                    <a:srgbClr val="000000"/>
                  </a:solidFill>
                  <a:latin typeface="Garamond"/>
                  <a:ea typeface="Garamond"/>
                  <a:cs typeface="Garamond"/>
                  <a:sym typeface="Garamond"/>
                </a:rPr>
                <a:t>X</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 = α (θ – </a:t>
              </a:r>
              <a:r>
                <a:rPr b="1" i="1" lang="es-ES" sz="3000">
                  <a:solidFill>
                    <a:srgbClr val="000000"/>
                  </a:solidFill>
                  <a:latin typeface="Garamond"/>
                  <a:ea typeface="Garamond"/>
                  <a:cs typeface="Garamond"/>
                  <a:sym typeface="Garamond"/>
                </a:rPr>
                <a:t>X</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))d</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 + σd</a:t>
              </a:r>
              <a:r>
                <a:rPr b="1" i="1" lang="es-ES" sz="3000">
                  <a:solidFill>
                    <a:srgbClr val="000000"/>
                  </a:solidFill>
                  <a:latin typeface="Garamond"/>
                  <a:ea typeface="Garamond"/>
                  <a:cs typeface="Garamond"/>
                  <a:sym typeface="Garamond"/>
                </a:rPr>
                <a:t>B</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a:t>
              </a:r>
              <a:endParaRPr/>
            </a:p>
          </p:txBody>
        </p:sp>
        <p:sp>
          <p:nvSpPr>
            <p:cNvPr id="1878" name="Google Shape;1878;p124"/>
            <p:cNvSpPr/>
            <p:nvPr/>
          </p:nvSpPr>
          <p:spPr>
            <a:xfrm>
              <a:off x="6836545" y="3490835"/>
              <a:ext cx="155607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BM</a:t>
              </a:r>
              <a:endParaRPr sz="1800">
                <a:solidFill>
                  <a:schemeClr val="dk1"/>
                </a:solidFill>
                <a:latin typeface="Garamond"/>
                <a:ea typeface="Garamond"/>
                <a:cs typeface="Garamond"/>
                <a:sym typeface="Garamond"/>
              </a:endParaRPr>
            </a:p>
          </p:txBody>
        </p:sp>
        <p:sp>
          <p:nvSpPr>
            <p:cNvPr id="1879" name="Google Shape;1879;p124"/>
            <p:cNvSpPr/>
            <p:nvPr/>
          </p:nvSpPr>
          <p:spPr>
            <a:xfrm rot="5400000">
              <a:off x="7531632" y="2899744"/>
              <a:ext cx="179354" cy="918969"/>
            </a:xfrm>
            <a:prstGeom prst="rightBrace">
              <a:avLst>
                <a:gd fmla="val 8333" name="adj1"/>
                <a:gd fmla="val 50000" name="adj2"/>
              </a:avLst>
            </a:prstGeom>
            <a:noFill/>
            <a:ln cap="flat" cmpd="sng" w="9525">
              <a:solidFill>
                <a:srgbClr val="002C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880" name="Google Shape;1880;p124"/>
            <p:cNvCxnSpPr/>
            <p:nvPr/>
          </p:nvCxnSpPr>
          <p:spPr>
            <a:xfrm>
              <a:off x="5069065" y="3061637"/>
              <a:ext cx="19958" cy="467476"/>
            </a:xfrm>
            <a:prstGeom prst="straightConnector1">
              <a:avLst/>
            </a:prstGeom>
            <a:noFill/>
            <a:ln cap="flat" cmpd="sng" w="9525">
              <a:solidFill>
                <a:srgbClr val="002C9E"/>
              </a:solidFill>
              <a:prstDash val="solid"/>
              <a:miter lim="800000"/>
              <a:headEnd len="sm" w="sm" type="none"/>
              <a:tailEnd len="med" w="med" type="triangle"/>
            </a:ln>
          </p:spPr>
        </p:cxnSp>
        <p:cxnSp>
          <p:nvCxnSpPr>
            <p:cNvPr id="1881" name="Google Shape;1881;p124"/>
            <p:cNvCxnSpPr/>
            <p:nvPr/>
          </p:nvCxnSpPr>
          <p:spPr>
            <a:xfrm flipH="1">
              <a:off x="4315472" y="3090603"/>
              <a:ext cx="290447" cy="372255"/>
            </a:xfrm>
            <a:prstGeom prst="straightConnector1">
              <a:avLst/>
            </a:prstGeom>
            <a:noFill/>
            <a:ln cap="flat" cmpd="sng" w="9525">
              <a:solidFill>
                <a:srgbClr val="002C9E"/>
              </a:solidFill>
              <a:prstDash val="solid"/>
              <a:miter lim="800000"/>
              <a:headEnd len="sm" w="sm" type="none"/>
              <a:tailEnd len="med" w="med" type="triangle"/>
            </a:ln>
          </p:spPr>
        </p:cxnSp>
        <p:cxnSp>
          <p:nvCxnSpPr>
            <p:cNvPr id="1882" name="Google Shape;1882;p124"/>
            <p:cNvCxnSpPr/>
            <p:nvPr/>
          </p:nvCxnSpPr>
          <p:spPr>
            <a:xfrm>
              <a:off x="5823352" y="3134620"/>
              <a:ext cx="106764" cy="314286"/>
            </a:xfrm>
            <a:prstGeom prst="straightConnector1">
              <a:avLst/>
            </a:prstGeom>
            <a:noFill/>
            <a:ln cap="flat" cmpd="sng" w="9525">
              <a:solidFill>
                <a:srgbClr val="002C9E"/>
              </a:solidFill>
              <a:prstDash val="solid"/>
              <a:miter lim="800000"/>
              <a:headEnd len="sm" w="sm" type="none"/>
              <a:tailEnd len="med" w="med" type="triangle"/>
            </a:ln>
          </p:spPr>
        </p:cxnSp>
      </p:grpSp>
      <p:sp>
        <p:nvSpPr>
          <p:cNvPr id="1883" name="Google Shape;1883;p124"/>
          <p:cNvSpPr/>
          <p:nvPr/>
        </p:nvSpPr>
        <p:spPr>
          <a:xfrm>
            <a:off x="2868421" y="4871397"/>
            <a:ext cx="2625847" cy="55399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s-ES" sz="3000">
                <a:solidFill>
                  <a:srgbClr val="000000"/>
                </a:solidFill>
                <a:latin typeface="Garamond"/>
                <a:ea typeface="Garamond"/>
                <a:cs typeface="Garamond"/>
                <a:sym typeface="Garamond"/>
              </a:rPr>
              <a:t>t</a:t>
            </a:r>
            <a:r>
              <a:rPr b="1" baseline="-25000" lang="es-ES" sz="3000">
                <a:solidFill>
                  <a:srgbClr val="000000"/>
                </a:solidFill>
                <a:latin typeface="Garamond"/>
                <a:ea typeface="Garamond"/>
                <a:cs typeface="Garamond"/>
                <a:sym typeface="Garamond"/>
              </a:rPr>
              <a:t>1/2 </a:t>
            </a:r>
            <a:r>
              <a:rPr b="1" lang="es-ES" sz="3000">
                <a:solidFill>
                  <a:srgbClr val="000000"/>
                </a:solidFill>
                <a:latin typeface="Garamond"/>
                <a:ea typeface="Garamond"/>
                <a:cs typeface="Garamond"/>
                <a:sym typeface="Garamond"/>
              </a:rPr>
              <a:t>= log</a:t>
            </a:r>
            <a:r>
              <a:rPr b="1" baseline="-25000" lang="es-ES" sz="3000">
                <a:solidFill>
                  <a:srgbClr val="000000"/>
                </a:solidFill>
                <a:latin typeface="Garamond"/>
                <a:ea typeface="Garamond"/>
                <a:cs typeface="Garamond"/>
                <a:sym typeface="Garamond"/>
              </a:rPr>
              <a:t>e</a:t>
            </a:r>
            <a:r>
              <a:rPr b="1" lang="es-ES" sz="3000">
                <a:solidFill>
                  <a:srgbClr val="000000"/>
                </a:solidFill>
                <a:latin typeface="Garamond"/>
                <a:ea typeface="Garamond"/>
                <a:cs typeface="Garamond"/>
                <a:sym typeface="Garamond"/>
              </a:rPr>
              <a:t>(2)/α</a:t>
            </a:r>
            <a:endParaRPr b="1" sz="3000">
              <a:solidFill>
                <a:srgbClr val="000000"/>
              </a:solidFill>
              <a:latin typeface="Garamond"/>
              <a:ea typeface="Garamond"/>
              <a:cs typeface="Garamond"/>
              <a:sym typeface="Garamond"/>
            </a:endParaRPr>
          </a:p>
        </p:txBody>
      </p:sp>
      <p:sp>
        <p:nvSpPr>
          <p:cNvPr id="1884" name="Google Shape;1884;p124"/>
          <p:cNvSpPr/>
          <p:nvPr/>
        </p:nvSpPr>
        <p:spPr>
          <a:xfrm>
            <a:off x="7619333" y="4871397"/>
            <a:ext cx="1835759" cy="55399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s-ES" sz="3000">
                <a:solidFill>
                  <a:srgbClr val="000000"/>
                </a:solidFill>
                <a:latin typeface="Garamond"/>
                <a:ea typeface="Garamond"/>
                <a:cs typeface="Garamond"/>
                <a:sym typeface="Garamond"/>
              </a:rPr>
              <a:t>ν</a:t>
            </a:r>
            <a:r>
              <a:rPr b="1" baseline="-25000" lang="es-ES" sz="3000">
                <a:solidFill>
                  <a:srgbClr val="000000"/>
                </a:solidFill>
                <a:latin typeface="Garamond"/>
                <a:ea typeface="Garamond"/>
                <a:cs typeface="Garamond"/>
                <a:sym typeface="Garamond"/>
              </a:rPr>
              <a:t>y </a:t>
            </a:r>
            <a:r>
              <a:rPr b="1" lang="es-ES" sz="3000">
                <a:solidFill>
                  <a:srgbClr val="000000"/>
                </a:solidFill>
                <a:latin typeface="Garamond"/>
                <a:ea typeface="Garamond"/>
                <a:cs typeface="Garamond"/>
                <a:sym typeface="Garamond"/>
              </a:rPr>
              <a:t>= σ</a:t>
            </a:r>
            <a:r>
              <a:rPr b="1" baseline="30000" lang="es-ES" sz="3000">
                <a:solidFill>
                  <a:srgbClr val="000000"/>
                </a:solidFill>
                <a:latin typeface="Garamond"/>
                <a:ea typeface="Garamond"/>
                <a:cs typeface="Garamond"/>
                <a:sym typeface="Garamond"/>
              </a:rPr>
              <a:t>2</a:t>
            </a:r>
            <a:r>
              <a:rPr b="1" lang="es-ES" sz="3000">
                <a:solidFill>
                  <a:srgbClr val="000000"/>
                </a:solidFill>
                <a:latin typeface="Garamond"/>
                <a:ea typeface="Garamond"/>
                <a:cs typeface="Garamond"/>
                <a:sym typeface="Garamond"/>
              </a:rPr>
              <a:t>/2α</a:t>
            </a:r>
            <a:endParaRPr b="1" sz="3000">
              <a:solidFill>
                <a:srgbClr val="000000"/>
              </a:solidFill>
              <a:latin typeface="Garamond"/>
              <a:ea typeface="Garamond"/>
              <a:cs typeface="Garamond"/>
              <a:sym typeface="Garamond"/>
            </a:endParaRPr>
          </a:p>
        </p:txBody>
      </p:sp>
      <p:sp>
        <p:nvSpPr>
          <p:cNvPr id="1885" name="Google Shape;1885;p124"/>
          <p:cNvSpPr/>
          <p:nvPr/>
        </p:nvSpPr>
        <p:spPr>
          <a:xfrm>
            <a:off x="2634210" y="5517728"/>
            <a:ext cx="286005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Phylogenetic half-life</a:t>
            </a:r>
            <a:endParaRPr sz="1800">
              <a:solidFill>
                <a:schemeClr val="dk1"/>
              </a:solidFill>
              <a:latin typeface="Garamond"/>
              <a:ea typeface="Garamond"/>
              <a:cs typeface="Garamond"/>
              <a:sym typeface="Garamond"/>
            </a:endParaRPr>
          </a:p>
        </p:txBody>
      </p:sp>
      <p:sp>
        <p:nvSpPr>
          <p:cNvPr id="1886" name="Google Shape;1886;p124"/>
          <p:cNvSpPr/>
          <p:nvPr/>
        </p:nvSpPr>
        <p:spPr>
          <a:xfrm>
            <a:off x="7155540" y="5482020"/>
            <a:ext cx="286005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Stationary variance</a:t>
            </a:r>
            <a:endParaRPr sz="1800">
              <a:solidFill>
                <a:schemeClr val="dk1"/>
              </a:solidFill>
              <a:latin typeface="Garamond"/>
              <a:ea typeface="Garamond"/>
              <a:cs typeface="Garamond"/>
              <a:sym typeface="Garamon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pic>
        <p:nvPicPr>
          <p:cNvPr id="1892" name="Google Shape;1892;p125"/>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893" name="Google Shape;1893;p125"/>
          <p:cNvSpPr/>
          <p:nvPr/>
        </p:nvSpPr>
        <p:spPr>
          <a:xfrm>
            <a:off x="348343" y="98425"/>
            <a:ext cx="5549538" cy="24124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Predictive ability of the variables</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b="1" sz="3000">
              <a:solidFill>
                <a:srgbClr val="002C9E"/>
              </a:solidFill>
              <a:latin typeface="Garamond"/>
              <a:ea typeface="Garamond"/>
              <a:cs typeface="Garamond"/>
              <a:sym typeface="Garamond"/>
            </a:endParaRPr>
          </a:p>
        </p:txBody>
      </p:sp>
      <p:cxnSp>
        <p:nvCxnSpPr>
          <p:cNvPr id="1894" name="Google Shape;1894;p12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895" name="Google Shape;1895;p12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pic>
        <p:nvPicPr>
          <p:cNvPr id="1896" name="Google Shape;1896;p125"/>
          <p:cNvPicPr preferRelativeResize="0"/>
          <p:nvPr/>
        </p:nvPicPr>
        <p:blipFill rotWithShape="1">
          <a:blip r:embed="rId4">
            <a:alphaModFix/>
          </a:blip>
          <a:srcRect b="0" l="0" r="0" t="0"/>
          <a:stretch/>
        </p:blipFill>
        <p:spPr>
          <a:xfrm>
            <a:off x="5920499" y="760124"/>
            <a:ext cx="5276679" cy="6097876"/>
          </a:xfrm>
          <a:prstGeom prst="rect">
            <a:avLst/>
          </a:prstGeom>
          <a:noFill/>
          <a:ln>
            <a:noFill/>
          </a:ln>
        </p:spPr>
      </p:pic>
      <p:graphicFrame>
        <p:nvGraphicFramePr>
          <p:cNvPr id="1897" name="Google Shape;1897;p125"/>
          <p:cNvGraphicFramePr/>
          <p:nvPr/>
        </p:nvGraphicFramePr>
        <p:xfrm>
          <a:off x="348343" y="3280322"/>
          <a:ext cx="3000000" cy="3000000"/>
        </p:xfrm>
        <a:graphic>
          <a:graphicData uri="http://schemas.openxmlformats.org/drawingml/2006/table">
            <a:tbl>
              <a:tblPr>
                <a:noFill/>
                <a:tableStyleId>{1C8E5A2D-97ED-4CC5-A9BD-0CFFB9412F20}</a:tableStyleId>
              </a:tblPr>
              <a:tblGrid>
                <a:gridCol w="3431175"/>
                <a:gridCol w="776800"/>
                <a:gridCol w="1068700"/>
              </a:tblGrid>
              <a:tr h="356950">
                <a:tc>
                  <a:txBody>
                    <a:bodyPr/>
                    <a:lstStyle/>
                    <a:p>
                      <a:pPr indent="0" lvl="0" marL="0" marR="0" rtl="0" algn="ctr">
                        <a:lnSpc>
                          <a:spcPct val="100000"/>
                        </a:lnSpc>
                        <a:spcBef>
                          <a:spcPts val="0"/>
                        </a:spcBef>
                        <a:spcAft>
                          <a:spcPts val="0"/>
                        </a:spcAft>
                        <a:buClr>
                          <a:srgbClr val="000000"/>
                        </a:buClr>
                        <a:buSzPts val="1800"/>
                        <a:buFont typeface="Garamond"/>
                        <a:buNone/>
                      </a:pPr>
                      <a:r>
                        <a:rPr b="1" i="0" lang="es-ES" sz="1800" u="none" cap="none" strike="noStrike">
                          <a:solidFill>
                            <a:srgbClr val="000000"/>
                          </a:solidFill>
                          <a:latin typeface="Garamond"/>
                          <a:ea typeface="Garamond"/>
                          <a:cs typeface="Garamond"/>
                          <a:sym typeface="Garamond"/>
                        </a:rPr>
                        <a:t>Model</a:t>
                      </a:r>
                      <a:endParaRPr b="0" i="0" sz="32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∆AIC</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chemeClr val="dk1"/>
                        </a:buClr>
                        <a:buSzPts val="1800"/>
                        <a:buFont typeface="Garamond"/>
                        <a:buNone/>
                      </a:pPr>
                      <a:r>
                        <a:rPr b="1" lang="es-ES" sz="1800">
                          <a:latin typeface="Garamond"/>
                          <a:ea typeface="Garamond"/>
                          <a:cs typeface="Garamond"/>
                          <a:sym typeface="Garamond"/>
                        </a:rPr>
                        <a:t>R</a:t>
                      </a:r>
                      <a:r>
                        <a:rPr b="1" baseline="30000" lang="es-ES" sz="1800">
                          <a:latin typeface="Garamond"/>
                          <a:ea typeface="Garamond"/>
                          <a:cs typeface="Garamond"/>
                          <a:sym typeface="Garamond"/>
                        </a:rPr>
                        <a:t>2</a:t>
                      </a:r>
                      <a:r>
                        <a:rPr b="1" lang="es-ES" sz="1800">
                          <a:latin typeface="Garamond"/>
                          <a:ea typeface="Garamond"/>
                          <a:cs typeface="Garamond"/>
                          <a:sym typeface="Garamond"/>
                        </a:rPr>
                        <a:t> (%)</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1 (BM)</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13,889</a:t>
                      </a:r>
                      <a:endParaRPr b="0" i="0" sz="1400">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0,000</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1 (OU)</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0,767</a:t>
                      </a:r>
                      <a:endParaRPr b="0" i="0" sz="1400">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0,000</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culm length + mean temperature of driest quarter (BIO9)</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0,000</a:t>
                      </a:r>
                      <a:endParaRPr b="0" i="0" sz="1400">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0,791</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terminal inflorescence length + BIO9</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0,401</a:t>
                      </a:r>
                      <a:endParaRPr b="0" i="0" sz="1400">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0,709</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BIO9</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0,613</a:t>
                      </a:r>
                      <a:endParaRPr b="0" i="0" sz="1400">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A121"/>
                    </a:solidFill>
                  </a:tcPr>
                </a:tc>
                <a:tc>
                  <a:txBody>
                    <a:bodyPr/>
                    <a:lstStyle/>
                    <a:p>
                      <a:pPr indent="0" lvl="0" marL="0" marR="0" rtl="0" algn="ctr">
                        <a:spcBef>
                          <a:spcPts val="0"/>
                        </a:spcBef>
                        <a:spcAft>
                          <a:spcPts val="0"/>
                        </a:spcAft>
                        <a:buNone/>
                      </a:pPr>
                      <a:r>
                        <a:rPr lang="es-ES" sz="1400">
                          <a:latin typeface="Garamond"/>
                          <a:ea typeface="Garamond"/>
                          <a:cs typeface="Garamond"/>
                          <a:sym typeface="Garamond"/>
                        </a:rPr>
                        <a:t>0,353</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A121"/>
                    </a:solidFill>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culm length</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0,961</a:t>
                      </a:r>
                      <a:endParaRPr b="0" i="0" sz="1400">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A121"/>
                    </a:solidFill>
                  </a:tcPr>
                </a:tc>
                <a:tc>
                  <a:txBody>
                    <a:bodyPr/>
                    <a:lstStyle/>
                    <a:p>
                      <a:pPr indent="0" lvl="0" marL="0" marR="0" rtl="0" algn="ctr">
                        <a:spcBef>
                          <a:spcPts val="0"/>
                        </a:spcBef>
                        <a:spcAft>
                          <a:spcPts val="0"/>
                        </a:spcAft>
                        <a:buNone/>
                      </a:pPr>
                      <a:r>
                        <a:rPr lang="es-ES" sz="1400">
                          <a:latin typeface="Garamond"/>
                          <a:ea typeface="Garamond"/>
                          <a:cs typeface="Garamond"/>
                          <a:sym typeface="Garamond"/>
                        </a:rPr>
                        <a:t>0,316</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A121"/>
                    </a:solidFill>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TI</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1,298</a:t>
                      </a:r>
                      <a:endParaRPr b="0" sz="1400">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E7A121"/>
                    </a:solidFill>
                  </a:tcPr>
                </a:tc>
                <a:tc>
                  <a:txBody>
                    <a:bodyPr/>
                    <a:lstStyle/>
                    <a:p>
                      <a:pPr indent="0" lvl="0" marL="0" marR="0" rtl="0" algn="ctr">
                        <a:spcBef>
                          <a:spcPts val="0"/>
                        </a:spcBef>
                        <a:spcAft>
                          <a:spcPts val="0"/>
                        </a:spcAft>
                        <a:buNone/>
                      </a:pPr>
                      <a:r>
                        <a:rPr lang="es-ES" sz="1400">
                          <a:latin typeface="Garamond"/>
                          <a:ea typeface="Garamond"/>
                          <a:cs typeface="Garamond"/>
                          <a:sym typeface="Garamond"/>
                        </a:rPr>
                        <a:t>0,260</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E7A121"/>
                    </a:solidFill>
                  </a:tcPr>
                </a:tc>
              </a:tr>
            </a:tbl>
          </a:graphicData>
        </a:graphic>
      </p:graphicFrame>
      <p:sp>
        <p:nvSpPr>
          <p:cNvPr id="1898" name="Google Shape;1898;p125"/>
          <p:cNvSpPr/>
          <p:nvPr/>
        </p:nvSpPr>
        <p:spPr>
          <a:xfrm>
            <a:off x="5720080" y="833120"/>
            <a:ext cx="212843" cy="5926453"/>
          </a:xfrm>
          <a:prstGeom prst="leftBrace">
            <a:avLst>
              <a:gd fmla="val 8333" name="adj1"/>
              <a:gd fmla="val 78620" name="adj2"/>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pic>
        <p:nvPicPr>
          <p:cNvPr descr="http://www.pnas.org/content/pnas/112/44/13633/F2.large.jpg?width=800&amp;height=600&amp;carousel=1" id="1904" name="Google Shape;1904;p126"/>
          <p:cNvPicPr preferRelativeResize="0"/>
          <p:nvPr/>
        </p:nvPicPr>
        <p:blipFill rotWithShape="1">
          <a:blip r:embed="rId3">
            <a:alphaModFix/>
          </a:blip>
          <a:srcRect b="0" l="0" r="0" t="0"/>
          <a:stretch/>
        </p:blipFill>
        <p:spPr>
          <a:xfrm>
            <a:off x="5844657" y="760124"/>
            <a:ext cx="5409079" cy="6127098"/>
          </a:xfrm>
          <a:prstGeom prst="rect">
            <a:avLst/>
          </a:prstGeom>
          <a:noFill/>
          <a:ln>
            <a:noFill/>
          </a:ln>
        </p:spPr>
      </p:pic>
      <p:sp>
        <p:nvSpPr>
          <p:cNvPr id="1905" name="Google Shape;1905;p126"/>
          <p:cNvSpPr/>
          <p:nvPr/>
        </p:nvSpPr>
        <p:spPr>
          <a:xfrm>
            <a:off x="5772650" y="6627649"/>
            <a:ext cx="154003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lt1"/>
                </a:solidFill>
                <a:latin typeface="Garamond"/>
                <a:ea typeface="Garamond"/>
                <a:cs typeface="Garamond"/>
                <a:sym typeface="Garamond"/>
              </a:rPr>
              <a:t>Marques et al. 2015</a:t>
            </a:r>
            <a:endParaRPr i="1" sz="1400">
              <a:solidFill>
                <a:schemeClr val="lt1"/>
              </a:solidFill>
              <a:latin typeface="Garamond"/>
              <a:ea typeface="Garamond"/>
              <a:cs typeface="Garamond"/>
              <a:sym typeface="Garamond"/>
            </a:endParaRPr>
          </a:p>
        </p:txBody>
      </p:sp>
      <p:sp>
        <p:nvSpPr>
          <p:cNvPr id="1906" name="Google Shape;1906;p126"/>
          <p:cNvSpPr/>
          <p:nvPr/>
        </p:nvSpPr>
        <p:spPr>
          <a:xfrm>
            <a:off x="348342" y="98425"/>
            <a:ext cx="6110331" cy="63248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A dive into the holocentric chromosome architecture</a:t>
            </a:r>
            <a:endParaRPr/>
          </a:p>
          <a:p>
            <a:pPr indent="0" lvl="0" marL="0" marR="0" rtl="0" algn="l">
              <a:lnSpc>
                <a:spcPct val="150000"/>
              </a:lnSpc>
              <a:spcBef>
                <a:spcPts val="600"/>
              </a:spcBef>
              <a:spcAft>
                <a:spcPts val="0"/>
              </a:spcAft>
              <a:buNone/>
            </a:pPr>
            <a:r>
              <a:t/>
            </a:r>
            <a:endParaRPr b="1" sz="3000">
              <a:solidFill>
                <a:srgbClr val="000000"/>
              </a:solidFill>
              <a:latin typeface="Garamond"/>
              <a:ea typeface="Garamond"/>
              <a:cs typeface="Garamond"/>
              <a:sym typeface="Garamond"/>
            </a:endParaRPr>
          </a:p>
          <a:p>
            <a:pPr indent="0" lvl="0" marL="0" marR="0" rtl="0" algn="l">
              <a:spcBef>
                <a:spcPts val="600"/>
              </a:spcBef>
              <a:spcAft>
                <a:spcPts val="0"/>
              </a:spcAft>
              <a:buNone/>
            </a:pPr>
            <a:r>
              <a:rPr lang="es-ES" sz="3000">
                <a:solidFill>
                  <a:srgbClr val="000000"/>
                </a:solidFill>
                <a:latin typeface="Garamond"/>
                <a:ea typeface="Garamond"/>
                <a:cs typeface="Garamond"/>
                <a:sym typeface="Garamond"/>
              </a:rPr>
              <a:t>Few studies testing holocentry</a:t>
            </a:r>
            <a:endParaRPr sz="3000">
              <a:solidFill>
                <a:srgbClr val="000000"/>
              </a:solidFill>
              <a:latin typeface="Garamond"/>
              <a:ea typeface="Garamond"/>
              <a:cs typeface="Garamond"/>
              <a:sym typeface="Garamond"/>
            </a:endParaRPr>
          </a:p>
          <a:p>
            <a:pPr indent="0" lvl="0" marL="0" marR="0" rtl="0" algn="l">
              <a:spcBef>
                <a:spcPts val="600"/>
              </a:spcBef>
              <a:spcAft>
                <a:spcPts val="0"/>
              </a:spcAft>
              <a:buNone/>
            </a:pPr>
            <a:r>
              <a:rPr lang="es-ES" sz="3000">
                <a:solidFill>
                  <a:srgbClr val="000000"/>
                </a:solidFill>
                <a:latin typeface="Garamond"/>
                <a:ea typeface="Garamond"/>
                <a:cs typeface="Garamond"/>
                <a:sym typeface="Garamond"/>
              </a:rPr>
              <a:t>(e.g. </a:t>
            </a:r>
            <a:r>
              <a:rPr i="1" lang="es-ES" sz="3000">
                <a:solidFill>
                  <a:srgbClr val="000000"/>
                </a:solidFill>
                <a:latin typeface="Garamond"/>
                <a:ea typeface="Garamond"/>
                <a:cs typeface="Garamond"/>
                <a:sym typeface="Garamond"/>
              </a:rPr>
              <a:t>Rhynchospora</a:t>
            </a:r>
            <a:r>
              <a:rPr lang="es-ES" sz="3000">
                <a:solidFill>
                  <a:srgbClr val="000000"/>
                </a:solidFill>
                <a:latin typeface="Garamond"/>
                <a:ea typeface="Garamond"/>
                <a:cs typeface="Garamond"/>
                <a:sym typeface="Garamond"/>
              </a:rPr>
              <a:t>)</a:t>
            </a:r>
            <a:endParaRPr/>
          </a:p>
          <a:p>
            <a:pPr indent="0" lvl="0" marL="0" marR="0" rtl="0" algn="l">
              <a:spcBef>
                <a:spcPts val="600"/>
              </a:spcBef>
              <a:spcAft>
                <a:spcPts val="0"/>
              </a:spcAft>
              <a:buNone/>
            </a:pPr>
            <a:r>
              <a:t/>
            </a:r>
            <a:endParaRPr sz="3000">
              <a:solidFill>
                <a:srgbClr val="000000"/>
              </a:solidFill>
              <a:latin typeface="Garamond"/>
              <a:ea typeface="Garamond"/>
              <a:cs typeface="Garamond"/>
              <a:sym typeface="Garamond"/>
            </a:endParaRPr>
          </a:p>
          <a:p>
            <a:pPr indent="-457200" lvl="0" marL="457200" marR="0" rtl="0" algn="l">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Active centromeres (FISH)</a:t>
            </a:r>
            <a:endParaRPr/>
          </a:p>
          <a:p>
            <a:pPr indent="-457200" lvl="0" marL="457200" marR="0" rtl="0" algn="l">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Kinetochoric activity           (immunocytogenetics)</a:t>
            </a:r>
            <a:endParaRPr sz="3000">
              <a:solidFill>
                <a:schemeClr val="dk1"/>
              </a:solidFill>
              <a:latin typeface="Garamond"/>
              <a:ea typeface="Garamond"/>
              <a:cs typeface="Garamond"/>
              <a:sym typeface="Garamond"/>
            </a:endParaRPr>
          </a:p>
        </p:txBody>
      </p:sp>
      <p:cxnSp>
        <p:nvCxnSpPr>
          <p:cNvPr id="1907" name="Google Shape;1907;p12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908" name="Google Shape;1908;p126"/>
          <p:cNvPicPr preferRelativeResize="0"/>
          <p:nvPr/>
        </p:nvPicPr>
        <p:blipFill rotWithShape="1">
          <a:blip r:embed="rId4">
            <a:alphaModFix/>
          </a:blip>
          <a:srcRect b="0" l="0" r="0" t="0"/>
          <a:stretch/>
        </p:blipFill>
        <p:spPr>
          <a:xfrm rot="737758">
            <a:off x="10179227" y="-1036766"/>
            <a:ext cx="2852444" cy="3029023"/>
          </a:xfrm>
          <a:prstGeom prst="rect">
            <a:avLst/>
          </a:prstGeom>
          <a:noFill/>
          <a:ln>
            <a:noFill/>
          </a:ln>
        </p:spPr>
      </p:pic>
      <p:sp>
        <p:nvSpPr>
          <p:cNvPr id="1909" name="Google Shape;1909;p12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pic>
        <p:nvPicPr>
          <p:cNvPr id="1915" name="Google Shape;1915;p127"/>
          <p:cNvPicPr preferRelativeResize="0"/>
          <p:nvPr/>
        </p:nvPicPr>
        <p:blipFill rotWithShape="1">
          <a:blip r:embed="rId3">
            <a:alphaModFix/>
          </a:blip>
          <a:srcRect b="0" l="49613" r="0" t="0"/>
          <a:stretch/>
        </p:blipFill>
        <p:spPr>
          <a:xfrm>
            <a:off x="6841440" y="3751124"/>
            <a:ext cx="4199940" cy="3215062"/>
          </a:xfrm>
          <a:prstGeom prst="rect">
            <a:avLst/>
          </a:prstGeom>
          <a:noFill/>
          <a:ln>
            <a:noFill/>
          </a:ln>
        </p:spPr>
      </p:pic>
      <p:pic>
        <p:nvPicPr>
          <p:cNvPr id="1916" name="Google Shape;1916;p127"/>
          <p:cNvPicPr preferRelativeResize="0"/>
          <p:nvPr/>
        </p:nvPicPr>
        <p:blipFill rotWithShape="1">
          <a:blip r:embed="rId3">
            <a:alphaModFix/>
          </a:blip>
          <a:srcRect b="2656" l="0" r="50426" t="0"/>
          <a:stretch/>
        </p:blipFill>
        <p:spPr>
          <a:xfrm>
            <a:off x="6825910" y="717281"/>
            <a:ext cx="4121545" cy="3121704"/>
          </a:xfrm>
          <a:prstGeom prst="rect">
            <a:avLst/>
          </a:prstGeom>
          <a:noFill/>
          <a:ln>
            <a:noFill/>
          </a:ln>
        </p:spPr>
      </p:pic>
      <p:sp>
        <p:nvSpPr>
          <p:cNvPr id="1917" name="Google Shape;1917;p127"/>
          <p:cNvSpPr/>
          <p:nvPr/>
        </p:nvSpPr>
        <p:spPr>
          <a:xfrm>
            <a:off x="348342" y="98425"/>
            <a:ext cx="6133481" cy="6413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A dive into the holocentric chromosome architecture</a:t>
            </a:r>
            <a:endParaRPr/>
          </a:p>
          <a:p>
            <a:pPr indent="0" lvl="0" marL="0" marR="0" rtl="0" algn="l">
              <a:lnSpc>
                <a:spcPct val="150000"/>
              </a:lnSpc>
              <a:spcBef>
                <a:spcPts val="600"/>
              </a:spcBef>
              <a:spcAft>
                <a:spcPts val="0"/>
              </a:spcAft>
              <a:buNone/>
            </a:pPr>
            <a:r>
              <a:t/>
            </a:r>
            <a:endParaRPr b="1" sz="3000">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rgbClr val="000000"/>
                </a:solidFill>
                <a:latin typeface="Garamond"/>
                <a:ea typeface="Garamond"/>
                <a:cs typeface="Garamond"/>
                <a:sym typeface="Garamond"/>
              </a:rPr>
              <a:t>Unsuccessfully tested in two species of </a:t>
            </a:r>
            <a:r>
              <a:rPr i="1" lang="es-ES" sz="3000">
                <a:solidFill>
                  <a:srgbClr val="000000"/>
                </a:solidFill>
                <a:latin typeface="Garamond"/>
                <a:ea typeface="Garamond"/>
                <a:cs typeface="Garamond"/>
                <a:sym typeface="Garamond"/>
              </a:rPr>
              <a:t>Carex</a:t>
            </a:r>
            <a:endParaRPr/>
          </a:p>
          <a:p>
            <a:pPr indent="-457200" lvl="0" marL="457200" marR="0" rtl="0" algn="l">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Terminal 5S and 35S</a:t>
            </a:r>
            <a:endParaRPr/>
          </a:p>
          <a:p>
            <a:pPr indent="-457200" lvl="0" marL="457200" marR="0" rtl="0" algn="l">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Plenty of centromeric satDNA</a:t>
            </a:r>
            <a:endParaRPr sz="3000">
              <a:solidFill>
                <a:srgbClr val="000000"/>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i="1" sz="3000">
              <a:solidFill>
                <a:schemeClr val="dk1"/>
              </a:solidFill>
              <a:latin typeface="Garamond"/>
              <a:ea typeface="Garamond"/>
              <a:cs typeface="Garamond"/>
              <a:sym typeface="Garamond"/>
            </a:endParaRPr>
          </a:p>
        </p:txBody>
      </p:sp>
      <p:cxnSp>
        <p:nvCxnSpPr>
          <p:cNvPr id="1918" name="Google Shape;1918;p12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919" name="Google Shape;1919;p127"/>
          <p:cNvPicPr preferRelativeResize="0"/>
          <p:nvPr/>
        </p:nvPicPr>
        <p:blipFill rotWithShape="1">
          <a:blip r:embed="rId4">
            <a:alphaModFix/>
          </a:blip>
          <a:srcRect b="0" l="0" r="0" t="0"/>
          <a:stretch/>
        </p:blipFill>
        <p:spPr>
          <a:xfrm rot="737758">
            <a:off x="10179227" y="-1036766"/>
            <a:ext cx="2852444" cy="3029023"/>
          </a:xfrm>
          <a:prstGeom prst="rect">
            <a:avLst/>
          </a:prstGeom>
          <a:noFill/>
          <a:ln>
            <a:noFill/>
          </a:ln>
        </p:spPr>
      </p:pic>
      <p:sp>
        <p:nvSpPr>
          <p:cNvPr id="1920" name="Google Shape;1920;p12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
        <p:nvSpPr>
          <p:cNvPr id="1921" name="Google Shape;1921;p127"/>
          <p:cNvSpPr/>
          <p:nvPr/>
        </p:nvSpPr>
        <p:spPr>
          <a:xfrm>
            <a:off x="6841440" y="3469653"/>
            <a:ext cx="10291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lt1"/>
                </a:solidFill>
                <a:latin typeface="Garamond"/>
                <a:ea typeface="Garamond"/>
                <a:cs typeface="Garamond"/>
                <a:sym typeface="Garamond"/>
              </a:rPr>
              <a:t>Carex helodes</a:t>
            </a:r>
            <a:endParaRPr i="1" sz="1400">
              <a:solidFill>
                <a:schemeClr val="lt1"/>
              </a:solidFill>
              <a:latin typeface="Garamond"/>
              <a:ea typeface="Garamond"/>
              <a:cs typeface="Garamond"/>
              <a:sym typeface="Garamond"/>
            </a:endParaRPr>
          </a:p>
        </p:txBody>
      </p:sp>
      <p:sp>
        <p:nvSpPr>
          <p:cNvPr id="1922" name="Google Shape;1922;p127"/>
          <p:cNvSpPr/>
          <p:nvPr/>
        </p:nvSpPr>
        <p:spPr>
          <a:xfrm>
            <a:off x="6825910" y="6522207"/>
            <a:ext cx="10996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lt1"/>
                </a:solidFill>
                <a:latin typeface="Garamond"/>
                <a:ea typeface="Garamond"/>
                <a:cs typeface="Garamond"/>
                <a:sym typeface="Garamond"/>
              </a:rPr>
              <a:t>Carex scoparia</a:t>
            </a:r>
            <a:endParaRPr i="1" sz="1400">
              <a:solidFill>
                <a:schemeClr val="lt1"/>
              </a:solidFill>
              <a:latin typeface="Garamond"/>
              <a:ea typeface="Garamond"/>
              <a:cs typeface="Garamond"/>
              <a:sym typeface="Garamon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128"/>
          <p:cNvSpPr/>
          <p:nvPr/>
        </p:nvSpPr>
        <p:spPr>
          <a:xfrm>
            <a:off x="348342" y="98425"/>
            <a:ext cx="11495315" cy="6105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number and its role in diversification</a:t>
            </a:r>
            <a:endParaRPr/>
          </a:p>
          <a:p>
            <a:pPr indent="0" lvl="0" marL="0" marR="0" rtl="0" algn="l">
              <a:lnSpc>
                <a:spcPct val="150000"/>
              </a:lnSpc>
              <a:spcBef>
                <a:spcPts val="600"/>
              </a:spcBef>
              <a:spcAft>
                <a:spcPts val="0"/>
              </a:spcAft>
              <a:buNone/>
            </a:pPr>
            <a:r>
              <a:t/>
            </a:r>
            <a:endParaRPr b="1" sz="3000">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rgbClr val="000000"/>
                </a:solidFill>
                <a:latin typeface="Garamond"/>
                <a:ea typeface="Garamond"/>
                <a:cs typeface="Garamond"/>
                <a:sym typeface="Garamond"/>
              </a:rPr>
              <a:t>Optimization of models</a:t>
            </a:r>
            <a:endParaRPr i="1" sz="3000">
              <a:solidFill>
                <a:srgbClr val="000000"/>
              </a:solidFill>
              <a:latin typeface="Garamond"/>
              <a:ea typeface="Garamond"/>
              <a:cs typeface="Garamond"/>
              <a:sym typeface="Garamond"/>
            </a:endParaRPr>
          </a:p>
          <a:p>
            <a:pPr indent="-457200" lvl="0" marL="457200" marR="0" rtl="0" algn="l">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Consider Hidden States</a:t>
            </a:r>
            <a:endParaRPr/>
          </a:p>
          <a:p>
            <a:pPr indent="-457200" lvl="0" marL="457200" marR="0" rtl="0" algn="l">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Anagenetic vs. cladogenetic</a:t>
            </a:r>
            <a:endParaRPr/>
          </a:p>
          <a:p>
            <a:pPr indent="-266700" lvl="0" marL="457200" marR="0" rtl="0" algn="l">
              <a:spcBef>
                <a:spcPts val="600"/>
              </a:spcBef>
              <a:spcAft>
                <a:spcPts val="0"/>
              </a:spcAft>
              <a:buClr>
                <a:schemeClr val="dk1"/>
              </a:buClr>
              <a:buSzPts val="3000"/>
              <a:buFont typeface="Arial"/>
              <a:buNone/>
            </a:pPr>
            <a:r>
              <a:t/>
            </a:r>
            <a:endParaRPr sz="3000">
              <a:solidFill>
                <a:srgbClr val="000000"/>
              </a:solidFill>
              <a:latin typeface="Garamond"/>
              <a:ea typeface="Garamond"/>
              <a:cs typeface="Garamond"/>
              <a:sym typeface="Garamond"/>
            </a:endParaRPr>
          </a:p>
          <a:p>
            <a:pPr indent="0" lvl="1" marL="457200" marR="0" rtl="0" algn="l">
              <a:spcBef>
                <a:spcPts val="600"/>
              </a:spcBef>
              <a:spcAft>
                <a:spcPts val="0"/>
              </a:spcAft>
              <a:buNone/>
            </a:pPr>
            <a:r>
              <a:rPr b="0" i="0" lang="es-ES" sz="3000" u="none" cap="none" strike="noStrike">
                <a:solidFill>
                  <a:srgbClr val="000000"/>
                </a:solidFill>
                <a:latin typeface="Garamond"/>
                <a:ea typeface="Garamond"/>
                <a:cs typeface="Garamond"/>
                <a:sym typeface="Garamond"/>
              </a:rPr>
              <a:t>	  ChromoSSE</a:t>
            </a:r>
            <a:endParaRPr b="0" i="0" sz="3000" u="none" cap="none" strike="noStrike">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929" name="Google Shape;1929;p12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930" name="Google Shape;1930;p128"/>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931" name="Google Shape;1931;p12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pic>
        <p:nvPicPr>
          <p:cNvPr id="1932" name="Google Shape;1932;p128"/>
          <p:cNvPicPr preferRelativeResize="0"/>
          <p:nvPr/>
        </p:nvPicPr>
        <p:blipFill rotWithShape="1">
          <a:blip r:embed="rId4">
            <a:alphaModFix/>
          </a:blip>
          <a:srcRect b="0" l="0" r="0" t="0"/>
          <a:stretch/>
        </p:blipFill>
        <p:spPr>
          <a:xfrm>
            <a:off x="6095999" y="2010429"/>
            <a:ext cx="5844429" cy="3706614"/>
          </a:xfrm>
          <a:prstGeom prst="rect">
            <a:avLst/>
          </a:prstGeom>
          <a:noFill/>
          <a:ln>
            <a:noFill/>
          </a:ln>
        </p:spPr>
      </p:pic>
      <p:sp>
        <p:nvSpPr>
          <p:cNvPr id="1933" name="Google Shape;1933;p128"/>
          <p:cNvSpPr/>
          <p:nvPr/>
        </p:nvSpPr>
        <p:spPr>
          <a:xfrm>
            <a:off x="2210765" y="4375231"/>
            <a:ext cx="497711" cy="601878"/>
          </a:xfrm>
          <a:prstGeom prst="downArrow">
            <a:avLst>
              <a:gd fmla="val 50000" name="adj1"/>
              <a:gd fmla="val 50000" name="adj2"/>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129"/>
          <p:cNvSpPr/>
          <p:nvPr/>
        </p:nvSpPr>
        <p:spPr>
          <a:xfrm>
            <a:off x="348342" y="98425"/>
            <a:ext cx="11495315" cy="3181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number and its role in diversification</a:t>
            </a:r>
            <a:endParaRPr/>
          </a:p>
          <a:p>
            <a:pPr indent="0" lvl="0" marL="0" marR="0" rtl="0" algn="l">
              <a:lnSpc>
                <a:spcPct val="150000"/>
              </a:lnSpc>
              <a:spcBef>
                <a:spcPts val="600"/>
              </a:spcBef>
              <a:spcAft>
                <a:spcPts val="0"/>
              </a:spcAft>
              <a:buNone/>
            </a:pPr>
            <a:r>
              <a:t/>
            </a:r>
            <a:endParaRPr sz="3000">
              <a:solidFill>
                <a:srgbClr val="000000"/>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rgbClr val="000000"/>
                </a:solidFill>
                <a:latin typeface="Garamond"/>
                <a:ea typeface="Garamond"/>
                <a:cs typeface="Garamond"/>
                <a:sym typeface="Garamond"/>
              </a:rPr>
              <a:t>Optimization of the ChromoSSE</a:t>
            </a:r>
            <a:r>
              <a:rPr i="1" lang="es-ES" sz="3000">
                <a:solidFill>
                  <a:srgbClr val="000000"/>
                </a:solidFill>
                <a:latin typeface="Garamond"/>
                <a:ea typeface="Garamond"/>
                <a:cs typeface="Garamond"/>
                <a:sym typeface="Garamond"/>
              </a:rPr>
              <a:t> </a:t>
            </a:r>
            <a:r>
              <a:rPr lang="es-ES" sz="3000">
                <a:solidFill>
                  <a:srgbClr val="000000"/>
                </a:solidFill>
                <a:latin typeface="Garamond"/>
                <a:ea typeface="Garamond"/>
                <a:cs typeface="Garamond"/>
                <a:sym typeface="Garamond"/>
              </a:rPr>
              <a:t>script with the help of:</a:t>
            </a:r>
            <a:endParaRPr/>
          </a:p>
        </p:txBody>
      </p:sp>
      <p:cxnSp>
        <p:nvCxnSpPr>
          <p:cNvPr id="1940" name="Google Shape;1940;p12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941" name="Google Shape;1941;p129"/>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942" name="Google Shape;1942;p12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pic>
        <p:nvPicPr>
          <p:cNvPr descr="Rosana Zenil-Ferguson | University of Hawaiʻi at Mānoa Department of Biology" id="1943" name="Google Shape;1943;p129"/>
          <p:cNvPicPr preferRelativeResize="0"/>
          <p:nvPr/>
        </p:nvPicPr>
        <p:blipFill rotWithShape="1">
          <a:blip r:embed="rId4">
            <a:alphaModFix/>
          </a:blip>
          <a:srcRect b="0" l="0" r="0" t="0"/>
          <a:stretch/>
        </p:blipFill>
        <p:spPr>
          <a:xfrm>
            <a:off x="2057270" y="3831024"/>
            <a:ext cx="2328473" cy="1916140"/>
          </a:xfrm>
          <a:prstGeom prst="rect">
            <a:avLst/>
          </a:prstGeom>
          <a:noFill/>
          <a:ln>
            <a:noFill/>
          </a:ln>
        </p:spPr>
      </p:pic>
      <p:pic>
        <p:nvPicPr>
          <p:cNvPr descr="Picture" id="1944" name="Google Shape;1944;p129"/>
          <p:cNvPicPr preferRelativeResize="0"/>
          <p:nvPr/>
        </p:nvPicPr>
        <p:blipFill rotWithShape="1">
          <a:blip r:embed="rId5">
            <a:alphaModFix/>
          </a:blip>
          <a:srcRect b="17346" l="1" r="-237" t="0"/>
          <a:stretch/>
        </p:blipFill>
        <p:spPr>
          <a:xfrm>
            <a:off x="7213070" y="3577679"/>
            <a:ext cx="1802742" cy="2169485"/>
          </a:xfrm>
          <a:prstGeom prst="rect">
            <a:avLst/>
          </a:prstGeom>
          <a:noFill/>
          <a:ln>
            <a:noFill/>
          </a:ln>
        </p:spPr>
      </p:pic>
      <p:sp>
        <p:nvSpPr>
          <p:cNvPr id="1945" name="Google Shape;1945;p129"/>
          <p:cNvSpPr/>
          <p:nvPr/>
        </p:nvSpPr>
        <p:spPr>
          <a:xfrm>
            <a:off x="1355835" y="5851756"/>
            <a:ext cx="37313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000000"/>
                </a:solidFill>
                <a:latin typeface="Garamond"/>
                <a:ea typeface="Garamond"/>
                <a:cs typeface="Garamond"/>
                <a:sym typeface="Garamond"/>
              </a:rPr>
              <a:t>Dr. Rosana Zenil-Ferguson</a:t>
            </a:r>
            <a:endParaRPr b="1" sz="1400">
              <a:solidFill>
                <a:schemeClr val="dk1"/>
              </a:solidFill>
              <a:latin typeface="Calibri"/>
              <a:ea typeface="Calibri"/>
              <a:cs typeface="Calibri"/>
              <a:sym typeface="Calibri"/>
            </a:endParaRPr>
          </a:p>
        </p:txBody>
      </p:sp>
      <p:sp>
        <p:nvSpPr>
          <p:cNvPr id="1946" name="Google Shape;1946;p129"/>
          <p:cNvSpPr/>
          <p:nvPr/>
        </p:nvSpPr>
        <p:spPr>
          <a:xfrm>
            <a:off x="6642179" y="5867043"/>
            <a:ext cx="294452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000000"/>
                </a:solidFill>
                <a:latin typeface="Garamond"/>
                <a:ea typeface="Garamond"/>
                <a:cs typeface="Garamond"/>
                <a:sym typeface="Garamond"/>
              </a:rPr>
              <a:t>Dr. Carrie M. Tribble</a:t>
            </a:r>
            <a:endParaRPr b="1" sz="1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3"/>
          <p:cNvSpPr/>
          <p:nvPr/>
        </p:nvSpPr>
        <p:spPr>
          <a:xfrm>
            <a:off x="348342" y="98425"/>
            <a:ext cx="5409521" cy="50964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rgbClr val="000000"/>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800">
              <a:solidFill>
                <a:srgbClr val="000000"/>
              </a:solidFill>
              <a:latin typeface="Garamond"/>
              <a:ea typeface="Garamond"/>
              <a:cs typeface="Garamond"/>
              <a:sym typeface="Garamond"/>
            </a:endParaRPr>
          </a:p>
          <a:p>
            <a:pPr indent="0" lvl="0" marL="0" marR="0" rtl="0" algn="l">
              <a:lnSpc>
                <a:spcPct val="150000"/>
              </a:lnSpc>
              <a:spcBef>
                <a:spcPts val="600"/>
              </a:spcBef>
              <a:spcAft>
                <a:spcPts val="0"/>
              </a:spcAft>
              <a:buNone/>
            </a:pPr>
            <a:r>
              <a:rPr b="1" lang="es-ES" sz="3000">
                <a:solidFill>
                  <a:srgbClr val="002C9E"/>
                </a:solidFill>
                <a:latin typeface="Garamond"/>
                <a:ea typeface="Garamond"/>
                <a:cs typeface="Garamond"/>
                <a:sym typeface="Garamond"/>
              </a:rPr>
              <a:t>Even rarer chromosome type</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Polycentric chromosomes</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ca. 5 centromeres clustered together</a:t>
            </a:r>
            <a:endParaRPr/>
          </a:p>
          <a:p>
            <a:pPr indent="-457200" lvl="0" marL="457200" marR="0" rtl="0" algn="l">
              <a:lnSpc>
                <a:spcPct val="150000"/>
              </a:lnSpc>
              <a:spcBef>
                <a:spcPts val="600"/>
              </a:spcBef>
              <a:spcAft>
                <a:spcPts val="0"/>
              </a:spcAft>
              <a:buClr>
                <a:schemeClr val="dk1"/>
              </a:buClr>
              <a:buSzPts val="3000"/>
              <a:buFont typeface="Arial"/>
              <a:buChar char="•"/>
            </a:pPr>
            <a:r>
              <a:rPr i="1" lang="es-ES" sz="3000">
                <a:solidFill>
                  <a:schemeClr val="dk1"/>
                </a:solidFill>
                <a:latin typeface="Garamond"/>
                <a:ea typeface="Garamond"/>
                <a:cs typeface="Garamond"/>
                <a:sym typeface="Garamond"/>
              </a:rPr>
              <a:t>Lathyrus</a:t>
            </a:r>
            <a:r>
              <a:rPr lang="es-ES" sz="3000">
                <a:solidFill>
                  <a:schemeClr val="dk1"/>
                </a:solidFill>
                <a:latin typeface="Garamond"/>
                <a:ea typeface="Garamond"/>
                <a:cs typeface="Garamond"/>
                <a:sym typeface="Garamond"/>
              </a:rPr>
              <a:t> and </a:t>
            </a:r>
            <a:r>
              <a:rPr i="1" lang="es-ES" sz="3000">
                <a:solidFill>
                  <a:schemeClr val="dk1"/>
                </a:solidFill>
                <a:latin typeface="Garamond"/>
                <a:ea typeface="Garamond"/>
                <a:cs typeface="Garamond"/>
                <a:sym typeface="Garamond"/>
              </a:rPr>
              <a:t>Pisum</a:t>
            </a:r>
            <a:r>
              <a:rPr lang="es-ES" sz="3000">
                <a:solidFill>
                  <a:schemeClr val="dk1"/>
                </a:solidFill>
                <a:latin typeface="Garamond"/>
                <a:ea typeface="Garamond"/>
                <a:cs typeface="Garamond"/>
                <a:sym typeface="Garamond"/>
              </a:rPr>
              <a:t> (Fabaceae) </a:t>
            </a:r>
            <a:endParaRPr/>
          </a:p>
          <a:p>
            <a:pPr indent="0" lvl="0" marL="0" marR="0" rtl="0" algn="l">
              <a:lnSpc>
                <a:spcPct val="150000"/>
              </a:lnSpc>
              <a:spcBef>
                <a:spcPts val="600"/>
              </a:spcBef>
              <a:spcAft>
                <a:spcPts val="0"/>
              </a:spcAft>
              <a:buNone/>
            </a:pPr>
            <a:r>
              <a:t/>
            </a:r>
            <a:endParaRPr sz="2000">
              <a:solidFill>
                <a:schemeClr val="dk1"/>
              </a:solidFill>
              <a:latin typeface="Garamond"/>
              <a:ea typeface="Garamond"/>
              <a:cs typeface="Garamond"/>
              <a:sym typeface="Garamond"/>
            </a:endParaRPr>
          </a:p>
        </p:txBody>
      </p:sp>
      <p:cxnSp>
        <p:nvCxnSpPr>
          <p:cNvPr id="251" name="Google Shape;251;p1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252" name="Google Shape;252;p13"/>
          <p:cNvPicPr preferRelativeResize="0"/>
          <p:nvPr/>
        </p:nvPicPr>
        <p:blipFill rotWithShape="1">
          <a:blip r:embed="rId3">
            <a:alphaModFix/>
          </a:blip>
          <a:srcRect b="0" l="0" r="0" t="0"/>
          <a:stretch/>
        </p:blipFill>
        <p:spPr>
          <a:xfrm>
            <a:off x="9499601" y="-777888"/>
            <a:ext cx="4559870" cy="3039171"/>
          </a:xfrm>
          <a:prstGeom prst="rect">
            <a:avLst/>
          </a:prstGeom>
          <a:noFill/>
          <a:ln>
            <a:noFill/>
          </a:ln>
        </p:spPr>
      </p:pic>
      <p:sp>
        <p:nvSpPr>
          <p:cNvPr id="253" name="Google Shape;253;p13"/>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pic>
        <p:nvPicPr>
          <p:cNvPr id="254" name="Google Shape;254;p13"/>
          <p:cNvPicPr preferRelativeResize="0"/>
          <p:nvPr/>
        </p:nvPicPr>
        <p:blipFill rotWithShape="1">
          <a:blip r:embed="rId4">
            <a:alphaModFix/>
          </a:blip>
          <a:srcRect b="0" l="0" r="0" t="0"/>
          <a:stretch/>
        </p:blipFill>
        <p:spPr>
          <a:xfrm>
            <a:off x="5757863" y="812708"/>
            <a:ext cx="5316537" cy="5737556"/>
          </a:xfrm>
          <a:prstGeom prst="rect">
            <a:avLst/>
          </a:prstGeom>
          <a:noFill/>
          <a:ln>
            <a:noFill/>
          </a:ln>
        </p:spPr>
      </p:pic>
      <p:sp>
        <p:nvSpPr>
          <p:cNvPr id="255" name="Google Shape;255;p13"/>
          <p:cNvSpPr/>
          <p:nvPr/>
        </p:nvSpPr>
        <p:spPr>
          <a:xfrm>
            <a:off x="5757863" y="6550264"/>
            <a:ext cx="16081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rgbClr val="7F7F7F"/>
                </a:solidFill>
                <a:latin typeface="Arial"/>
                <a:ea typeface="Arial"/>
                <a:cs typeface="Arial"/>
                <a:sym typeface="Arial"/>
              </a:rPr>
              <a:t>Neumann et al. 2016</a:t>
            </a:r>
            <a:endParaRPr/>
          </a:p>
        </p:txBody>
      </p:sp>
      <p:sp>
        <p:nvSpPr>
          <p:cNvPr id="256" name="Google Shape;256;p13"/>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13</a:t>
            </a:r>
            <a:endParaRPr sz="1800">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130"/>
          <p:cNvSpPr/>
          <p:nvPr/>
        </p:nvSpPr>
        <p:spPr>
          <a:xfrm>
            <a:off x="348342" y="98425"/>
            <a:ext cx="11495315" cy="3016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number and its role in diversification</a:t>
            </a:r>
            <a:endParaRPr/>
          </a:p>
          <a:p>
            <a:pPr indent="0" lvl="0" marL="0" marR="0" rtl="0" algn="l">
              <a:lnSpc>
                <a:spcPct val="150000"/>
              </a:lnSpc>
              <a:spcBef>
                <a:spcPts val="600"/>
              </a:spcBef>
              <a:spcAft>
                <a:spcPts val="0"/>
              </a:spcAft>
              <a:buNone/>
            </a:pPr>
            <a:r>
              <a:rPr lang="es-ES" sz="3000">
                <a:solidFill>
                  <a:srgbClr val="000000"/>
                </a:solidFill>
                <a:latin typeface="Garamond"/>
                <a:ea typeface="Garamond"/>
                <a:cs typeface="Garamond"/>
                <a:sym typeface="Garamond"/>
              </a:rPr>
              <a:t>Preliminary results shows:</a:t>
            </a:r>
            <a:endParaRPr/>
          </a:p>
          <a:p>
            <a:pPr indent="-457200" lvl="0" marL="457200" marR="0" rtl="0" algn="l">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High rate of dysploidy events</a:t>
            </a:r>
            <a:endParaRPr/>
          </a:p>
        </p:txBody>
      </p:sp>
      <p:cxnSp>
        <p:nvCxnSpPr>
          <p:cNvPr id="1953" name="Google Shape;1953;p13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954" name="Google Shape;1954;p130"/>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955" name="Google Shape;1955;p130"/>
          <p:cNvSpPr txBox="1"/>
          <p:nvPr/>
        </p:nvSpPr>
        <p:spPr>
          <a:xfrm>
            <a:off x="8857554" y="6602154"/>
            <a:ext cx="1629472"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Garamond"/>
                <a:ea typeface="Garamond"/>
                <a:cs typeface="Garamond"/>
                <a:sym typeface="Garamond"/>
              </a:rPr>
              <a:t>Events per million years</a:t>
            </a:r>
            <a:endParaRPr sz="1200">
              <a:solidFill>
                <a:schemeClr val="dk1"/>
              </a:solidFill>
              <a:latin typeface="Garamond"/>
              <a:ea typeface="Garamond"/>
              <a:cs typeface="Garamond"/>
              <a:sym typeface="Garamond"/>
            </a:endParaRPr>
          </a:p>
        </p:txBody>
      </p:sp>
      <p:sp>
        <p:nvSpPr>
          <p:cNvPr id="1956" name="Google Shape;1956;p13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grpSp>
        <p:nvGrpSpPr>
          <p:cNvPr id="1957" name="Google Shape;1957;p130"/>
          <p:cNvGrpSpPr/>
          <p:nvPr/>
        </p:nvGrpSpPr>
        <p:grpSpPr>
          <a:xfrm>
            <a:off x="472520" y="3958577"/>
            <a:ext cx="11650037" cy="2899423"/>
            <a:chOff x="472520" y="3958577"/>
            <a:chExt cx="11650037" cy="2899423"/>
          </a:xfrm>
        </p:grpSpPr>
        <p:pic>
          <p:nvPicPr>
            <p:cNvPr id="1958" name="Google Shape;1958;p130"/>
            <p:cNvPicPr preferRelativeResize="0"/>
            <p:nvPr/>
          </p:nvPicPr>
          <p:blipFill rotWithShape="1">
            <a:blip r:embed="rId4">
              <a:alphaModFix/>
            </a:blip>
            <a:srcRect b="0" l="758" r="0" t="8022"/>
            <a:stretch/>
          </p:blipFill>
          <p:spPr>
            <a:xfrm>
              <a:off x="472520" y="3996678"/>
              <a:ext cx="6125443" cy="2861322"/>
            </a:xfrm>
            <a:prstGeom prst="rect">
              <a:avLst/>
            </a:prstGeom>
            <a:noFill/>
            <a:ln>
              <a:noFill/>
            </a:ln>
          </p:spPr>
        </p:pic>
        <p:pic>
          <p:nvPicPr>
            <p:cNvPr id="1959" name="Google Shape;1959;p130"/>
            <p:cNvPicPr preferRelativeResize="0"/>
            <p:nvPr/>
          </p:nvPicPr>
          <p:blipFill rotWithShape="1">
            <a:blip r:embed="rId5">
              <a:alphaModFix/>
            </a:blip>
            <a:srcRect b="5172" l="2602" r="0" t="6374"/>
            <a:stretch/>
          </p:blipFill>
          <p:spPr>
            <a:xfrm>
              <a:off x="6790545" y="3958577"/>
              <a:ext cx="5332012" cy="2762897"/>
            </a:xfrm>
            <a:prstGeom prst="rect">
              <a:avLst/>
            </a:prstGeom>
            <a:noFill/>
            <a:ln>
              <a:noFill/>
            </a:ln>
          </p:spPr>
        </p:pic>
        <p:grpSp>
          <p:nvGrpSpPr>
            <p:cNvPr id="1960" name="Google Shape;1960;p130"/>
            <p:cNvGrpSpPr/>
            <p:nvPr/>
          </p:nvGrpSpPr>
          <p:grpSpPr>
            <a:xfrm>
              <a:off x="5626100" y="4850066"/>
              <a:ext cx="1226905" cy="738664"/>
              <a:chOff x="5626100" y="4850066"/>
              <a:chExt cx="1226905" cy="738664"/>
            </a:xfrm>
          </p:grpSpPr>
          <p:sp>
            <p:nvSpPr>
              <p:cNvPr id="1961" name="Google Shape;1961;p130"/>
              <p:cNvSpPr txBox="1"/>
              <p:nvPr/>
            </p:nvSpPr>
            <p:spPr>
              <a:xfrm>
                <a:off x="5721351" y="4850066"/>
                <a:ext cx="1131654" cy="7386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   </a:t>
                </a:r>
                <a:r>
                  <a:rPr b="1" lang="es-ES" sz="1400">
                    <a:solidFill>
                      <a:schemeClr val="dk1"/>
                    </a:solidFill>
                    <a:latin typeface="Garamond"/>
                    <a:ea typeface="Garamond"/>
                    <a:cs typeface="Garamond"/>
                    <a:sym typeface="Garamond"/>
                  </a:rPr>
                  <a:t>Fission</a:t>
                </a:r>
                <a:endParaRPr b="1" sz="140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1400">
                    <a:solidFill>
                      <a:schemeClr val="dk1"/>
                    </a:solidFill>
                    <a:latin typeface="Garamond"/>
                    <a:ea typeface="Garamond"/>
                    <a:cs typeface="Garamond"/>
                    <a:sym typeface="Garamond"/>
                  </a:rPr>
                  <a:t>   Fusion</a:t>
                </a:r>
                <a:endParaRPr b="1" sz="140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1400">
                    <a:solidFill>
                      <a:schemeClr val="dk1"/>
                    </a:solidFill>
                    <a:latin typeface="Garamond"/>
                    <a:ea typeface="Garamond"/>
                    <a:cs typeface="Garamond"/>
                    <a:sym typeface="Garamond"/>
                  </a:rPr>
                  <a:t>   Polyploidy</a:t>
                </a:r>
                <a:endParaRPr b="1" sz="1400">
                  <a:solidFill>
                    <a:schemeClr val="dk1"/>
                  </a:solidFill>
                  <a:latin typeface="Garamond"/>
                  <a:ea typeface="Garamond"/>
                  <a:cs typeface="Garamond"/>
                  <a:sym typeface="Garamond"/>
                </a:endParaRPr>
              </a:p>
            </p:txBody>
          </p:sp>
          <p:cxnSp>
            <p:nvCxnSpPr>
              <p:cNvPr id="1962" name="Google Shape;1962;p130"/>
              <p:cNvCxnSpPr/>
              <p:nvPr/>
            </p:nvCxnSpPr>
            <p:spPr>
              <a:xfrm>
                <a:off x="5626100" y="5029200"/>
                <a:ext cx="266700" cy="0"/>
              </a:xfrm>
              <a:prstGeom prst="straightConnector1">
                <a:avLst/>
              </a:prstGeom>
              <a:noFill/>
              <a:ln cap="flat" cmpd="sng" w="38100">
                <a:solidFill>
                  <a:srgbClr val="7FACE3"/>
                </a:solidFill>
                <a:prstDash val="solid"/>
                <a:miter lim="800000"/>
                <a:headEnd len="sm" w="sm" type="none"/>
                <a:tailEnd len="sm" w="sm" type="none"/>
              </a:ln>
            </p:spPr>
          </p:cxnSp>
          <p:cxnSp>
            <p:nvCxnSpPr>
              <p:cNvPr id="1963" name="Google Shape;1963;p130"/>
              <p:cNvCxnSpPr/>
              <p:nvPr/>
            </p:nvCxnSpPr>
            <p:spPr>
              <a:xfrm>
                <a:off x="5632451" y="5219700"/>
                <a:ext cx="266700" cy="0"/>
              </a:xfrm>
              <a:prstGeom prst="straightConnector1">
                <a:avLst/>
              </a:prstGeom>
              <a:noFill/>
              <a:ln cap="flat" cmpd="sng" w="38100">
                <a:solidFill>
                  <a:srgbClr val="FCBBA7"/>
                </a:solidFill>
                <a:prstDash val="solid"/>
                <a:miter lim="800000"/>
                <a:headEnd len="sm" w="sm" type="none"/>
                <a:tailEnd len="sm" w="sm" type="none"/>
              </a:ln>
            </p:spPr>
          </p:cxnSp>
          <p:cxnSp>
            <p:nvCxnSpPr>
              <p:cNvPr id="1964" name="Google Shape;1964;p130"/>
              <p:cNvCxnSpPr/>
              <p:nvPr/>
            </p:nvCxnSpPr>
            <p:spPr>
              <a:xfrm>
                <a:off x="5632451" y="5422900"/>
                <a:ext cx="266700" cy="0"/>
              </a:xfrm>
              <a:prstGeom prst="straightConnector1">
                <a:avLst/>
              </a:prstGeom>
              <a:noFill/>
              <a:ln cap="flat" cmpd="sng" w="38100">
                <a:solidFill>
                  <a:srgbClr val="82AB66"/>
                </a:solidFill>
                <a:prstDash val="solid"/>
                <a:miter lim="800000"/>
                <a:headEnd len="sm" w="sm" type="none"/>
                <a:tailEnd len="sm" w="sm" type="none"/>
              </a:ln>
            </p:spPr>
          </p:cxnSp>
        </p:grpSp>
        <p:pic>
          <p:nvPicPr>
            <p:cNvPr id="1965" name="Google Shape;1965;p130"/>
            <p:cNvPicPr preferRelativeResize="0"/>
            <p:nvPr/>
          </p:nvPicPr>
          <p:blipFill rotWithShape="1">
            <a:blip r:embed="rId6">
              <a:alphaModFix/>
            </a:blip>
            <a:srcRect b="12796" l="9983" r="2784" t="11781"/>
            <a:stretch/>
          </p:blipFill>
          <p:spPr>
            <a:xfrm>
              <a:off x="7195343" y="4129882"/>
              <a:ext cx="4775607" cy="2355850"/>
            </a:xfrm>
            <a:prstGeom prst="rect">
              <a:avLst/>
            </a:prstGeom>
            <a:noFill/>
            <a:ln>
              <a:noFill/>
            </a:ln>
          </p:spPr>
        </p:pic>
      </p:grpSp>
      <p:sp>
        <p:nvSpPr>
          <p:cNvPr id="1966" name="Google Shape;1966;p130"/>
          <p:cNvSpPr txBox="1"/>
          <p:nvPr/>
        </p:nvSpPr>
        <p:spPr>
          <a:xfrm>
            <a:off x="2519241" y="6602154"/>
            <a:ext cx="2241549"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Garamond"/>
                <a:ea typeface="Garamond"/>
                <a:cs typeface="Garamond"/>
                <a:sym typeface="Garamond"/>
              </a:rPr>
              <a:t>Events per million years</a:t>
            </a:r>
            <a:endParaRPr sz="1200">
              <a:solidFill>
                <a:schemeClr val="dk1"/>
              </a:solidFill>
              <a:latin typeface="Garamond"/>
              <a:ea typeface="Garamond"/>
              <a:cs typeface="Garamond"/>
              <a:sym typeface="Garamon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131"/>
          <p:cNvSpPr/>
          <p:nvPr/>
        </p:nvSpPr>
        <p:spPr>
          <a:xfrm>
            <a:off x="348342" y="98425"/>
            <a:ext cx="11495315" cy="35548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number and its role in diversification</a:t>
            </a:r>
            <a:endParaRPr/>
          </a:p>
          <a:p>
            <a:pPr indent="0" lvl="0" marL="0" marR="0" rtl="0" algn="l">
              <a:lnSpc>
                <a:spcPct val="150000"/>
              </a:lnSpc>
              <a:spcBef>
                <a:spcPts val="600"/>
              </a:spcBef>
              <a:spcAft>
                <a:spcPts val="0"/>
              </a:spcAft>
              <a:buNone/>
            </a:pPr>
            <a:r>
              <a:rPr lang="es-ES" sz="3000">
                <a:solidFill>
                  <a:srgbClr val="000000"/>
                </a:solidFill>
                <a:latin typeface="Garamond"/>
                <a:ea typeface="Garamond"/>
                <a:cs typeface="Garamond"/>
                <a:sym typeface="Garamond"/>
              </a:rPr>
              <a:t>Preliminary results shows:</a:t>
            </a:r>
            <a:endParaRPr/>
          </a:p>
          <a:p>
            <a:pPr indent="-457200" lvl="0" marL="457200" marR="0" rtl="0" algn="l">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High rate of dysploidy events</a:t>
            </a:r>
            <a:endParaRPr/>
          </a:p>
          <a:p>
            <a:pPr indent="-457200" lvl="0" marL="457200" marR="0" rtl="0" algn="l">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Specially during cladogenesis</a:t>
            </a:r>
            <a:endParaRPr/>
          </a:p>
        </p:txBody>
      </p:sp>
      <p:cxnSp>
        <p:nvCxnSpPr>
          <p:cNvPr id="1973" name="Google Shape;1973;p13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974" name="Google Shape;1974;p131"/>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975" name="Google Shape;1975;p131"/>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pic>
        <p:nvPicPr>
          <p:cNvPr id="1976" name="Google Shape;1976;p131"/>
          <p:cNvPicPr preferRelativeResize="0"/>
          <p:nvPr/>
        </p:nvPicPr>
        <p:blipFill rotWithShape="1">
          <a:blip r:embed="rId4">
            <a:alphaModFix/>
          </a:blip>
          <a:srcRect b="0" l="0" r="0" t="1441"/>
          <a:stretch/>
        </p:blipFill>
        <p:spPr>
          <a:xfrm>
            <a:off x="6177306" y="1823685"/>
            <a:ext cx="5236333" cy="5034315"/>
          </a:xfrm>
          <a:prstGeom prst="rect">
            <a:avLst/>
          </a:prstGeom>
          <a:noFill/>
          <a:ln>
            <a:noFill/>
          </a:ln>
        </p:spPr>
      </p:pic>
      <p:grpSp>
        <p:nvGrpSpPr>
          <p:cNvPr id="1977" name="Google Shape;1977;p131"/>
          <p:cNvGrpSpPr/>
          <p:nvPr/>
        </p:nvGrpSpPr>
        <p:grpSpPr>
          <a:xfrm>
            <a:off x="10131382" y="3815692"/>
            <a:ext cx="2327318" cy="738664"/>
            <a:chOff x="10413322" y="2678894"/>
            <a:chExt cx="2327318" cy="738664"/>
          </a:xfrm>
        </p:grpSpPr>
        <p:sp>
          <p:nvSpPr>
            <p:cNvPr id="1978" name="Google Shape;1978;p131"/>
            <p:cNvSpPr txBox="1"/>
            <p:nvPr/>
          </p:nvSpPr>
          <p:spPr>
            <a:xfrm>
              <a:off x="10508572" y="2678894"/>
              <a:ext cx="2232068" cy="7386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   Cladogenetic fission</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s-ES" sz="1400">
                  <a:solidFill>
                    <a:schemeClr val="dk1"/>
                  </a:solidFill>
                  <a:latin typeface="Garamond"/>
                  <a:ea typeface="Garamond"/>
                  <a:cs typeface="Garamond"/>
                  <a:sym typeface="Garamond"/>
                </a:rPr>
                <a:t>   Cladogenetic fusion</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s-ES" sz="1400">
                  <a:solidFill>
                    <a:schemeClr val="dk1"/>
                  </a:solidFill>
                  <a:latin typeface="Garamond"/>
                  <a:ea typeface="Garamond"/>
                  <a:cs typeface="Garamond"/>
                  <a:sym typeface="Garamond"/>
                </a:rPr>
                <a:t>   No cladogenetic change</a:t>
              </a:r>
              <a:endParaRPr sz="1400">
                <a:solidFill>
                  <a:schemeClr val="dk1"/>
                </a:solidFill>
                <a:latin typeface="Garamond"/>
                <a:ea typeface="Garamond"/>
                <a:cs typeface="Garamond"/>
                <a:sym typeface="Garamond"/>
              </a:endParaRPr>
            </a:p>
          </p:txBody>
        </p:sp>
        <p:cxnSp>
          <p:nvCxnSpPr>
            <p:cNvPr id="1979" name="Google Shape;1979;p131"/>
            <p:cNvCxnSpPr/>
            <p:nvPr/>
          </p:nvCxnSpPr>
          <p:spPr>
            <a:xfrm>
              <a:off x="10413322" y="2858028"/>
              <a:ext cx="266700" cy="0"/>
            </a:xfrm>
            <a:prstGeom prst="straightConnector1">
              <a:avLst/>
            </a:prstGeom>
            <a:noFill/>
            <a:ln cap="flat" cmpd="sng" w="38100">
              <a:solidFill>
                <a:srgbClr val="89E8ED"/>
              </a:solidFill>
              <a:prstDash val="solid"/>
              <a:miter lim="800000"/>
              <a:headEnd len="sm" w="sm" type="none"/>
              <a:tailEnd len="sm" w="sm" type="none"/>
            </a:ln>
          </p:spPr>
        </p:cxnSp>
        <p:cxnSp>
          <p:nvCxnSpPr>
            <p:cNvPr id="1980" name="Google Shape;1980;p131"/>
            <p:cNvCxnSpPr/>
            <p:nvPr/>
          </p:nvCxnSpPr>
          <p:spPr>
            <a:xfrm>
              <a:off x="10419673" y="3048528"/>
              <a:ext cx="266700" cy="0"/>
            </a:xfrm>
            <a:prstGeom prst="straightConnector1">
              <a:avLst/>
            </a:prstGeom>
            <a:noFill/>
            <a:ln cap="flat" cmpd="sng" w="38100">
              <a:solidFill>
                <a:srgbClr val="7FACE3"/>
              </a:solidFill>
              <a:prstDash val="solid"/>
              <a:miter lim="800000"/>
              <a:headEnd len="sm" w="sm" type="none"/>
              <a:tailEnd len="sm" w="sm" type="none"/>
            </a:ln>
          </p:spPr>
        </p:cxnSp>
        <p:cxnSp>
          <p:nvCxnSpPr>
            <p:cNvPr id="1981" name="Google Shape;1981;p131"/>
            <p:cNvCxnSpPr/>
            <p:nvPr/>
          </p:nvCxnSpPr>
          <p:spPr>
            <a:xfrm>
              <a:off x="10419673" y="3251728"/>
              <a:ext cx="266700" cy="0"/>
            </a:xfrm>
            <a:prstGeom prst="straightConnector1">
              <a:avLst/>
            </a:prstGeom>
            <a:noFill/>
            <a:ln cap="flat" cmpd="sng" w="38100">
              <a:solidFill>
                <a:srgbClr val="FCBBA7"/>
              </a:solidFill>
              <a:prstDash val="solid"/>
              <a:miter lim="800000"/>
              <a:headEnd len="sm" w="sm" type="none"/>
              <a:tailEnd len="sm" w="sm" type="none"/>
            </a:ln>
          </p:spPr>
        </p:cxn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132"/>
          <p:cNvSpPr/>
          <p:nvPr/>
        </p:nvSpPr>
        <p:spPr>
          <a:xfrm>
            <a:off x="348343" y="98425"/>
            <a:ext cx="5595258" cy="37087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Microevolutionary patterns</a:t>
            </a:r>
            <a:endParaRPr/>
          </a:p>
          <a:p>
            <a:pPr indent="0" lvl="0" marL="0" marR="0" rtl="0" algn="just">
              <a:lnSpc>
                <a:spcPct val="150000"/>
              </a:lnSpc>
              <a:spcBef>
                <a:spcPts val="600"/>
              </a:spcBef>
              <a:spcAft>
                <a:spcPts val="0"/>
              </a:spcAft>
              <a:buNone/>
            </a:pPr>
            <a:r>
              <a:rPr lang="es-ES" sz="3000">
                <a:solidFill>
                  <a:srgbClr val="000000"/>
                </a:solidFill>
                <a:latin typeface="Garamond"/>
                <a:ea typeface="Garamond"/>
                <a:cs typeface="Garamond"/>
                <a:sym typeface="Garamond"/>
              </a:rPr>
              <a:t>There is a need of more insight on chromosome evolution in </a:t>
            </a:r>
            <a:r>
              <a:rPr i="1" lang="es-ES" sz="3000">
                <a:solidFill>
                  <a:srgbClr val="000000"/>
                </a:solidFill>
                <a:latin typeface="Garamond"/>
                <a:ea typeface="Garamond"/>
                <a:cs typeface="Garamond"/>
                <a:sym typeface="Garamond"/>
              </a:rPr>
              <a:t>Carex</a:t>
            </a:r>
            <a:endParaRPr/>
          </a:p>
          <a:p>
            <a:pPr indent="0" lvl="0" marL="0" marR="0" rtl="0" algn="l">
              <a:spcBef>
                <a:spcPts val="600"/>
              </a:spcBef>
              <a:spcAft>
                <a:spcPts val="0"/>
              </a:spcAft>
              <a:buNone/>
            </a:pPr>
            <a:r>
              <a:t/>
            </a:r>
            <a:endParaRPr sz="3000">
              <a:solidFill>
                <a:srgbClr val="000000"/>
              </a:solidFill>
              <a:latin typeface="Garamond"/>
              <a:ea typeface="Garamond"/>
              <a:cs typeface="Garamond"/>
              <a:sym typeface="Garamond"/>
            </a:endParaRPr>
          </a:p>
        </p:txBody>
      </p:sp>
      <p:cxnSp>
        <p:nvCxnSpPr>
          <p:cNvPr id="1988" name="Google Shape;1988;p132"/>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989" name="Google Shape;1989;p132"/>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1990" name="Google Shape;1990;p132"/>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pic>
        <p:nvPicPr>
          <p:cNvPr id="1991" name="Google Shape;1991;p132"/>
          <p:cNvPicPr preferRelativeResize="0"/>
          <p:nvPr/>
        </p:nvPicPr>
        <p:blipFill rotWithShape="1">
          <a:blip r:embed="rId4">
            <a:alphaModFix/>
          </a:blip>
          <a:srcRect b="0" l="0" r="0" t="0"/>
          <a:stretch/>
        </p:blipFill>
        <p:spPr>
          <a:xfrm>
            <a:off x="5925301" y="929883"/>
            <a:ext cx="5918356" cy="582969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33"/>
          <p:cNvSpPr/>
          <p:nvPr/>
        </p:nvSpPr>
        <p:spPr>
          <a:xfrm>
            <a:off x="348343" y="98425"/>
            <a:ext cx="5595258"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Microevolutionary patterns</a:t>
            </a:r>
            <a:endParaRPr/>
          </a:p>
          <a:p>
            <a:pPr indent="0" lvl="0" marL="0" marR="0" rtl="0" algn="just">
              <a:lnSpc>
                <a:spcPct val="150000"/>
              </a:lnSpc>
              <a:spcBef>
                <a:spcPts val="600"/>
              </a:spcBef>
              <a:spcAft>
                <a:spcPts val="0"/>
              </a:spcAft>
              <a:buNone/>
            </a:pPr>
            <a:r>
              <a:rPr lang="es-ES" sz="3000">
                <a:solidFill>
                  <a:srgbClr val="000000"/>
                </a:solidFill>
                <a:latin typeface="Garamond"/>
                <a:ea typeface="Garamond"/>
                <a:cs typeface="Garamond"/>
                <a:sym typeface="Garamond"/>
              </a:rPr>
              <a:t>There is a need of more insight on chromosome evolution in </a:t>
            </a:r>
            <a:r>
              <a:rPr i="1" lang="es-ES" sz="3000">
                <a:solidFill>
                  <a:srgbClr val="000000"/>
                </a:solidFill>
                <a:latin typeface="Garamond"/>
                <a:ea typeface="Garamond"/>
                <a:cs typeface="Garamond"/>
                <a:sym typeface="Garamond"/>
              </a:rPr>
              <a:t>Carex</a:t>
            </a:r>
            <a:endParaRPr/>
          </a:p>
          <a:p>
            <a:pPr indent="0" lvl="0" marL="0" marR="0" rtl="0" algn="l">
              <a:spcBef>
                <a:spcPts val="600"/>
              </a:spcBef>
              <a:spcAft>
                <a:spcPts val="0"/>
              </a:spcAft>
              <a:buNone/>
            </a:pPr>
            <a:r>
              <a:t/>
            </a:r>
            <a:endParaRPr sz="3000">
              <a:solidFill>
                <a:srgbClr val="000000"/>
              </a:solidFill>
              <a:latin typeface="Garamond"/>
              <a:ea typeface="Garamond"/>
              <a:cs typeface="Garamond"/>
              <a:sym typeface="Garamond"/>
            </a:endParaRPr>
          </a:p>
          <a:p>
            <a:pPr indent="0" lvl="0" marL="0" marR="0" rtl="0" algn="l">
              <a:spcBef>
                <a:spcPts val="600"/>
              </a:spcBef>
              <a:spcAft>
                <a:spcPts val="0"/>
              </a:spcAft>
              <a:buNone/>
            </a:pPr>
            <a:r>
              <a:t/>
            </a:r>
            <a:endParaRPr sz="3000">
              <a:solidFill>
                <a:srgbClr val="000000"/>
              </a:solidFill>
              <a:latin typeface="Garamond"/>
              <a:ea typeface="Garamond"/>
              <a:cs typeface="Garamond"/>
              <a:sym typeface="Garamond"/>
            </a:endParaRPr>
          </a:p>
        </p:txBody>
      </p:sp>
      <p:cxnSp>
        <p:nvCxnSpPr>
          <p:cNvPr id="1998" name="Google Shape;1998;p13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999" name="Google Shape;1999;p133"/>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2000" name="Google Shape;2000;p133"/>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
        <p:nvSpPr>
          <p:cNvPr id="2001" name="Google Shape;2001;p133"/>
          <p:cNvSpPr/>
          <p:nvPr/>
        </p:nvSpPr>
        <p:spPr>
          <a:xfrm rot="-5400000">
            <a:off x="6508977" y="2189814"/>
            <a:ext cx="676275" cy="819139"/>
          </a:xfrm>
          <a:prstGeom prst="downArrow">
            <a:avLst>
              <a:gd fmla="val 50000" name="adj1"/>
              <a:gd fmla="val 50000" name="adj2"/>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02" name="Google Shape;2002;p133"/>
          <p:cNvSpPr/>
          <p:nvPr/>
        </p:nvSpPr>
        <p:spPr>
          <a:xfrm>
            <a:off x="7750628" y="2322384"/>
            <a:ext cx="2694199"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ES" sz="3000">
                <a:solidFill>
                  <a:srgbClr val="000000"/>
                </a:solidFill>
                <a:latin typeface="Garamond"/>
                <a:ea typeface="Garamond"/>
                <a:cs typeface="Garamond"/>
                <a:sym typeface="Garamond"/>
              </a:rPr>
              <a:t>Carex</a:t>
            </a:r>
            <a:r>
              <a:rPr lang="es-ES" sz="3000">
                <a:solidFill>
                  <a:srgbClr val="000000"/>
                </a:solidFill>
                <a:latin typeface="Garamond"/>
                <a:ea typeface="Garamond"/>
                <a:cs typeface="Garamond"/>
                <a:sym typeface="Garamond"/>
              </a:rPr>
              <a:t> gr. </a:t>
            </a:r>
            <a:r>
              <a:rPr i="1" lang="es-ES" sz="3000">
                <a:solidFill>
                  <a:srgbClr val="000000"/>
                </a:solidFill>
                <a:latin typeface="Garamond"/>
                <a:ea typeface="Garamond"/>
                <a:cs typeface="Garamond"/>
                <a:sym typeface="Garamond"/>
              </a:rPr>
              <a:t>laevigata</a:t>
            </a:r>
            <a:endParaRPr/>
          </a:p>
        </p:txBody>
      </p:sp>
      <p:pic>
        <p:nvPicPr>
          <p:cNvPr id="2003" name="Google Shape;2003;p133"/>
          <p:cNvPicPr preferRelativeResize="0"/>
          <p:nvPr/>
        </p:nvPicPr>
        <p:blipFill rotWithShape="1">
          <a:blip r:embed="rId4">
            <a:alphaModFix/>
          </a:blip>
          <a:srcRect b="0" l="0" r="0" t="0"/>
          <a:stretch/>
        </p:blipFill>
        <p:spPr>
          <a:xfrm>
            <a:off x="967036" y="3762366"/>
            <a:ext cx="9677336" cy="2849341"/>
          </a:xfrm>
          <a:prstGeom prst="rect">
            <a:avLst/>
          </a:prstGeom>
          <a:noFill/>
          <a:ln>
            <a:noFill/>
          </a:ln>
        </p:spPr>
      </p:pic>
      <p:sp>
        <p:nvSpPr>
          <p:cNvPr id="2004" name="Google Shape;2004;p133"/>
          <p:cNvSpPr/>
          <p:nvPr/>
        </p:nvSpPr>
        <p:spPr>
          <a:xfrm>
            <a:off x="984022" y="4406880"/>
            <a:ext cx="9677336" cy="31935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05" name="Google Shape;2005;p133"/>
          <p:cNvSpPr/>
          <p:nvPr/>
        </p:nvSpPr>
        <p:spPr>
          <a:xfrm>
            <a:off x="9037842" y="6311570"/>
            <a:ext cx="160653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Escudero et al. 2013</a:t>
            </a:r>
            <a:endParaRPr i="1" sz="1400">
              <a:solidFill>
                <a:schemeClr val="dk1"/>
              </a:solidFill>
              <a:latin typeface="Garamond"/>
              <a:ea typeface="Garamond"/>
              <a:cs typeface="Garamond"/>
              <a:sym typeface="Garamon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134"/>
          <p:cNvSpPr/>
          <p:nvPr/>
        </p:nvSpPr>
        <p:spPr>
          <a:xfrm>
            <a:off x="348342" y="98425"/>
            <a:ext cx="6680419" cy="38743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Microevolutionary patterns</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New preliminary RAD-seq phylogeny vs. unresolved Sanger phylogeny</a:t>
            </a:r>
            <a:endParaRPr/>
          </a:p>
          <a:p>
            <a:pPr indent="-266700" lvl="0" marL="457200" marR="0" rtl="0" algn="l">
              <a:lnSpc>
                <a:spcPct val="150000"/>
              </a:lnSpc>
              <a:spcBef>
                <a:spcPts val="600"/>
              </a:spcBef>
              <a:spcAft>
                <a:spcPts val="0"/>
              </a:spcAft>
              <a:buClr>
                <a:schemeClr val="dk1"/>
              </a:buClr>
              <a:buSzPts val="3000"/>
              <a:buFont typeface="Arial"/>
              <a:buNone/>
            </a:pPr>
            <a:r>
              <a:t/>
            </a:r>
            <a:endParaRPr sz="3000">
              <a:solidFill>
                <a:schemeClr val="dk1"/>
              </a:solidFill>
              <a:latin typeface="Garamond"/>
              <a:ea typeface="Garamond"/>
              <a:cs typeface="Garamond"/>
              <a:sym typeface="Garamond"/>
            </a:endParaRPr>
          </a:p>
        </p:txBody>
      </p:sp>
      <p:cxnSp>
        <p:nvCxnSpPr>
          <p:cNvPr id="2012" name="Google Shape;2012;p13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2013" name="Google Shape;2013;p134"/>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2014" name="Google Shape;2014;p134"/>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pic>
        <p:nvPicPr>
          <p:cNvPr id="2015" name="Google Shape;2015;p134"/>
          <p:cNvPicPr preferRelativeResize="0"/>
          <p:nvPr/>
        </p:nvPicPr>
        <p:blipFill rotWithShape="1">
          <a:blip r:embed="rId4">
            <a:alphaModFix/>
          </a:blip>
          <a:srcRect b="0" l="0" r="0" t="1524"/>
          <a:stretch/>
        </p:blipFill>
        <p:spPr>
          <a:xfrm>
            <a:off x="7309104" y="760124"/>
            <a:ext cx="3835770" cy="609789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135"/>
          <p:cNvSpPr/>
          <p:nvPr/>
        </p:nvSpPr>
        <p:spPr>
          <a:xfrm>
            <a:off x="348342" y="98425"/>
            <a:ext cx="6680419" cy="5336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Microevolutionary patterns</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New preliminary RAD-seq phylogeny vs. unresolved Sanger phylogeny</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New insights in the group: 2 lineages   of </a:t>
            </a:r>
            <a:r>
              <a:rPr i="1" lang="es-ES" sz="3000">
                <a:solidFill>
                  <a:srgbClr val="000000"/>
                </a:solidFill>
                <a:latin typeface="Garamond"/>
                <a:ea typeface="Garamond"/>
                <a:cs typeface="Garamond"/>
                <a:sym typeface="Garamond"/>
              </a:rPr>
              <a:t>C. binervis</a:t>
            </a:r>
            <a:endParaRPr i="1" sz="3000">
              <a:solidFill>
                <a:srgbClr val="000000"/>
              </a:solidFill>
              <a:latin typeface="Garamond"/>
              <a:ea typeface="Garamond"/>
              <a:cs typeface="Garamond"/>
              <a:sym typeface="Garamond"/>
            </a:endParaRPr>
          </a:p>
          <a:p>
            <a:pPr indent="-266700" lvl="0" marL="457200" marR="0" rtl="0" algn="l">
              <a:lnSpc>
                <a:spcPct val="150000"/>
              </a:lnSpc>
              <a:spcBef>
                <a:spcPts val="600"/>
              </a:spcBef>
              <a:spcAft>
                <a:spcPts val="0"/>
              </a:spcAft>
              <a:buClr>
                <a:schemeClr val="dk1"/>
              </a:buClr>
              <a:buSzPts val="3000"/>
              <a:buFont typeface="Arial"/>
              <a:buNone/>
            </a:pPr>
            <a:r>
              <a:t/>
            </a:r>
            <a:endParaRPr sz="3000">
              <a:solidFill>
                <a:schemeClr val="dk1"/>
              </a:solidFill>
              <a:latin typeface="Garamond"/>
              <a:ea typeface="Garamond"/>
              <a:cs typeface="Garamond"/>
              <a:sym typeface="Garamond"/>
            </a:endParaRPr>
          </a:p>
        </p:txBody>
      </p:sp>
      <p:cxnSp>
        <p:nvCxnSpPr>
          <p:cNvPr id="2022" name="Google Shape;2022;p13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2023" name="Google Shape;2023;p135"/>
          <p:cNvPicPr preferRelativeResize="0"/>
          <p:nvPr/>
        </p:nvPicPr>
        <p:blipFill rotWithShape="1">
          <a:blip r:embed="rId3">
            <a:alphaModFix/>
          </a:blip>
          <a:srcRect b="0" l="0" r="0" t="0"/>
          <a:stretch/>
        </p:blipFill>
        <p:spPr>
          <a:xfrm rot="737758">
            <a:off x="10179227" y="-1036766"/>
            <a:ext cx="2852444" cy="3029023"/>
          </a:xfrm>
          <a:prstGeom prst="rect">
            <a:avLst/>
          </a:prstGeom>
          <a:noFill/>
          <a:ln>
            <a:noFill/>
          </a:ln>
        </p:spPr>
      </p:pic>
      <p:sp>
        <p:nvSpPr>
          <p:cNvPr id="2024" name="Google Shape;2024;p13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pic>
        <p:nvPicPr>
          <p:cNvPr id="2025" name="Google Shape;2025;p135"/>
          <p:cNvPicPr preferRelativeResize="0"/>
          <p:nvPr/>
        </p:nvPicPr>
        <p:blipFill rotWithShape="1">
          <a:blip r:embed="rId4">
            <a:alphaModFix/>
          </a:blip>
          <a:srcRect b="0" l="0" r="0" t="1524"/>
          <a:stretch/>
        </p:blipFill>
        <p:spPr>
          <a:xfrm>
            <a:off x="7309104" y="760124"/>
            <a:ext cx="3835770" cy="6097896"/>
          </a:xfrm>
          <a:prstGeom prst="rect">
            <a:avLst/>
          </a:prstGeom>
          <a:noFill/>
          <a:ln>
            <a:noFill/>
          </a:ln>
        </p:spPr>
      </p:pic>
      <p:sp>
        <p:nvSpPr>
          <p:cNvPr id="2026" name="Google Shape;2026;p135"/>
          <p:cNvSpPr/>
          <p:nvPr/>
        </p:nvSpPr>
        <p:spPr>
          <a:xfrm>
            <a:off x="10620692" y="876396"/>
            <a:ext cx="323850" cy="212629"/>
          </a:xfrm>
          <a:prstGeom prst="leftArrow">
            <a:avLst>
              <a:gd fmla="val 50000" name="adj1"/>
              <a:gd fmla="val 127647"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7" name="Google Shape;2027;p135"/>
          <p:cNvSpPr/>
          <p:nvPr/>
        </p:nvSpPr>
        <p:spPr>
          <a:xfrm>
            <a:off x="10634821" y="2415541"/>
            <a:ext cx="323850" cy="212629"/>
          </a:xfrm>
          <a:prstGeom prst="leftArrow">
            <a:avLst>
              <a:gd fmla="val 50000" name="adj1"/>
              <a:gd fmla="val 127647"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cxnSp>
        <p:nvCxnSpPr>
          <p:cNvPr id="2033" name="Google Shape;2033;p13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2034" name="Google Shape;2034;p136"/>
          <p:cNvPicPr preferRelativeResize="0"/>
          <p:nvPr/>
        </p:nvPicPr>
        <p:blipFill rotWithShape="1">
          <a:blip r:embed="rId3">
            <a:alphaModFix/>
          </a:blip>
          <a:srcRect b="0" l="0" r="0" t="0"/>
          <a:stretch/>
        </p:blipFill>
        <p:spPr>
          <a:xfrm>
            <a:off x="5981700" y="-149443"/>
            <a:ext cx="5283200" cy="7076179"/>
          </a:xfrm>
          <a:prstGeom prst="rect">
            <a:avLst/>
          </a:prstGeom>
          <a:noFill/>
          <a:ln>
            <a:noFill/>
          </a:ln>
        </p:spPr>
      </p:pic>
      <p:sp>
        <p:nvSpPr>
          <p:cNvPr id="2035" name="Google Shape;2035;p136"/>
          <p:cNvSpPr/>
          <p:nvPr/>
        </p:nvSpPr>
        <p:spPr>
          <a:xfrm>
            <a:off x="348343" y="98425"/>
            <a:ext cx="6560457" cy="7567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Microevolutionary patterns</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New preliminary RAD-seq phylogeny vs. unresolved Sanger phylogeny</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New insights in the group: 2 lineages  of </a:t>
            </a:r>
            <a:r>
              <a:rPr i="1" lang="es-ES" sz="3000">
                <a:solidFill>
                  <a:srgbClr val="000000"/>
                </a:solidFill>
                <a:latin typeface="Garamond"/>
                <a:ea typeface="Garamond"/>
                <a:cs typeface="Garamond"/>
                <a:sym typeface="Garamond"/>
              </a:rPr>
              <a:t>C. binervis</a:t>
            </a:r>
            <a:endParaRPr i="1" sz="3000">
              <a:solidFill>
                <a:srgbClr val="000000"/>
              </a:solidFill>
              <a:latin typeface="Garamond"/>
              <a:ea typeface="Garamond"/>
              <a:cs typeface="Garamond"/>
              <a:sym typeface="Garamond"/>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History of the group related to     glacial dynamics</a:t>
            </a:r>
            <a:endParaRPr/>
          </a:p>
          <a:p>
            <a:pPr indent="-266700" lvl="0" marL="457200" marR="0" rtl="0" algn="l">
              <a:lnSpc>
                <a:spcPct val="150000"/>
              </a:lnSpc>
              <a:spcBef>
                <a:spcPts val="600"/>
              </a:spcBef>
              <a:spcAft>
                <a:spcPts val="0"/>
              </a:spcAft>
              <a:buClr>
                <a:schemeClr val="dk1"/>
              </a:buClr>
              <a:buSzPts val="3000"/>
              <a:buFont typeface="Arial"/>
              <a:buNone/>
            </a:pPr>
            <a:r>
              <a:t/>
            </a:r>
            <a:endParaRPr sz="3000">
              <a:solidFill>
                <a:srgbClr val="000000"/>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pic>
        <p:nvPicPr>
          <p:cNvPr id="2036" name="Google Shape;2036;p136"/>
          <p:cNvPicPr preferRelativeResize="0"/>
          <p:nvPr/>
        </p:nvPicPr>
        <p:blipFill rotWithShape="1">
          <a:blip r:embed="rId4">
            <a:alphaModFix/>
          </a:blip>
          <a:srcRect b="0" l="0" r="0" t="0"/>
          <a:stretch/>
        </p:blipFill>
        <p:spPr>
          <a:xfrm rot="737758">
            <a:off x="10179227" y="-1036766"/>
            <a:ext cx="2852444" cy="3029023"/>
          </a:xfrm>
          <a:prstGeom prst="rect">
            <a:avLst/>
          </a:prstGeom>
          <a:noFill/>
          <a:ln>
            <a:noFill/>
          </a:ln>
        </p:spPr>
      </p:pic>
      <p:sp>
        <p:nvSpPr>
          <p:cNvPr id="2037" name="Google Shape;2037;p13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cxnSp>
        <p:nvCxnSpPr>
          <p:cNvPr id="2043" name="Google Shape;2043;p13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2044" name="Google Shape;2044;p137"/>
          <p:cNvPicPr preferRelativeResize="0"/>
          <p:nvPr/>
        </p:nvPicPr>
        <p:blipFill rotWithShape="1">
          <a:blip r:embed="rId3">
            <a:alphaModFix/>
          </a:blip>
          <a:srcRect b="0" l="0" r="0" t="0"/>
          <a:stretch/>
        </p:blipFill>
        <p:spPr>
          <a:xfrm>
            <a:off x="5981700" y="-149443"/>
            <a:ext cx="5283200" cy="7076179"/>
          </a:xfrm>
          <a:prstGeom prst="rect">
            <a:avLst/>
          </a:prstGeom>
          <a:noFill/>
          <a:ln>
            <a:noFill/>
          </a:ln>
        </p:spPr>
      </p:pic>
      <p:sp>
        <p:nvSpPr>
          <p:cNvPr id="2045" name="Google Shape;2045;p137"/>
          <p:cNvSpPr/>
          <p:nvPr/>
        </p:nvSpPr>
        <p:spPr>
          <a:xfrm>
            <a:off x="348343" y="98425"/>
            <a:ext cx="6560457" cy="83371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Future works and goals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Microevolutionary patterns</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New preliminary RAD-seq phylogeny vs. unresolved Sanger phylogeny</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New insights in the group: 2 lineages  of </a:t>
            </a:r>
            <a:r>
              <a:rPr i="1" lang="es-ES" sz="3000">
                <a:solidFill>
                  <a:srgbClr val="000000"/>
                </a:solidFill>
                <a:latin typeface="Garamond"/>
                <a:ea typeface="Garamond"/>
                <a:cs typeface="Garamond"/>
                <a:sym typeface="Garamond"/>
              </a:rPr>
              <a:t>C. binervis</a:t>
            </a:r>
            <a:endParaRPr i="1" sz="3000">
              <a:solidFill>
                <a:srgbClr val="000000"/>
              </a:solidFill>
              <a:latin typeface="Garamond"/>
              <a:ea typeface="Garamond"/>
              <a:cs typeface="Garamond"/>
              <a:sym typeface="Garamond"/>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History of the group related to     glacial dynamics</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Karyotype related adaptations </a:t>
            </a:r>
            <a:r>
              <a:rPr b="1" lang="es-ES" sz="3000">
                <a:solidFill>
                  <a:srgbClr val="000000"/>
                </a:solidFill>
                <a:latin typeface="Garamond"/>
                <a:ea typeface="Garamond"/>
                <a:cs typeface="Garamond"/>
                <a:sym typeface="Garamond"/>
              </a:rPr>
              <a:t>??</a:t>
            </a:r>
            <a:endParaRPr/>
          </a:p>
          <a:p>
            <a:pPr indent="-266700" lvl="0" marL="457200" marR="0" rtl="0" algn="l">
              <a:lnSpc>
                <a:spcPct val="150000"/>
              </a:lnSpc>
              <a:spcBef>
                <a:spcPts val="600"/>
              </a:spcBef>
              <a:spcAft>
                <a:spcPts val="0"/>
              </a:spcAft>
              <a:buClr>
                <a:schemeClr val="dk1"/>
              </a:buClr>
              <a:buSzPts val="3000"/>
              <a:buFont typeface="Arial"/>
              <a:buNone/>
            </a:pPr>
            <a:r>
              <a:t/>
            </a:r>
            <a:endParaRPr sz="3000">
              <a:solidFill>
                <a:srgbClr val="000000"/>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pic>
        <p:nvPicPr>
          <p:cNvPr id="2046" name="Google Shape;2046;p137"/>
          <p:cNvPicPr preferRelativeResize="0"/>
          <p:nvPr/>
        </p:nvPicPr>
        <p:blipFill rotWithShape="1">
          <a:blip r:embed="rId4">
            <a:alphaModFix/>
          </a:blip>
          <a:srcRect b="0" l="0" r="0" t="0"/>
          <a:stretch/>
        </p:blipFill>
        <p:spPr>
          <a:xfrm rot="737758">
            <a:off x="10179227" y="-1036766"/>
            <a:ext cx="2852444" cy="3029023"/>
          </a:xfrm>
          <a:prstGeom prst="rect">
            <a:avLst/>
          </a:prstGeom>
          <a:noFill/>
          <a:ln>
            <a:noFill/>
          </a:ln>
        </p:spPr>
      </p:pic>
      <p:sp>
        <p:nvSpPr>
          <p:cNvPr id="2047" name="Google Shape;2047;p13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6</a:t>
            </a:r>
            <a:endParaRPr/>
          </a:p>
        </p:txBody>
      </p:sp>
      <p:sp>
        <p:nvSpPr>
          <p:cNvPr id="2048" name="Google Shape;2048;p137"/>
          <p:cNvSpPr/>
          <p:nvPr/>
        </p:nvSpPr>
        <p:spPr>
          <a:xfrm rot="-3326507">
            <a:off x="6043816" y="2380750"/>
            <a:ext cx="3783479" cy="1054070"/>
          </a:xfrm>
          <a:prstGeom prst="curvedDownArrow">
            <a:avLst>
              <a:gd fmla="val 25000" name="adj1"/>
              <a:gd fmla="val 50000" name="adj2"/>
              <a:gd fmla="val 25000" name="adj3"/>
            </a:avLst>
          </a:prstGeom>
          <a:gradFill>
            <a:gsLst>
              <a:gs pos="0">
                <a:srgbClr val="FF7E7E"/>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4"/>
          <p:cNvSpPr/>
          <p:nvPr/>
        </p:nvSpPr>
        <p:spPr>
          <a:xfrm>
            <a:off x="348342" y="98425"/>
            <a:ext cx="11495315" cy="24124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Significance in evolution</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Holocentric chromosomes imply a safeguard for genome</a:t>
            </a:r>
            <a:endParaRPr/>
          </a:p>
        </p:txBody>
      </p:sp>
      <p:cxnSp>
        <p:nvCxnSpPr>
          <p:cNvPr id="263" name="Google Shape;263;p1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264" name="Google Shape;264;p14"/>
          <p:cNvPicPr preferRelativeResize="0"/>
          <p:nvPr/>
        </p:nvPicPr>
        <p:blipFill rotWithShape="1">
          <a:blip r:embed="rId3">
            <a:alphaModFix/>
          </a:blip>
          <a:srcRect b="0" l="0" r="0" t="0"/>
          <a:stretch/>
        </p:blipFill>
        <p:spPr>
          <a:xfrm>
            <a:off x="9499601" y="-777888"/>
            <a:ext cx="4559870" cy="3039171"/>
          </a:xfrm>
          <a:prstGeom prst="rect">
            <a:avLst/>
          </a:prstGeom>
          <a:noFill/>
          <a:ln>
            <a:noFill/>
          </a:ln>
        </p:spPr>
      </p:pic>
      <p:sp>
        <p:nvSpPr>
          <p:cNvPr id="265" name="Google Shape;265;p14"/>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grpSp>
        <p:nvGrpSpPr>
          <p:cNvPr id="266" name="Google Shape;266;p14"/>
          <p:cNvGrpSpPr/>
          <p:nvPr/>
        </p:nvGrpSpPr>
        <p:grpSpPr>
          <a:xfrm>
            <a:off x="531357" y="4297606"/>
            <a:ext cx="3239281" cy="2312772"/>
            <a:chOff x="686717" y="4297606"/>
            <a:chExt cx="3239281" cy="2312772"/>
          </a:xfrm>
        </p:grpSpPr>
        <p:grpSp>
          <p:nvGrpSpPr>
            <p:cNvPr id="267" name="Google Shape;267;p14"/>
            <p:cNvGrpSpPr/>
            <p:nvPr/>
          </p:nvGrpSpPr>
          <p:grpSpPr>
            <a:xfrm>
              <a:off x="686717" y="4595148"/>
              <a:ext cx="3239281" cy="1951067"/>
              <a:chOff x="765497" y="1750892"/>
              <a:chExt cx="4719659" cy="2665136"/>
            </a:xfrm>
          </p:grpSpPr>
          <p:pic>
            <p:nvPicPr>
              <p:cNvPr id="268" name="Google Shape;268;p14"/>
              <p:cNvPicPr preferRelativeResize="0"/>
              <p:nvPr/>
            </p:nvPicPr>
            <p:blipFill rotWithShape="1">
              <a:blip r:embed="rId4">
                <a:alphaModFix/>
              </a:blip>
              <a:srcRect b="0" l="0" r="0" t="0"/>
              <a:stretch/>
            </p:blipFill>
            <p:spPr>
              <a:xfrm>
                <a:off x="765497" y="1750892"/>
                <a:ext cx="4719659" cy="2346344"/>
              </a:xfrm>
              <a:prstGeom prst="rect">
                <a:avLst/>
              </a:prstGeom>
              <a:noFill/>
              <a:ln cap="flat" cmpd="sng" w="9525">
                <a:solidFill>
                  <a:schemeClr val="lt1"/>
                </a:solidFill>
                <a:prstDash val="solid"/>
                <a:round/>
                <a:headEnd len="sm" w="sm" type="none"/>
                <a:tailEnd len="sm" w="sm" type="none"/>
              </a:ln>
            </p:spPr>
          </p:pic>
          <p:sp>
            <p:nvSpPr>
              <p:cNvPr id="269" name="Google Shape;269;p14"/>
              <p:cNvSpPr/>
              <p:nvPr/>
            </p:nvSpPr>
            <p:spPr>
              <a:xfrm>
                <a:off x="765497" y="4108251"/>
                <a:ext cx="19407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dk1"/>
                    </a:solidFill>
                    <a:latin typeface="Garamond"/>
                    <a:ea typeface="Garamond"/>
                    <a:cs typeface="Garamond"/>
                    <a:sym typeface="Garamond"/>
                  </a:rPr>
                  <a:t>Chrysitrix capensis </a:t>
                </a:r>
                <a:r>
                  <a:rPr lang="es-ES" sz="1400">
                    <a:solidFill>
                      <a:schemeClr val="dk1"/>
                    </a:solidFill>
                    <a:latin typeface="Garamond"/>
                    <a:ea typeface="Garamond"/>
                    <a:cs typeface="Garamond"/>
                    <a:sym typeface="Garamond"/>
                  </a:rPr>
                  <a:t>(</a:t>
                </a:r>
                <a:r>
                  <a:rPr i="1" lang="es-ES" sz="1400">
                    <a:solidFill>
                      <a:schemeClr val="dk1"/>
                    </a:solidFill>
                    <a:latin typeface="Garamond"/>
                    <a:ea typeface="Garamond"/>
                    <a:cs typeface="Garamond"/>
                    <a:sym typeface="Garamond"/>
                  </a:rPr>
                  <a:t>2n</a:t>
                </a:r>
                <a:r>
                  <a:rPr lang="es-ES" sz="1400">
                    <a:solidFill>
                      <a:schemeClr val="dk1"/>
                    </a:solidFill>
                    <a:latin typeface="Garamond"/>
                    <a:ea typeface="Garamond"/>
                    <a:cs typeface="Garamond"/>
                    <a:sym typeface="Garamond"/>
                  </a:rPr>
                  <a:t>=46)</a:t>
                </a:r>
                <a:endParaRPr/>
              </a:p>
            </p:txBody>
          </p:sp>
        </p:grpSp>
        <p:pic>
          <p:nvPicPr>
            <p:cNvPr id="270" name="Google Shape;270;p14"/>
            <p:cNvPicPr preferRelativeResize="0"/>
            <p:nvPr/>
          </p:nvPicPr>
          <p:blipFill rotWithShape="1">
            <a:blip r:embed="rId5">
              <a:alphaModFix/>
            </a:blip>
            <a:srcRect b="0" l="0" r="0" t="0"/>
            <a:stretch/>
          </p:blipFill>
          <p:spPr>
            <a:xfrm>
              <a:off x="1413011" y="4297606"/>
              <a:ext cx="1786691" cy="2312772"/>
            </a:xfrm>
            <a:prstGeom prst="rect">
              <a:avLst/>
            </a:prstGeom>
            <a:noFill/>
            <a:ln>
              <a:noFill/>
            </a:ln>
          </p:spPr>
        </p:pic>
      </p:grpSp>
      <p:sp>
        <p:nvSpPr>
          <p:cNvPr id="271" name="Google Shape;271;p14"/>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14</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5"/>
          <p:cNvSpPr/>
          <p:nvPr/>
        </p:nvSpPr>
        <p:spPr>
          <a:xfrm>
            <a:off x="348342" y="98425"/>
            <a:ext cx="11495315" cy="3181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Significance in evolution</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Holocentric chromosomes imply a safeguard for genome</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Early terrestrial ecosystems colonization</a:t>
            </a:r>
            <a:endParaRPr/>
          </a:p>
        </p:txBody>
      </p:sp>
      <p:cxnSp>
        <p:nvCxnSpPr>
          <p:cNvPr id="278" name="Google Shape;278;p1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279" name="Google Shape;279;p15"/>
          <p:cNvPicPr preferRelativeResize="0"/>
          <p:nvPr/>
        </p:nvPicPr>
        <p:blipFill rotWithShape="1">
          <a:blip r:embed="rId3">
            <a:alphaModFix/>
          </a:blip>
          <a:srcRect b="0" l="0" r="0" t="0"/>
          <a:stretch/>
        </p:blipFill>
        <p:spPr>
          <a:xfrm>
            <a:off x="9499601" y="-777888"/>
            <a:ext cx="4559870" cy="3039171"/>
          </a:xfrm>
          <a:prstGeom prst="rect">
            <a:avLst/>
          </a:prstGeom>
          <a:noFill/>
          <a:ln>
            <a:noFill/>
          </a:ln>
        </p:spPr>
      </p:pic>
      <p:sp>
        <p:nvSpPr>
          <p:cNvPr id="280" name="Google Shape;280;p15"/>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grpSp>
        <p:nvGrpSpPr>
          <p:cNvPr id="281" name="Google Shape;281;p15"/>
          <p:cNvGrpSpPr/>
          <p:nvPr/>
        </p:nvGrpSpPr>
        <p:grpSpPr>
          <a:xfrm>
            <a:off x="531357" y="4297606"/>
            <a:ext cx="3239281" cy="2312772"/>
            <a:chOff x="686717" y="4297606"/>
            <a:chExt cx="3239281" cy="2312772"/>
          </a:xfrm>
        </p:grpSpPr>
        <p:grpSp>
          <p:nvGrpSpPr>
            <p:cNvPr id="282" name="Google Shape;282;p15"/>
            <p:cNvGrpSpPr/>
            <p:nvPr/>
          </p:nvGrpSpPr>
          <p:grpSpPr>
            <a:xfrm>
              <a:off x="686717" y="4595148"/>
              <a:ext cx="3239281" cy="1951067"/>
              <a:chOff x="765497" y="1750892"/>
              <a:chExt cx="4719659" cy="2665136"/>
            </a:xfrm>
          </p:grpSpPr>
          <p:pic>
            <p:nvPicPr>
              <p:cNvPr id="283" name="Google Shape;283;p15"/>
              <p:cNvPicPr preferRelativeResize="0"/>
              <p:nvPr/>
            </p:nvPicPr>
            <p:blipFill rotWithShape="1">
              <a:blip r:embed="rId4">
                <a:alphaModFix/>
              </a:blip>
              <a:srcRect b="0" l="0" r="0" t="0"/>
              <a:stretch/>
            </p:blipFill>
            <p:spPr>
              <a:xfrm>
                <a:off x="765497" y="1750892"/>
                <a:ext cx="4719659" cy="2346344"/>
              </a:xfrm>
              <a:prstGeom prst="rect">
                <a:avLst/>
              </a:prstGeom>
              <a:noFill/>
              <a:ln cap="flat" cmpd="sng" w="9525">
                <a:solidFill>
                  <a:schemeClr val="lt1"/>
                </a:solidFill>
                <a:prstDash val="solid"/>
                <a:round/>
                <a:headEnd len="sm" w="sm" type="none"/>
                <a:tailEnd len="sm" w="sm" type="none"/>
              </a:ln>
            </p:spPr>
          </p:pic>
          <p:sp>
            <p:nvSpPr>
              <p:cNvPr id="284" name="Google Shape;284;p15"/>
              <p:cNvSpPr/>
              <p:nvPr/>
            </p:nvSpPr>
            <p:spPr>
              <a:xfrm>
                <a:off x="765497" y="4108251"/>
                <a:ext cx="19407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dk1"/>
                    </a:solidFill>
                    <a:latin typeface="Garamond"/>
                    <a:ea typeface="Garamond"/>
                    <a:cs typeface="Garamond"/>
                    <a:sym typeface="Garamond"/>
                  </a:rPr>
                  <a:t>Chrysitrix capensis </a:t>
                </a:r>
                <a:r>
                  <a:rPr lang="es-ES" sz="1400">
                    <a:solidFill>
                      <a:schemeClr val="dk1"/>
                    </a:solidFill>
                    <a:latin typeface="Garamond"/>
                    <a:ea typeface="Garamond"/>
                    <a:cs typeface="Garamond"/>
                    <a:sym typeface="Garamond"/>
                  </a:rPr>
                  <a:t>(</a:t>
                </a:r>
                <a:r>
                  <a:rPr i="1" lang="es-ES" sz="1400">
                    <a:solidFill>
                      <a:schemeClr val="dk1"/>
                    </a:solidFill>
                    <a:latin typeface="Garamond"/>
                    <a:ea typeface="Garamond"/>
                    <a:cs typeface="Garamond"/>
                    <a:sym typeface="Garamond"/>
                  </a:rPr>
                  <a:t>2n</a:t>
                </a:r>
                <a:r>
                  <a:rPr lang="es-ES" sz="1400">
                    <a:solidFill>
                      <a:schemeClr val="dk1"/>
                    </a:solidFill>
                    <a:latin typeface="Garamond"/>
                    <a:ea typeface="Garamond"/>
                    <a:cs typeface="Garamond"/>
                    <a:sym typeface="Garamond"/>
                  </a:rPr>
                  <a:t>=46)</a:t>
                </a:r>
                <a:endParaRPr/>
              </a:p>
            </p:txBody>
          </p:sp>
        </p:grpSp>
        <p:pic>
          <p:nvPicPr>
            <p:cNvPr id="285" name="Google Shape;285;p15"/>
            <p:cNvPicPr preferRelativeResize="0"/>
            <p:nvPr/>
          </p:nvPicPr>
          <p:blipFill rotWithShape="1">
            <a:blip r:embed="rId5">
              <a:alphaModFix/>
            </a:blip>
            <a:srcRect b="0" l="0" r="0" t="0"/>
            <a:stretch/>
          </p:blipFill>
          <p:spPr>
            <a:xfrm>
              <a:off x="1413011" y="4297606"/>
              <a:ext cx="1786691" cy="2312772"/>
            </a:xfrm>
            <a:prstGeom prst="rect">
              <a:avLst/>
            </a:prstGeom>
            <a:noFill/>
            <a:ln>
              <a:noFill/>
            </a:ln>
          </p:spPr>
        </p:pic>
      </p:grpSp>
      <p:grpSp>
        <p:nvGrpSpPr>
          <p:cNvPr id="286" name="Google Shape;286;p15"/>
          <p:cNvGrpSpPr/>
          <p:nvPr/>
        </p:nvGrpSpPr>
        <p:grpSpPr>
          <a:xfrm>
            <a:off x="4450418" y="4233443"/>
            <a:ext cx="3685565" cy="2518662"/>
            <a:chOff x="3911016" y="4053395"/>
            <a:chExt cx="3685565" cy="2518662"/>
          </a:xfrm>
        </p:grpSpPr>
        <p:pic>
          <p:nvPicPr>
            <p:cNvPr id="287" name="Google Shape;287;p15"/>
            <p:cNvPicPr preferRelativeResize="0"/>
            <p:nvPr/>
          </p:nvPicPr>
          <p:blipFill rotWithShape="1">
            <a:blip r:embed="rId6">
              <a:alphaModFix/>
            </a:blip>
            <a:srcRect b="0" l="0" r="0" t="0"/>
            <a:stretch/>
          </p:blipFill>
          <p:spPr>
            <a:xfrm>
              <a:off x="3911016" y="4053395"/>
              <a:ext cx="3685565" cy="2492820"/>
            </a:xfrm>
            <a:prstGeom prst="rect">
              <a:avLst/>
            </a:prstGeom>
            <a:noFill/>
            <a:ln>
              <a:noFill/>
            </a:ln>
          </p:spPr>
        </p:pic>
        <p:sp>
          <p:nvSpPr>
            <p:cNvPr id="288" name="Google Shape;288;p15"/>
            <p:cNvSpPr/>
            <p:nvPr/>
          </p:nvSpPr>
          <p:spPr>
            <a:xfrm>
              <a:off x="3911016" y="6295058"/>
              <a:ext cx="182133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rgbClr val="7F7F7F"/>
                  </a:solidFill>
                  <a:latin typeface="Arial"/>
                  <a:ea typeface="Arial"/>
                  <a:cs typeface="Arial"/>
                  <a:sym typeface="Arial"/>
                </a:rPr>
                <a:t>Rota-Stabelli et al. 2013</a:t>
              </a:r>
              <a:endParaRPr/>
            </a:p>
          </p:txBody>
        </p:sp>
      </p:grpSp>
      <p:sp>
        <p:nvSpPr>
          <p:cNvPr id="289" name="Google Shape;289;p15"/>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15</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descr="Hazard Uv Radiation Images, Stock Photos &amp;amp; Vectors | Shutterstock" id="295" name="Google Shape;295;p16"/>
          <p:cNvPicPr preferRelativeResize="0"/>
          <p:nvPr/>
        </p:nvPicPr>
        <p:blipFill rotWithShape="1">
          <a:blip r:embed="rId3">
            <a:alphaModFix/>
          </a:blip>
          <a:srcRect b="22436" l="12508" r="11373" t="14127"/>
          <a:stretch/>
        </p:blipFill>
        <p:spPr>
          <a:xfrm>
            <a:off x="10126665" y="4106177"/>
            <a:ext cx="1533978" cy="1376716"/>
          </a:xfrm>
          <a:prstGeom prst="rect">
            <a:avLst/>
          </a:prstGeom>
          <a:noFill/>
          <a:ln>
            <a:noFill/>
          </a:ln>
        </p:spPr>
      </p:pic>
      <p:pic>
        <p:nvPicPr>
          <p:cNvPr descr="Montañas" id="296" name="Google Shape;296;p16"/>
          <p:cNvPicPr preferRelativeResize="0"/>
          <p:nvPr/>
        </p:nvPicPr>
        <p:blipFill rotWithShape="1">
          <a:blip r:embed="rId4">
            <a:alphaModFix/>
          </a:blip>
          <a:srcRect b="0" l="0" r="0" t="0"/>
          <a:stretch/>
        </p:blipFill>
        <p:spPr>
          <a:xfrm>
            <a:off x="8602726" y="4106177"/>
            <a:ext cx="2980423" cy="2980423"/>
          </a:xfrm>
          <a:prstGeom prst="rect">
            <a:avLst/>
          </a:prstGeom>
          <a:noFill/>
          <a:ln>
            <a:noFill/>
          </a:ln>
        </p:spPr>
      </p:pic>
      <p:sp>
        <p:nvSpPr>
          <p:cNvPr id="297" name="Google Shape;297;p16"/>
          <p:cNvSpPr/>
          <p:nvPr/>
        </p:nvSpPr>
        <p:spPr>
          <a:xfrm>
            <a:off x="348342" y="98425"/>
            <a:ext cx="11495315" cy="39513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Significance in evolution</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Holocentric chromosomes imply a safeguard for genome</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Early terrestrial ecosystems colonization</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Adaptive in mountain summits where higher UV occurs</a:t>
            </a:r>
            <a:endParaRPr/>
          </a:p>
        </p:txBody>
      </p:sp>
      <p:cxnSp>
        <p:nvCxnSpPr>
          <p:cNvPr id="298" name="Google Shape;298;p1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299" name="Google Shape;299;p16"/>
          <p:cNvPicPr preferRelativeResize="0"/>
          <p:nvPr/>
        </p:nvPicPr>
        <p:blipFill rotWithShape="1">
          <a:blip r:embed="rId5">
            <a:alphaModFix/>
          </a:blip>
          <a:srcRect b="0" l="0" r="0" t="0"/>
          <a:stretch/>
        </p:blipFill>
        <p:spPr>
          <a:xfrm>
            <a:off x="9499601" y="-777888"/>
            <a:ext cx="4559870" cy="3039171"/>
          </a:xfrm>
          <a:prstGeom prst="rect">
            <a:avLst/>
          </a:prstGeom>
          <a:noFill/>
          <a:ln>
            <a:noFill/>
          </a:ln>
        </p:spPr>
      </p:pic>
      <p:sp>
        <p:nvSpPr>
          <p:cNvPr id="300" name="Google Shape;300;p16"/>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grpSp>
        <p:nvGrpSpPr>
          <p:cNvPr id="301" name="Google Shape;301;p16"/>
          <p:cNvGrpSpPr/>
          <p:nvPr/>
        </p:nvGrpSpPr>
        <p:grpSpPr>
          <a:xfrm>
            <a:off x="531357" y="4297606"/>
            <a:ext cx="3239281" cy="2312772"/>
            <a:chOff x="686717" y="4297606"/>
            <a:chExt cx="3239281" cy="2312772"/>
          </a:xfrm>
        </p:grpSpPr>
        <p:grpSp>
          <p:nvGrpSpPr>
            <p:cNvPr id="302" name="Google Shape;302;p16"/>
            <p:cNvGrpSpPr/>
            <p:nvPr/>
          </p:nvGrpSpPr>
          <p:grpSpPr>
            <a:xfrm>
              <a:off x="686717" y="4595148"/>
              <a:ext cx="3239281" cy="1951067"/>
              <a:chOff x="765497" y="1750892"/>
              <a:chExt cx="4719659" cy="2665136"/>
            </a:xfrm>
          </p:grpSpPr>
          <p:pic>
            <p:nvPicPr>
              <p:cNvPr id="303" name="Google Shape;303;p16"/>
              <p:cNvPicPr preferRelativeResize="0"/>
              <p:nvPr/>
            </p:nvPicPr>
            <p:blipFill rotWithShape="1">
              <a:blip r:embed="rId6">
                <a:alphaModFix/>
              </a:blip>
              <a:srcRect b="0" l="0" r="0" t="0"/>
              <a:stretch/>
            </p:blipFill>
            <p:spPr>
              <a:xfrm>
                <a:off x="765497" y="1750892"/>
                <a:ext cx="4719659" cy="2346344"/>
              </a:xfrm>
              <a:prstGeom prst="rect">
                <a:avLst/>
              </a:prstGeom>
              <a:noFill/>
              <a:ln cap="flat" cmpd="sng" w="9525">
                <a:solidFill>
                  <a:schemeClr val="lt1"/>
                </a:solidFill>
                <a:prstDash val="solid"/>
                <a:round/>
                <a:headEnd len="sm" w="sm" type="none"/>
                <a:tailEnd len="sm" w="sm" type="none"/>
              </a:ln>
            </p:spPr>
          </p:pic>
          <p:sp>
            <p:nvSpPr>
              <p:cNvPr id="304" name="Google Shape;304;p16"/>
              <p:cNvSpPr/>
              <p:nvPr/>
            </p:nvSpPr>
            <p:spPr>
              <a:xfrm>
                <a:off x="765497" y="4108251"/>
                <a:ext cx="19407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dk1"/>
                    </a:solidFill>
                    <a:latin typeface="Garamond"/>
                    <a:ea typeface="Garamond"/>
                    <a:cs typeface="Garamond"/>
                    <a:sym typeface="Garamond"/>
                  </a:rPr>
                  <a:t>Chrysitrix capensis </a:t>
                </a:r>
                <a:r>
                  <a:rPr lang="es-ES" sz="1400">
                    <a:solidFill>
                      <a:schemeClr val="dk1"/>
                    </a:solidFill>
                    <a:latin typeface="Garamond"/>
                    <a:ea typeface="Garamond"/>
                    <a:cs typeface="Garamond"/>
                    <a:sym typeface="Garamond"/>
                  </a:rPr>
                  <a:t>(</a:t>
                </a:r>
                <a:r>
                  <a:rPr i="1" lang="es-ES" sz="1400">
                    <a:solidFill>
                      <a:schemeClr val="dk1"/>
                    </a:solidFill>
                    <a:latin typeface="Garamond"/>
                    <a:ea typeface="Garamond"/>
                    <a:cs typeface="Garamond"/>
                    <a:sym typeface="Garamond"/>
                  </a:rPr>
                  <a:t>2n</a:t>
                </a:r>
                <a:r>
                  <a:rPr lang="es-ES" sz="1400">
                    <a:solidFill>
                      <a:schemeClr val="dk1"/>
                    </a:solidFill>
                    <a:latin typeface="Garamond"/>
                    <a:ea typeface="Garamond"/>
                    <a:cs typeface="Garamond"/>
                    <a:sym typeface="Garamond"/>
                  </a:rPr>
                  <a:t>=46)</a:t>
                </a:r>
                <a:endParaRPr/>
              </a:p>
            </p:txBody>
          </p:sp>
        </p:grpSp>
        <p:pic>
          <p:nvPicPr>
            <p:cNvPr id="305" name="Google Shape;305;p16"/>
            <p:cNvPicPr preferRelativeResize="0"/>
            <p:nvPr/>
          </p:nvPicPr>
          <p:blipFill rotWithShape="1">
            <a:blip r:embed="rId7">
              <a:alphaModFix/>
            </a:blip>
            <a:srcRect b="0" l="0" r="0" t="0"/>
            <a:stretch/>
          </p:blipFill>
          <p:spPr>
            <a:xfrm>
              <a:off x="1413011" y="4297606"/>
              <a:ext cx="1786691" cy="2312772"/>
            </a:xfrm>
            <a:prstGeom prst="rect">
              <a:avLst/>
            </a:prstGeom>
            <a:noFill/>
            <a:ln>
              <a:noFill/>
            </a:ln>
          </p:spPr>
        </p:pic>
      </p:grpSp>
      <p:grpSp>
        <p:nvGrpSpPr>
          <p:cNvPr id="306" name="Google Shape;306;p16"/>
          <p:cNvGrpSpPr/>
          <p:nvPr/>
        </p:nvGrpSpPr>
        <p:grpSpPr>
          <a:xfrm>
            <a:off x="4450418" y="4233443"/>
            <a:ext cx="3685565" cy="2518662"/>
            <a:chOff x="3911016" y="4053395"/>
            <a:chExt cx="3685565" cy="2518662"/>
          </a:xfrm>
        </p:grpSpPr>
        <p:pic>
          <p:nvPicPr>
            <p:cNvPr id="307" name="Google Shape;307;p16"/>
            <p:cNvPicPr preferRelativeResize="0"/>
            <p:nvPr/>
          </p:nvPicPr>
          <p:blipFill rotWithShape="1">
            <a:blip r:embed="rId8">
              <a:alphaModFix/>
            </a:blip>
            <a:srcRect b="0" l="0" r="0" t="0"/>
            <a:stretch/>
          </p:blipFill>
          <p:spPr>
            <a:xfrm>
              <a:off x="3911016" y="4053395"/>
              <a:ext cx="3685565" cy="2492820"/>
            </a:xfrm>
            <a:prstGeom prst="rect">
              <a:avLst/>
            </a:prstGeom>
            <a:noFill/>
            <a:ln>
              <a:noFill/>
            </a:ln>
          </p:spPr>
        </p:pic>
        <p:sp>
          <p:nvSpPr>
            <p:cNvPr id="308" name="Google Shape;308;p16"/>
            <p:cNvSpPr/>
            <p:nvPr/>
          </p:nvSpPr>
          <p:spPr>
            <a:xfrm>
              <a:off x="3911016" y="6295058"/>
              <a:ext cx="182133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rgbClr val="7F7F7F"/>
                  </a:solidFill>
                  <a:latin typeface="Arial"/>
                  <a:ea typeface="Arial"/>
                  <a:cs typeface="Arial"/>
                  <a:sym typeface="Arial"/>
                </a:rPr>
                <a:t>Rota-Stabelli et al. 2013</a:t>
              </a:r>
              <a:endParaRPr/>
            </a:p>
          </p:txBody>
        </p:sp>
      </p:grpSp>
      <p:sp>
        <p:nvSpPr>
          <p:cNvPr id="309" name="Google Shape;309;p16"/>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16</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cxnSp>
        <p:nvCxnSpPr>
          <p:cNvPr id="315" name="Google Shape;315;p17"/>
          <p:cNvCxnSpPr/>
          <p:nvPr/>
        </p:nvCxnSpPr>
        <p:spPr>
          <a:xfrm>
            <a:off x="0" y="762972"/>
            <a:ext cx="12192000" cy="0"/>
          </a:xfrm>
          <a:prstGeom prst="straightConnector1">
            <a:avLst/>
          </a:prstGeom>
          <a:noFill/>
          <a:ln cap="flat" cmpd="sng" w="19050">
            <a:solidFill>
              <a:schemeClr val="accent6"/>
            </a:solidFill>
            <a:prstDash val="solid"/>
            <a:miter lim="800000"/>
            <a:headEnd len="sm" w="sm" type="none"/>
            <a:tailEnd len="sm" w="sm" type="none"/>
          </a:ln>
        </p:spPr>
      </p:cxnSp>
      <p:pic>
        <p:nvPicPr>
          <p:cNvPr id="316" name="Google Shape;316;p17"/>
          <p:cNvPicPr preferRelativeResize="0"/>
          <p:nvPr/>
        </p:nvPicPr>
        <p:blipFill rotWithShape="1">
          <a:blip r:embed="rId3">
            <a:alphaModFix/>
          </a:blip>
          <a:srcRect b="30491" l="24341" r="19003" t="22835"/>
          <a:stretch/>
        </p:blipFill>
        <p:spPr>
          <a:xfrm>
            <a:off x="5930537" y="-182880"/>
            <a:ext cx="6609805" cy="5782491"/>
          </a:xfrm>
          <a:prstGeom prst="rect">
            <a:avLst/>
          </a:prstGeom>
          <a:noFill/>
          <a:ln>
            <a:noFill/>
          </a:ln>
        </p:spPr>
      </p:pic>
      <p:sp>
        <p:nvSpPr>
          <p:cNvPr id="317" name="Google Shape;317;p17"/>
          <p:cNvSpPr/>
          <p:nvPr/>
        </p:nvSpPr>
        <p:spPr>
          <a:xfrm>
            <a:off x="7247528" y="142696"/>
            <a:ext cx="45961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u="sng" cap="small">
                <a:solidFill>
                  <a:schemeClr val="lt1"/>
                </a:solidFill>
                <a:latin typeface="Garamond"/>
                <a:ea typeface="Garamond"/>
                <a:cs typeface="Garamond"/>
                <a:sym typeface="Garamond"/>
              </a:rPr>
              <a:t>Chapter</a:t>
            </a:r>
            <a:r>
              <a:rPr b="1" lang="es-ES" sz="7200" u="sng">
                <a:solidFill>
                  <a:schemeClr val="lt1"/>
                </a:solidFill>
                <a:latin typeface="Garamond"/>
                <a:ea typeface="Garamond"/>
                <a:cs typeface="Garamond"/>
                <a:sym typeface="Garamond"/>
              </a:rPr>
              <a:t> 2</a:t>
            </a:r>
            <a:endParaRPr/>
          </a:p>
        </p:txBody>
      </p:sp>
      <p:sp>
        <p:nvSpPr>
          <p:cNvPr id="318" name="Google Shape;318;p17"/>
          <p:cNvSpPr/>
          <p:nvPr/>
        </p:nvSpPr>
        <p:spPr>
          <a:xfrm>
            <a:off x="348342" y="101273"/>
            <a:ext cx="5994401" cy="45361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Aims</a:t>
            </a:r>
            <a:endParaRPr/>
          </a:p>
          <a:p>
            <a:pPr indent="0" lvl="0" marL="0" marR="0" rtl="0" algn="l">
              <a:spcBef>
                <a:spcPts val="0"/>
              </a:spcBef>
              <a:spcAft>
                <a:spcPts val="0"/>
              </a:spcAft>
              <a:buNone/>
            </a:pPr>
            <a:r>
              <a:t/>
            </a:r>
            <a:endParaRPr b="1" sz="40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2800">
              <a:solidFill>
                <a:schemeClr val="dk1"/>
              </a:solidFill>
              <a:latin typeface="Garamond"/>
              <a:ea typeface="Garamond"/>
              <a:cs typeface="Garamond"/>
              <a:sym typeface="Garamond"/>
            </a:endParaRPr>
          </a:p>
          <a:p>
            <a:pPr indent="-514350" lvl="0" marL="514350" marR="0" rtl="0" algn="l">
              <a:lnSpc>
                <a:spcPct val="150000"/>
              </a:lnSpc>
              <a:spcBef>
                <a:spcPts val="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Are holocentric chromosomes an ancestral or derived character?</a:t>
            </a:r>
            <a:endParaRPr/>
          </a:p>
          <a:p>
            <a:pPr indent="-514350" lvl="0" marL="514350" marR="0" rtl="0" algn="l">
              <a:lnSpc>
                <a:spcPct val="150000"/>
              </a:lnSpc>
              <a:spcBef>
                <a:spcPts val="60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Transitions between monocentry and holocentry</a:t>
            </a:r>
            <a:endParaRPr sz="3000">
              <a:solidFill>
                <a:schemeClr val="dk1"/>
              </a:solidFill>
              <a:latin typeface="Garamond"/>
              <a:ea typeface="Garamond"/>
              <a:cs typeface="Garamond"/>
              <a:sym typeface="Garamond"/>
            </a:endParaRPr>
          </a:p>
        </p:txBody>
      </p:sp>
      <p:sp>
        <p:nvSpPr>
          <p:cNvPr id="319" name="Google Shape;319;p17"/>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17</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8"/>
          <p:cNvSpPr/>
          <p:nvPr/>
        </p:nvSpPr>
        <p:spPr>
          <a:xfrm>
            <a:off x="348342" y="98425"/>
            <a:ext cx="1149531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Publication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p:txBody>
      </p:sp>
      <p:cxnSp>
        <p:nvCxnSpPr>
          <p:cNvPr id="326" name="Google Shape;326;p1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327" name="Google Shape;327;p1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8" name="Google Shape;328;p18"/>
          <p:cNvPicPr preferRelativeResize="0"/>
          <p:nvPr/>
        </p:nvPicPr>
        <p:blipFill rotWithShape="1">
          <a:blip r:embed="rId3">
            <a:alphaModFix/>
          </a:blip>
          <a:srcRect b="0" l="0" r="0" t="0"/>
          <a:stretch/>
        </p:blipFill>
        <p:spPr>
          <a:xfrm>
            <a:off x="1214437" y="1762125"/>
            <a:ext cx="9763125" cy="3333750"/>
          </a:xfrm>
          <a:prstGeom prst="rect">
            <a:avLst/>
          </a:prstGeom>
          <a:noFill/>
          <a:ln>
            <a:noFill/>
          </a:ln>
        </p:spPr>
      </p:pic>
      <p:pic>
        <p:nvPicPr>
          <p:cNvPr id="329" name="Google Shape;329;p18"/>
          <p:cNvPicPr preferRelativeResize="0"/>
          <p:nvPr/>
        </p:nvPicPr>
        <p:blipFill rotWithShape="1">
          <a:blip r:embed="rId4">
            <a:alphaModFix/>
          </a:blip>
          <a:srcRect b="0" l="0" r="0" t="0"/>
          <a:stretch/>
        </p:blipFill>
        <p:spPr>
          <a:xfrm>
            <a:off x="10236200" y="-817732"/>
            <a:ext cx="2917825" cy="3098453"/>
          </a:xfrm>
          <a:prstGeom prst="rect">
            <a:avLst/>
          </a:prstGeom>
          <a:noFill/>
          <a:ln>
            <a:noFill/>
          </a:ln>
        </p:spPr>
      </p:pic>
      <p:sp>
        <p:nvSpPr>
          <p:cNvPr id="330" name="Google Shape;330;p1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sp>
        <p:nvSpPr>
          <p:cNvPr id="331" name="Google Shape;331;p18"/>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18</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9"/>
          <p:cNvSpPr/>
          <p:nvPr/>
        </p:nvSpPr>
        <p:spPr>
          <a:xfrm>
            <a:off x="348342" y="98425"/>
            <a:ext cx="11495315" cy="73096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10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050">
              <a:solidFill>
                <a:srgbClr val="002C9E"/>
              </a:solidFill>
              <a:latin typeface="Garamond"/>
              <a:ea typeface="Garamond"/>
              <a:cs typeface="Garamond"/>
              <a:sym typeface="Garamond"/>
            </a:endParaRPr>
          </a:p>
          <a:p>
            <a:pPr indent="0" lvl="0" marL="0" marR="0" rtl="0" algn="l">
              <a:spcBef>
                <a:spcPts val="0"/>
              </a:spcBef>
              <a:spcAft>
                <a:spcPts val="0"/>
              </a:spcAft>
              <a:buNone/>
            </a:pPr>
            <a:r>
              <a:rPr b="1" lang="es-ES" sz="2000">
                <a:solidFill>
                  <a:srgbClr val="002C9E"/>
                </a:solidFill>
                <a:latin typeface="Garamond"/>
                <a:ea typeface="Garamond"/>
                <a:cs typeface="Garamond"/>
                <a:sym typeface="Garamond"/>
              </a:rPr>
              <a:t>&gt;370.000 holocentric species, 18 lineages!</a:t>
            </a:r>
            <a:endParaRPr/>
          </a:p>
          <a:p>
            <a:pPr indent="0" lvl="0" marL="0" marR="0" rtl="0" algn="l">
              <a:spcBef>
                <a:spcPts val="0"/>
              </a:spcBef>
              <a:spcAft>
                <a:spcPts val="0"/>
              </a:spcAft>
              <a:buNone/>
            </a:pPr>
            <a:r>
              <a:rPr b="1" lang="es-ES" sz="2000">
                <a:solidFill>
                  <a:srgbClr val="002C9E"/>
                </a:solidFill>
                <a:latin typeface="Garamond"/>
                <a:ea typeface="Garamond"/>
                <a:cs typeface="Garamond"/>
                <a:sym typeface="Garamond"/>
              </a:rPr>
              <a:t>(20% of eukaryotes) </a:t>
            </a:r>
            <a:endParaRPr/>
          </a:p>
          <a:p>
            <a:pPr indent="0" lvl="0" marL="0" marR="0" rtl="0" algn="l">
              <a:spcBef>
                <a:spcPts val="0"/>
              </a:spcBef>
              <a:spcAft>
                <a:spcPts val="0"/>
              </a:spcAft>
              <a:buNone/>
            </a:pPr>
            <a:r>
              <a:t/>
            </a:r>
            <a:endParaRPr b="1" sz="105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1800" u="sng">
                <a:solidFill>
                  <a:srgbClr val="002C9E"/>
                </a:solidFill>
                <a:latin typeface="Garamond"/>
                <a:ea typeface="Garamond"/>
                <a:cs typeface="Garamond"/>
                <a:sym typeface="Garamond"/>
              </a:rPr>
              <a:t> Magnoliids</a:t>
            </a:r>
            <a:endParaRPr/>
          </a:p>
          <a:p>
            <a:pPr indent="0" lvl="0" marL="0" marR="0" rtl="0" algn="l">
              <a:spcBef>
                <a:spcPts val="0"/>
              </a:spcBef>
              <a:spcAft>
                <a:spcPts val="0"/>
              </a:spcAft>
              <a:buNone/>
            </a:pPr>
            <a:r>
              <a:rPr b="1" i="1" lang="es-ES" sz="1600">
                <a:solidFill>
                  <a:srgbClr val="000000"/>
                </a:solidFill>
                <a:latin typeface="Garamond"/>
                <a:ea typeface="Garamond"/>
                <a:cs typeface="Garamond"/>
                <a:sym typeface="Garamond"/>
              </a:rPr>
              <a:t>  </a:t>
            </a:r>
            <a:r>
              <a:rPr lang="es-ES" sz="1600">
                <a:solidFill>
                  <a:srgbClr val="000000"/>
                </a:solidFill>
                <a:latin typeface="Garamond"/>
                <a:ea typeface="Garamond"/>
                <a:cs typeface="Garamond"/>
                <a:sym typeface="Garamond"/>
              </a:rPr>
              <a:t>1.</a:t>
            </a:r>
            <a:r>
              <a:rPr b="1" i="1" lang="es-ES" sz="1600">
                <a:solidFill>
                  <a:srgbClr val="000000"/>
                </a:solidFill>
                <a:latin typeface="Garamond"/>
                <a:ea typeface="Garamond"/>
                <a:cs typeface="Garamond"/>
                <a:sym typeface="Garamond"/>
              </a:rPr>
              <a:t> Myristica fragrans </a:t>
            </a:r>
            <a:r>
              <a:rPr b="1" lang="es-ES" sz="1600">
                <a:solidFill>
                  <a:srgbClr val="000000"/>
                </a:solidFill>
                <a:latin typeface="Garamond"/>
                <a:ea typeface="Garamond"/>
                <a:cs typeface="Garamond"/>
                <a:sym typeface="Garamond"/>
              </a:rPr>
              <a:t>(nutmeg)</a:t>
            </a:r>
            <a:endParaRPr/>
          </a:p>
          <a:p>
            <a:pPr indent="0" lvl="0" marL="0" marR="0" rtl="0" algn="l">
              <a:spcBef>
                <a:spcPts val="0"/>
              </a:spcBef>
              <a:spcAft>
                <a:spcPts val="0"/>
              </a:spcAft>
              <a:buNone/>
            </a:pPr>
            <a:r>
              <a:t/>
            </a:r>
            <a:endParaRPr b="1" sz="105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1800" u="sng">
                <a:solidFill>
                  <a:srgbClr val="002C9E"/>
                </a:solidFill>
                <a:latin typeface="Garamond"/>
                <a:ea typeface="Garamond"/>
                <a:cs typeface="Garamond"/>
                <a:sym typeface="Garamond"/>
              </a:rPr>
              <a:t> Eudicots</a:t>
            </a:r>
            <a:endParaRPr/>
          </a:p>
          <a:p>
            <a:pPr indent="0" lvl="0" marL="0" marR="0" rtl="0" algn="l">
              <a:spcBef>
                <a:spcPts val="0"/>
              </a:spcBef>
              <a:spcAft>
                <a:spcPts val="0"/>
              </a:spcAft>
              <a:buNone/>
            </a:pPr>
            <a:r>
              <a:rPr lang="es-ES" sz="1600">
                <a:solidFill>
                  <a:schemeClr val="dk1"/>
                </a:solidFill>
                <a:latin typeface="Garamond"/>
                <a:ea typeface="Garamond"/>
                <a:cs typeface="Garamond"/>
                <a:sym typeface="Garamond"/>
              </a:rPr>
              <a:t>  2.</a:t>
            </a:r>
            <a:r>
              <a:rPr b="1" i="1" lang="es-ES" sz="1600">
                <a:solidFill>
                  <a:schemeClr val="dk1"/>
                </a:solidFill>
                <a:latin typeface="Garamond"/>
                <a:ea typeface="Garamond"/>
                <a:cs typeface="Garamond"/>
                <a:sym typeface="Garamond"/>
              </a:rPr>
              <a:t> Drosera</a:t>
            </a:r>
            <a:r>
              <a:rPr b="1" lang="es-ES" sz="1600">
                <a:solidFill>
                  <a:schemeClr val="dk1"/>
                </a:solidFill>
                <a:latin typeface="Garamond"/>
                <a:ea typeface="Garamond"/>
                <a:cs typeface="Garamond"/>
                <a:sym typeface="Garamond"/>
              </a:rPr>
              <a:t> (sundews)</a:t>
            </a:r>
            <a:endParaRPr/>
          </a:p>
          <a:p>
            <a:pPr indent="0" lvl="0" marL="0" marR="0" rtl="0" algn="l">
              <a:spcBef>
                <a:spcPts val="0"/>
              </a:spcBef>
              <a:spcAft>
                <a:spcPts val="0"/>
              </a:spcAft>
              <a:buNone/>
            </a:pPr>
            <a:r>
              <a:rPr b="1" i="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3.</a:t>
            </a:r>
            <a:r>
              <a:rPr b="1" i="1" lang="es-ES" sz="1600">
                <a:solidFill>
                  <a:schemeClr val="dk1"/>
                </a:solidFill>
                <a:latin typeface="Garamond"/>
                <a:ea typeface="Garamond"/>
                <a:cs typeface="Garamond"/>
                <a:sym typeface="Garamond"/>
              </a:rPr>
              <a:t> Cuscuta</a:t>
            </a:r>
            <a:r>
              <a:rPr b="1" lang="es-ES" sz="1600">
                <a:solidFill>
                  <a:schemeClr val="dk1"/>
                </a:solidFill>
                <a:latin typeface="Garamond"/>
                <a:ea typeface="Garamond"/>
                <a:cs typeface="Garamond"/>
                <a:sym typeface="Garamond"/>
              </a:rPr>
              <a:t> (dodders)</a:t>
            </a:r>
            <a:endParaRPr/>
          </a:p>
          <a:p>
            <a:pPr indent="0" lvl="0" marL="0" marR="0" rtl="0" algn="l">
              <a:spcBef>
                <a:spcPts val="0"/>
              </a:spcBef>
              <a:spcAft>
                <a:spcPts val="0"/>
              </a:spcAft>
              <a:buNone/>
            </a:pPr>
            <a:r>
              <a:t/>
            </a:r>
            <a:endParaRPr b="1" sz="105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1800" u="sng">
                <a:solidFill>
                  <a:srgbClr val="002C9E"/>
                </a:solidFill>
                <a:latin typeface="Garamond"/>
                <a:ea typeface="Garamond"/>
                <a:cs typeface="Garamond"/>
                <a:sym typeface="Garamond"/>
              </a:rPr>
              <a:t> Monocots</a:t>
            </a:r>
            <a:endParaRPr/>
          </a:p>
          <a:p>
            <a:pPr indent="0" lvl="0" marL="0" marR="0" rtl="0" algn="l">
              <a:spcBef>
                <a:spcPts val="0"/>
              </a:spcBef>
              <a:spcAft>
                <a:spcPts val="0"/>
              </a:spcAft>
              <a:buNone/>
            </a:pPr>
            <a:r>
              <a:rPr b="1" i="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4.</a:t>
            </a:r>
            <a:r>
              <a:rPr b="1" lang="es-ES" sz="1600">
                <a:solidFill>
                  <a:schemeClr val="dk1"/>
                </a:solidFill>
                <a:latin typeface="Garamond"/>
                <a:ea typeface="Garamond"/>
                <a:cs typeface="Garamond"/>
                <a:sym typeface="Garamond"/>
              </a:rPr>
              <a:t> </a:t>
            </a:r>
            <a:r>
              <a:rPr b="1" i="1" lang="es-ES" sz="1600">
                <a:solidFill>
                  <a:schemeClr val="dk1"/>
                </a:solidFill>
                <a:latin typeface="Garamond"/>
                <a:ea typeface="Garamond"/>
                <a:cs typeface="Garamond"/>
                <a:sym typeface="Garamond"/>
              </a:rPr>
              <a:t>Chionographis </a:t>
            </a:r>
            <a:r>
              <a:rPr b="1" lang="es-ES" sz="1600">
                <a:solidFill>
                  <a:schemeClr val="dk1"/>
                </a:solidFill>
                <a:latin typeface="Garamond"/>
                <a:ea typeface="Garamond"/>
                <a:cs typeface="Garamond"/>
                <a:sym typeface="Garamond"/>
              </a:rPr>
              <a:t>(Melanthiaceae)</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5. </a:t>
            </a:r>
            <a:r>
              <a:rPr b="1" lang="es-ES" sz="1600">
                <a:solidFill>
                  <a:schemeClr val="dk1"/>
                </a:solidFill>
                <a:latin typeface="Garamond"/>
                <a:ea typeface="Garamond"/>
                <a:cs typeface="Garamond"/>
                <a:sym typeface="Garamond"/>
              </a:rPr>
              <a:t>Cyperaceae (sedges) +</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Juncaceae (rushes)</a:t>
            </a:r>
            <a:endParaRPr/>
          </a:p>
          <a:p>
            <a:pPr indent="0" lvl="0" marL="0" marR="0" rtl="0" algn="l">
              <a:spcBef>
                <a:spcPts val="0"/>
              </a:spcBef>
              <a:spcAft>
                <a:spcPts val="0"/>
              </a:spcAft>
              <a:buNone/>
            </a:pPr>
            <a:r>
              <a:t/>
            </a:r>
            <a:endParaRPr b="1" sz="105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1800" u="sng">
                <a:solidFill>
                  <a:srgbClr val="002C9E"/>
                </a:solidFill>
                <a:latin typeface="Garamond"/>
                <a:ea typeface="Garamond"/>
                <a:cs typeface="Garamond"/>
                <a:sym typeface="Garamond"/>
              </a:rPr>
              <a:t> Animals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6.</a:t>
            </a:r>
            <a:r>
              <a:rPr b="1" lang="es-ES" sz="1600">
                <a:solidFill>
                  <a:schemeClr val="dk1"/>
                </a:solidFill>
                <a:latin typeface="Garamond"/>
                <a:ea typeface="Garamond"/>
                <a:cs typeface="Garamond"/>
                <a:sym typeface="Garamond"/>
              </a:rPr>
              <a:t> Nematoda (roundworms)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7.</a:t>
            </a:r>
            <a:r>
              <a:rPr b="1" lang="es-ES" sz="1600">
                <a:solidFill>
                  <a:schemeClr val="dk1"/>
                </a:solidFill>
                <a:latin typeface="Garamond"/>
                <a:ea typeface="Garamond"/>
                <a:cs typeface="Garamond"/>
                <a:sym typeface="Garamond"/>
              </a:rPr>
              <a:t> Peripatidae (velvet worms)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8.</a:t>
            </a:r>
            <a:r>
              <a:rPr b="1" lang="es-ES" sz="1600">
                <a:solidFill>
                  <a:schemeClr val="dk1"/>
                </a:solidFill>
                <a:latin typeface="Garamond"/>
                <a:ea typeface="Garamond"/>
                <a:cs typeface="Garamond"/>
                <a:sym typeface="Garamond"/>
              </a:rPr>
              <a:t> Dysderoidea (six-eyed spiders)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9-10.</a:t>
            </a:r>
            <a:r>
              <a:rPr b="1" lang="es-ES" sz="1600">
                <a:solidFill>
                  <a:schemeClr val="dk1"/>
                </a:solidFill>
                <a:latin typeface="Garamond"/>
                <a:ea typeface="Garamond"/>
                <a:cs typeface="Garamond"/>
                <a:sym typeface="Garamond"/>
              </a:rPr>
              <a:t> Chilopoda (centipedes)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11.</a:t>
            </a:r>
            <a:r>
              <a:rPr b="1" lang="es-ES" sz="1600">
                <a:solidFill>
                  <a:schemeClr val="dk1"/>
                </a:solidFill>
                <a:latin typeface="Garamond"/>
                <a:ea typeface="Garamond"/>
                <a:cs typeface="Garamond"/>
                <a:sym typeface="Garamond"/>
              </a:rPr>
              <a:t> Acariformes (mites)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12.</a:t>
            </a:r>
            <a:r>
              <a:rPr b="1" lang="es-ES" sz="1600">
                <a:solidFill>
                  <a:schemeClr val="dk1"/>
                </a:solidFill>
                <a:latin typeface="Garamond"/>
                <a:ea typeface="Garamond"/>
                <a:cs typeface="Garamond"/>
                <a:sym typeface="Garamond"/>
              </a:rPr>
              <a:t> Ixodidae (</a:t>
            </a:r>
            <a:r>
              <a:rPr b="1" i="1" lang="es-ES" sz="1600">
                <a:solidFill>
                  <a:schemeClr val="dk1"/>
                </a:solidFill>
                <a:latin typeface="Garamond"/>
                <a:ea typeface="Garamond"/>
                <a:cs typeface="Garamond"/>
                <a:sym typeface="Garamond"/>
              </a:rPr>
              <a:t>Rhipicephalus</a:t>
            </a:r>
            <a:r>
              <a:rPr b="1" lang="es-ES" sz="16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13.</a:t>
            </a:r>
            <a:r>
              <a:rPr b="1" lang="es-ES" sz="1600">
                <a:solidFill>
                  <a:schemeClr val="dk1"/>
                </a:solidFill>
                <a:latin typeface="Garamond"/>
                <a:ea typeface="Garamond"/>
                <a:cs typeface="Garamond"/>
                <a:sym typeface="Garamond"/>
              </a:rPr>
              <a:t> Buthoidea (scorpions)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12-18.</a:t>
            </a:r>
            <a:r>
              <a:rPr b="1" lang="es-ES" sz="1600">
                <a:solidFill>
                  <a:schemeClr val="dk1"/>
                </a:solidFill>
                <a:latin typeface="Garamond"/>
                <a:ea typeface="Garamond"/>
                <a:cs typeface="Garamond"/>
                <a:sym typeface="Garamond"/>
              </a:rPr>
              <a:t> Hexapoda (9 orders)</a:t>
            </a:r>
            <a:endParaRPr/>
          </a:p>
          <a:p>
            <a:pPr indent="0" lvl="0" marL="0" marR="0" rtl="0" algn="l">
              <a:lnSpc>
                <a:spcPct val="150000"/>
              </a:lnSpc>
              <a:spcBef>
                <a:spcPts val="0"/>
              </a:spcBef>
              <a:spcAft>
                <a:spcPts val="0"/>
              </a:spcAft>
              <a:buNone/>
            </a:pPr>
            <a:r>
              <a:t/>
            </a:r>
            <a:endParaRPr sz="1800">
              <a:solidFill>
                <a:schemeClr val="dk1"/>
              </a:solidFill>
              <a:latin typeface="Garamond"/>
              <a:ea typeface="Garamond"/>
              <a:cs typeface="Garamond"/>
              <a:sym typeface="Garamond"/>
            </a:endParaRPr>
          </a:p>
        </p:txBody>
      </p:sp>
      <p:cxnSp>
        <p:nvCxnSpPr>
          <p:cNvPr id="338" name="Google Shape;338;p1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descr="https://media.springernature.com/original/springer-static/image/art%3A10.1007%2Fs10577-012-9292-1/MediaObjects/10577_2012_9292_Fig2_HTML.gif" id="339" name="Google Shape;339;p19"/>
          <p:cNvPicPr preferRelativeResize="0"/>
          <p:nvPr/>
        </p:nvPicPr>
        <p:blipFill rotWithShape="1">
          <a:blip r:embed="rId3">
            <a:alphaModFix/>
          </a:blip>
          <a:srcRect b="0" l="0" r="0" t="0"/>
          <a:stretch/>
        </p:blipFill>
        <p:spPr>
          <a:xfrm>
            <a:off x="4801236" y="871744"/>
            <a:ext cx="2089134" cy="5935701"/>
          </a:xfrm>
          <a:prstGeom prst="rect">
            <a:avLst/>
          </a:prstGeom>
          <a:noFill/>
          <a:ln>
            <a:noFill/>
          </a:ln>
        </p:spPr>
      </p:pic>
      <p:pic>
        <p:nvPicPr>
          <p:cNvPr descr="https://static.inaturalist.org/photos/11348561/original.jpeg?1508686621" id="340" name="Google Shape;340;p19"/>
          <p:cNvPicPr preferRelativeResize="0"/>
          <p:nvPr/>
        </p:nvPicPr>
        <p:blipFill rotWithShape="1">
          <a:blip r:embed="rId4">
            <a:alphaModFix/>
          </a:blip>
          <a:srcRect b="3475" l="31868" r="35278" t="16772"/>
          <a:stretch/>
        </p:blipFill>
        <p:spPr>
          <a:xfrm>
            <a:off x="9345482" y="1119586"/>
            <a:ext cx="1354944" cy="2192270"/>
          </a:xfrm>
          <a:prstGeom prst="rect">
            <a:avLst/>
          </a:prstGeom>
          <a:noFill/>
          <a:ln>
            <a:noFill/>
          </a:ln>
        </p:spPr>
      </p:pic>
      <p:pic>
        <p:nvPicPr>
          <p:cNvPr descr="https://static.inaturalist.org/photos/7772851/original.jpeg?1494686916" id="341" name="Google Shape;341;p19"/>
          <p:cNvPicPr preferRelativeResize="0"/>
          <p:nvPr/>
        </p:nvPicPr>
        <p:blipFill rotWithShape="1">
          <a:blip r:embed="rId5">
            <a:alphaModFix/>
          </a:blip>
          <a:srcRect b="40812" l="32175" r="35632" t="22886"/>
          <a:stretch/>
        </p:blipFill>
        <p:spPr>
          <a:xfrm>
            <a:off x="7555771" y="1440561"/>
            <a:ext cx="1141641" cy="1931446"/>
          </a:xfrm>
          <a:prstGeom prst="rect">
            <a:avLst/>
          </a:prstGeom>
          <a:noFill/>
          <a:ln>
            <a:noFill/>
          </a:ln>
        </p:spPr>
      </p:pic>
      <p:pic>
        <p:nvPicPr>
          <p:cNvPr descr="https://static.inaturalist.org/photos/9340700/original.jpeg?1501171973" id="342" name="Google Shape;342;p19"/>
          <p:cNvPicPr preferRelativeResize="0"/>
          <p:nvPr/>
        </p:nvPicPr>
        <p:blipFill rotWithShape="1">
          <a:blip r:embed="rId6">
            <a:alphaModFix/>
          </a:blip>
          <a:srcRect b="32833" l="34329" r="30022" t="31518"/>
          <a:stretch/>
        </p:blipFill>
        <p:spPr>
          <a:xfrm>
            <a:off x="7516967" y="3738839"/>
            <a:ext cx="1512168" cy="1007866"/>
          </a:xfrm>
          <a:prstGeom prst="rect">
            <a:avLst/>
          </a:prstGeom>
          <a:noFill/>
          <a:ln>
            <a:noFill/>
          </a:ln>
        </p:spPr>
      </p:pic>
      <p:pic>
        <p:nvPicPr>
          <p:cNvPr descr="https://static.inaturalist.org/photos/10941166/original.jpeg?1507107274" id="343" name="Google Shape;343;p19"/>
          <p:cNvPicPr preferRelativeResize="0"/>
          <p:nvPr/>
        </p:nvPicPr>
        <p:blipFill rotWithShape="1">
          <a:blip r:embed="rId7">
            <a:alphaModFix/>
          </a:blip>
          <a:srcRect b="12863" l="22517" r="26173" t="2334"/>
          <a:stretch/>
        </p:blipFill>
        <p:spPr>
          <a:xfrm>
            <a:off x="9456448" y="3886623"/>
            <a:ext cx="1886816" cy="2078443"/>
          </a:xfrm>
          <a:prstGeom prst="rect">
            <a:avLst/>
          </a:prstGeom>
          <a:noFill/>
          <a:ln>
            <a:noFill/>
          </a:ln>
        </p:spPr>
      </p:pic>
      <p:pic>
        <p:nvPicPr>
          <p:cNvPr descr="https://static.inaturalist.org/photos/18997393/original.jpeg?1527967554" id="344" name="Google Shape;344;p19"/>
          <p:cNvPicPr preferRelativeResize="0"/>
          <p:nvPr/>
        </p:nvPicPr>
        <p:blipFill rotWithShape="1">
          <a:blip r:embed="rId8">
            <a:alphaModFix/>
          </a:blip>
          <a:srcRect b="36157" l="40236" r="32237" t="28798"/>
          <a:stretch/>
        </p:blipFill>
        <p:spPr>
          <a:xfrm>
            <a:off x="7531400" y="5276097"/>
            <a:ext cx="1451284" cy="1231445"/>
          </a:xfrm>
          <a:prstGeom prst="rect">
            <a:avLst/>
          </a:prstGeom>
          <a:noFill/>
          <a:ln>
            <a:noFill/>
          </a:ln>
        </p:spPr>
      </p:pic>
      <p:sp>
        <p:nvSpPr>
          <p:cNvPr id="345" name="Google Shape;345;p19"/>
          <p:cNvSpPr/>
          <p:nvPr/>
        </p:nvSpPr>
        <p:spPr>
          <a:xfrm>
            <a:off x="7496552" y="3312599"/>
            <a:ext cx="85953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100">
                <a:solidFill>
                  <a:schemeClr val="dk1"/>
                </a:solidFill>
                <a:latin typeface="Garamond"/>
                <a:ea typeface="Garamond"/>
                <a:cs typeface="Garamond"/>
                <a:sym typeface="Garamond"/>
              </a:rPr>
              <a:t>Carex ramosa</a:t>
            </a:r>
            <a:endParaRPr sz="1100">
              <a:solidFill>
                <a:schemeClr val="dk1"/>
              </a:solidFill>
              <a:latin typeface="Garamond"/>
              <a:ea typeface="Garamond"/>
              <a:cs typeface="Garamond"/>
              <a:sym typeface="Garamond"/>
            </a:endParaRPr>
          </a:p>
        </p:txBody>
      </p:sp>
      <p:sp>
        <p:nvSpPr>
          <p:cNvPr id="346" name="Google Shape;346;p19"/>
          <p:cNvSpPr/>
          <p:nvPr/>
        </p:nvSpPr>
        <p:spPr>
          <a:xfrm>
            <a:off x="9410796" y="5908079"/>
            <a:ext cx="106311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100">
                <a:solidFill>
                  <a:schemeClr val="dk1"/>
                </a:solidFill>
                <a:latin typeface="Garamond"/>
                <a:ea typeface="Garamond"/>
                <a:cs typeface="Garamond"/>
                <a:sym typeface="Garamond"/>
              </a:rPr>
              <a:t>Chalcolestes viridis</a:t>
            </a:r>
            <a:endParaRPr sz="1100">
              <a:solidFill>
                <a:schemeClr val="dk1"/>
              </a:solidFill>
              <a:latin typeface="Garamond"/>
              <a:ea typeface="Garamond"/>
              <a:cs typeface="Garamond"/>
              <a:sym typeface="Garamond"/>
            </a:endParaRPr>
          </a:p>
        </p:txBody>
      </p:sp>
      <p:sp>
        <p:nvSpPr>
          <p:cNvPr id="347" name="Google Shape;347;p19"/>
          <p:cNvSpPr/>
          <p:nvPr/>
        </p:nvSpPr>
        <p:spPr>
          <a:xfrm>
            <a:off x="7423996" y="4700202"/>
            <a:ext cx="91884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100">
                <a:solidFill>
                  <a:schemeClr val="dk1"/>
                </a:solidFill>
                <a:latin typeface="Garamond"/>
                <a:ea typeface="Garamond"/>
                <a:cs typeface="Garamond"/>
                <a:sym typeface="Garamond"/>
              </a:rPr>
              <a:t>Euphydryas sp.</a:t>
            </a:r>
            <a:endParaRPr sz="1100">
              <a:solidFill>
                <a:schemeClr val="dk1"/>
              </a:solidFill>
              <a:latin typeface="Garamond"/>
              <a:ea typeface="Garamond"/>
              <a:cs typeface="Garamond"/>
              <a:sym typeface="Garamond"/>
            </a:endParaRPr>
          </a:p>
        </p:txBody>
      </p:sp>
      <p:sp>
        <p:nvSpPr>
          <p:cNvPr id="348" name="Google Shape;348;p19"/>
          <p:cNvSpPr/>
          <p:nvPr/>
        </p:nvSpPr>
        <p:spPr>
          <a:xfrm>
            <a:off x="9338156" y="3241202"/>
            <a:ext cx="165401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100">
                <a:solidFill>
                  <a:schemeClr val="dk1"/>
                </a:solidFill>
                <a:latin typeface="Garamond"/>
                <a:ea typeface="Garamond"/>
                <a:cs typeface="Garamond"/>
                <a:sym typeface="Garamond"/>
              </a:rPr>
              <a:t>Drosera trinervia</a:t>
            </a:r>
            <a:endParaRPr sz="1100">
              <a:solidFill>
                <a:schemeClr val="dk1"/>
              </a:solidFill>
              <a:latin typeface="Garamond"/>
              <a:ea typeface="Garamond"/>
              <a:cs typeface="Garamond"/>
              <a:sym typeface="Garamond"/>
            </a:endParaRPr>
          </a:p>
        </p:txBody>
      </p:sp>
      <p:sp>
        <p:nvSpPr>
          <p:cNvPr id="349" name="Google Shape;349;p19"/>
          <p:cNvSpPr/>
          <p:nvPr/>
        </p:nvSpPr>
        <p:spPr>
          <a:xfrm>
            <a:off x="4589870" y="6680124"/>
            <a:ext cx="112005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7F7F7F"/>
                </a:solidFill>
                <a:latin typeface="Garamond"/>
                <a:ea typeface="Garamond"/>
                <a:cs typeface="Garamond"/>
                <a:sym typeface="Garamond"/>
              </a:rPr>
              <a:t>Melters et al. 2012</a:t>
            </a:r>
            <a:endParaRPr/>
          </a:p>
        </p:txBody>
      </p:sp>
      <p:sp>
        <p:nvSpPr>
          <p:cNvPr id="350" name="Google Shape;350;p19"/>
          <p:cNvSpPr/>
          <p:nvPr/>
        </p:nvSpPr>
        <p:spPr>
          <a:xfrm>
            <a:off x="7496552" y="6473480"/>
            <a:ext cx="95250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100">
                <a:solidFill>
                  <a:schemeClr val="dk1"/>
                </a:solidFill>
                <a:latin typeface="Garamond"/>
                <a:ea typeface="Garamond"/>
                <a:cs typeface="Garamond"/>
                <a:sym typeface="Garamond"/>
              </a:rPr>
              <a:t>Nezara viridula</a:t>
            </a:r>
            <a:endParaRPr sz="1100">
              <a:solidFill>
                <a:schemeClr val="dk1"/>
              </a:solidFill>
              <a:latin typeface="Garamond"/>
              <a:ea typeface="Garamond"/>
              <a:cs typeface="Garamond"/>
              <a:sym typeface="Garamond"/>
            </a:endParaRPr>
          </a:p>
        </p:txBody>
      </p:sp>
      <p:pic>
        <p:nvPicPr>
          <p:cNvPr id="351" name="Google Shape;351;p19"/>
          <p:cNvPicPr preferRelativeResize="0"/>
          <p:nvPr/>
        </p:nvPicPr>
        <p:blipFill rotWithShape="1">
          <a:blip r:embed="rId9">
            <a:alphaModFix/>
          </a:blip>
          <a:srcRect b="0" l="0" r="0" t="0"/>
          <a:stretch/>
        </p:blipFill>
        <p:spPr>
          <a:xfrm>
            <a:off x="10236200" y="-817732"/>
            <a:ext cx="2917825" cy="3098453"/>
          </a:xfrm>
          <a:prstGeom prst="rect">
            <a:avLst/>
          </a:prstGeom>
          <a:noFill/>
          <a:ln>
            <a:noFill/>
          </a:ln>
        </p:spPr>
      </p:pic>
      <p:sp>
        <p:nvSpPr>
          <p:cNvPr id="352" name="Google Shape;352;p1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sp>
        <p:nvSpPr>
          <p:cNvPr id="353" name="Google Shape;353;p19"/>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19</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p:nvPr/>
        </p:nvSpPr>
        <p:spPr>
          <a:xfrm>
            <a:off x="348342" y="98425"/>
            <a:ext cx="11495315" cy="5613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Thesis outline</a:t>
            </a:r>
            <a:endParaRPr/>
          </a:p>
          <a:p>
            <a:pPr indent="0" lvl="0" marL="0" marR="0" rtl="0" algn="l">
              <a:spcBef>
                <a:spcPts val="0"/>
              </a:spcBef>
              <a:spcAft>
                <a:spcPts val="0"/>
              </a:spcAft>
              <a:buNone/>
            </a:pPr>
            <a:r>
              <a:t/>
            </a:r>
            <a:endParaRPr b="1" sz="2800">
              <a:solidFill>
                <a:schemeClr val="dk1"/>
              </a:solidFill>
              <a:latin typeface="Garamond"/>
              <a:ea typeface="Garamond"/>
              <a:cs typeface="Garamond"/>
              <a:sym typeface="Garamond"/>
            </a:endParaRPr>
          </a:p>
          <a:p>
            <a:pPr indent="-571500" lvl="0" marL="571500" marR="0" rtl="0" algn="l">
              <a:lnSpc>
                <a:spcPct val="150000"/>
              </a:lnSpc>
              <a:spcBef>
                <a:spcPts val="0"/>
              </a:spcBef>
              <a:spcAft>
                <a:spcPts val="0"/>
              </a:spcAft>
              <a:buClr>
                <a:srgbClr val="A8D08C"/>
              </a:buClr>
              <a:buSzPts val="3000"/>
              <a:buFont typeface="Arial"/>
              <a:buChar char="•"/>
            </a:pPr>
            <a:r>
              <a:rPr b="1" lang="es-ES" sz="3000">
                <a:solidFill>
                  <a:srgbClr val="A8D08C"/>
                </a:solidFill>
                <a:latin typeface="Garamond"/>
                <a:ea typeface="Garamond"/>
                <a:cs typeface="Garamond"/>
                <a:sym typeface="Garamond"/>
              </a:rPr>
              <a:t>Chapter 1. </a:t>
            </a:r>
            <a:r>
              <a:rPr lang="es-ES" sz="3000">
                <a:solidFill>
                  <a:schemeClr val="dk1"/>
                </a:solidFill>
                <a:latin typeface="Garamond"/>
                <a:ea typeface="Garamond"/>
                <a:cs typeface="Garamond"/>
                <a:sym typeface="Garamond"/>
              </a:rPr>
              <a:t>Introduction</a:t>
            </a:r>
            <a:endParaRPr/>
          </a:p>
          <a:p>
            <a:pPr indent="-571500" lvl="0" marL="571500" marR="0" rtl="0" algn="l">
              <a:lnSpc>
                <a:spcPct val="150000"/>
              </a:lnSpc>
              <a:spcBef>
                <a:spcPts val="600"/>
              </a:spcBef>
              <a:spcAft>
                <a:spcPts val="0"/>
              </a:spcAft>
              <a:buClr>
                <a:srgbClr val="A8D08C"/>
              </a:buClr>
              <a:buSzPts val="3000"/>
              <a:buFont typeface="Arial"/>
              <a:buChar char="•"/>
            </a:pPr>
            <a:r>
              <a:rPr b="1" lang="es-ES" sz="3000">
                <a:solidFill>
                  <a:srgbClr val="A8D08C"/>
                </a:solidFill>
                <a:latin typeface="Garamond"/>
                <a:ea typeface="Garamond"/>
                <a:cs typeface="Garamond"/>
                <a:sym typeface="Garamond"/>
              </a:rPr>
              <a:t>Chapter 2. </a:t>
            </a:r>
            <a:r>
              <a:rPr lang="es-ES" sz="3000">
                <a:solidFill>
                  <a:schemeClr val="dk1"/>
                </a:solidFill>
                <a:latin typeface="Garamond"/>
                <a:ea typeface="Garamond"/>
                <a:cs typeface="Garamond"/>
                <a:sym typeface="Garamond"/>
              </a:rPr>
              <a:t>Holocentric chromosome evolution</a:t>
            </a:r>
            <a:endParaRPr/>
          </a:p>
          <a:p>
            <a:pPr indent="-571500" lvl="0" marL="571500" marR="0" rtl="0" algn="l">
              <a:lnSpc>
                <a:spcPct val="150000"/>
              </a:lnSpc>
              <a:spcBef>
                <a:spcPts val="600"/>
              </a:spcBef>
              <a:spcAft>
                <a:spcPts val="0"/>
              </a:spcAft>
              <a:buClr>
                <a:srgbClr val="A8D08C"/>
              </a:buClr>
              <a:buSzPts val="3000"/>
              <a:buFont typeface="Arial"/>
              <a:buChar char="•"/>
            </a:pPr>
            <a:r>
              <a:rPr b="1" lang="es-ES" sz="3000">
                <a:solidFill>
                  <a:srgbClr val="A8D08C"/>
                </a:solidFill>
                <a:latin typeface="Garamond"/>
                <a:ea typeface="Garamond"/>
                <a:cs typeface="Garamond"/>
                <a:sym typeface="Garamond"/>
              </a:rPr>
              <a:t>Chapter 3. </a:t>
            </a:r>
            <a:r>
              <a:rPr lang="es-ES" sz="3000">
                <a:solidFill>
                  <a:schemeClr val="dk1"/>
                </a:solidFill>
                <a:latin typeface="Garamond"/>
                <a:ea typeface="Garamond"/>
                <a:cs typeface="Garamond"/>
                <a:sym typeface="Garamond"/>
              </a:rPr>
              <a:t>Holocentric vs. monocentric diversification rates</a:t>
            </a:r>
            <a:endParaRPr/>
          </a:p>
          <a:p>
            <a:pPr indent="-571500" lvl="0" marL="571500" marR="0" rtl="0" algn="l">
              <a:lnSpc>
                <a:spcPct val="150000"/>
              </a:lnSpc>
              <a:spcBef>
                <a:spcPts val="600"/>
              </a:spcBef>
              <a:spcAft>
                <a:spcPts val="0"/>
              </a:spcAft>
              <a:buClr>
                <a:srgbClr val="A8D08C"/>
              </a:buClr>
              <a:buSzPts val="3000"/>
              <a:buFont typeface="Arial"/>
              <a:buChar char="•"/>
            </a:pPr>
            <a:r>
              <a:rPr b="1" lang="es-ES" sz="3000">
                <a:solidFill>
                  <a:srgbClr val="A8D08C"/>
                </a:solidFill>
                <a:latin typeface="Garamond"/>
                <a:ea typeface="Garamond"/>
                <a:cs typeface="Garamond"/>
                <a:sym typeface="Garamond"/>
              </a:rPr>
              <a:t>Chapter 4. </a:t>
            </a:r>
            <a:r>
              <a:rPr lang="es-ES" sz="3000">
                <a:solidFill>
                  <a:schemeClr val="dk1"/>
                </a:solidFill>
                <a:latin typeface="Garamond"/>
                <a:ea typeface="Garamond"/>
                <a:cs typeface="Garamond"/>
                <a:sym typeface="Garamond"/>
              </a:rPr>
              <a:t>Modes of chromosome number evolution in Cyperaceae</a:t>
            </a:r>
            <a:endParaRPr/>
          </a:p>
          <a:p>
            <a:pPr indent="-571500" lvl="0" marL="571500" marR="0" rtl="0" algn="l">
              <a:lnSpc>
                <a:spcPct val="150000"/>
              </a:lnSpc>
              <a:spcBef>
                <a:spcPts val="600"/>
              </a:spcBef>
              <a:spcAft>
                <a:spcPts val="0"/>
              </a:spcAft>
              <a:buClr>
                <a:srgbClr val="A8D08C"/>
              </a:buClr>
              <a:buSzPts val="3000"/>
              <a:buFont typeface="Arial"/>
              <a:buChar char="•"/>
            </a:pPr>
            <a:r>
              <a:rPr b="1" lang="es-ES" sz="3000">
                <a:solidFill>
                  <a:srgbClr val="A8D08C"/>
                </a:solidFill>
                <a:latin typeface="Garamond"/>
                <a:ea typeface="Garamond"/>
                <a:cs typeface="Garamond"/>
                <a:sym typeface="Garamond"/>
              </a:rPr>
              <a:t>Chapter 5. </a:t>
            </a:r>
            <a:r>
              <a:rPr lang="es-ES" sz="3000">
                <a:solidFill>
                  <a:schemeClr val="dk1"/>
                </a:solidFill>
                <a:latin typeface="Garamond"/>
                <a:ea typeface="Garamond"/>
                <a:cs typeface="Garamond"/>
                <a:sym typeface="Garamond"/>
              </a:rPr>
              <a:t>Chromosome number evolution in </a:t>
            </a:r>
            <a:r>
              <a:rPr i="1" lang="es-ES" sz="3000">
                <a:solidFill>
                  <a:schemeClr val="dk1"/>
                </a:solidFill>
                <a:latin typeface="Garamond"/>
                <a:ea typeface="Garamond"/>
                <a:cs typeface="Garamond"/>
                <a:sym typeface="Garamond"/>
              </a:rPr>
              <a:t>Carex</a:t>
            </a:r>
            <a:endParaRPr/>
          </a:p>
          <a:p>
            <a:pPr indent="-571500" lvl="0" marL="571500" marR="0" rtl="0" algn="l">
              <a:lnSpc>
                <a:spcPct val="150000"/>
              </a:lnSpc>
              <a:spcBef>
                <a:spcPts val="600"/>
              </a:spcBef>
              <a:spcAft>
                <a:spcPts val="0"/>
              </a:spcAft>
              <a:buClr>
                <a:srgbClr val="A8D08C"/>
              </a:buClr>
              <a:buSzPts val="3000"/>
              <a:buFont typeface="Arial"/>
              <a:buChar char="•"/>
            </a:pPr>
            <a:r>
              <a:rPr b="1" lang="es-ES" sz="3000">
                <a:solidFill>
                  <a:srgbClr val="A8D08C"/>
                </a:solidFill>
                <a:latin typeface="Garamond"/>
                <a:ea typeface="Garamond"/>
                <a:cs typeface="Garamond"/>
                <a:sym typeface="Garamond"/>
              </a:rPr>
              <a:t>Chapter 6. </a:t>
            </a:r>
            <a:r>
              <a:rPr lang="es-ES" sz="3000">
                <a:solidFill>
                  <a:schemeClr val="dk1"/>
                </a:solidFill>
                <a:latin typeface="Garamond"/>
                <a:ea typeface="Garamond"/>
                <a:cs typeface="Garamond"/>
                <a:sym typeface="Garamond"/>
              </a:rPr>
              <a:t>General discussion and conclusions</a:t>
            </a:r>
            <a:endParaRPr/>
          </a:p>
        </p:txBody>
      </p:sp>
      <p:cxnSp>
        <p:nvCxnSpPr>
          <p:cNvPr id="103" name="Google Shape;103;p2"/>
          <p:cNvCxnSpPr/>
          <p:nvPr/>
        </p:nvCxnSpPr>
        <p:spPr>
          <a:xfrm>
            <a:off x="0" y="760124"/>
            <a:ext cx="12192000" cy="0"/>
          </a:xfrm>
          <a:prstGeom prst="straightConnector1">
            <a:avLst/>
          </a:prstGeom>
          <a:noFill/>
          <a:ln cap="flat" cmpd="sng" w="19050">
            <a:solidFill>
              <a:schemeClr val="accent6"/>
            </a:solidFill>
            <a:prstDash val="solid"/>
            <a:miter lim="800000"/>
            <a:headEnd len="sm" w="sm" type="none"/>
            <a:tailEnd len="sm" w="sm" type="none"/>
          </a:ln>
        </p:spPr>
      </p:cxnSp>
      <p:sp>
        <p:nvSpPr>
          <p:cNvPr id="104" name="Google Shape;104;p2"/>
          <p:cNvSpPr/>
          <p:nvPr/>
        </p:nvSpPr>
        <p:spPr>
          <a:xfrm>
            <a:off x="-20325" y="-22025"/>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2</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0"/>
          <p:cNvSpPr/>
          <p:nvPr/>
        </p:nvSpPr>
        <p:spPr>
          <a:xfrm>
            <a:off x="348342" y="98425"/>
            <a:ext cx="11495315" cy="73096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10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050">
              <a:solidFill>
                <a:srgbClr val="002C9E"/>
              </a:solidFill>
              <a:latin typeface="Garamond"/>
              <a:ea typeface="Garamond"/>
              <a:cs typeface="Garamond"/>
              <a:sym typeface="Garamond"/>
            </a:endParaRPr>
          </a:p>
          <a:p>
            <a:pPr indent="0" lvl="0" marL="0" marR="0" rtl="0" algn="l">
              <a:spcBef>
                <a:spcPts val="0"/>
              </a:spcBef>
              <a:spcAft>
                <a:spcPts val="0"/>
              </a:spcAft>
              <a:buNone/>
            </a:pPr>
            <a:r>
              <a:rPr b="1" lang="es-ES" sz="2000">
                <a:solidFill>
                  <a:srgbClr val="002C9E"/>
                </a:solidFill>
                <a:latin typeface="Garamond"/>
                <a:ea typeface="Garamond"/>
                <a:cs typeface="Garamond"/>
                <a:sym typeface="Garamond"/>
              </a:rPr>
              <a:t>&gt;370.000 holocentric species, 18 lineages!</a:t>
            </a:r>
            <a:endParaRPr/>
          </a:p>
          <a:p>
            <a:pPr indent="0" lvl="0" marL="0" marR="0" rtl="0" algn="l">
              <a:spcBef>
                <a:spcPts val="0"/>
              </a:spcBef>
              <a:spcAft>
                <a:spcPts val="0"/>
              </a:spcAft>
              <a:buNone/>
            </a:pPr>
            <a:r>
              <a:rPr b="1" lang="es-ES" sz="2000">
                <a:solidFill>
                  <a:srgbClr val="002C9E"/>
                </a:solidFill>
                <a:latin typeface="Garamond"/>
                <a:ea typeface="Garamond"/>
                <a:cs typeface="Garamond"/>
                <a:sym typeface="Garamond"/>
              </a:rPr>
              <a:t>(20% of eukaryotes) </a:t>
            </a:r>
            <a:endParaRPr/>
          </a:p>
          <a:p>
            <a:pPr indent="0" lvl="0" marL="0" marR="0" rtl="0" algn="l">
              <a:spcBef>
                <a:spcPts val="0"/>
              </a:spcBef>
              <a:spcAft>
                <a:spcPts val="0"/>
              </a:spcAft>
              <a:buNone/>
            </a:pPr>
            <a:r>
              <a:t/>
            </a:r>
            <a:endParaRPr b="1" sz="105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1800" u="sng">
                <a:solidFill>
                  <a:srgbClr val="002C9E"/>
                </a:solidFill>
                <a:latin typeface="Garamond"/>
                <a:ea typeface="Garamond"/>
                <a:cs typeface="Garamond"/>
                <a:sym typeface="Garamond"/>
              </a:rPr>
              <a:t> Magnoliids</a:t>
            </a:r>
            <a:endParaRPr/>
          </a:p>
          <a:p>
            <a:pPr indent="0" lvl="0" marL="0" marR="0" rtl="0" algn="l">
              <a:spcBef>
                <a:spcPts val="0"/>
              </a:spcBef>
              <a:spcAft>
                <a:spcPts val="0"/>
              </a:spcAft>
              <a:buNone/>
            </a:pPr>
            <a:r>
              <a:rPr b="1" i="1" lang="es-ES" sz="1600">
                <a:solidFill>
                  <a:srgbClr val="000000"/>
                </a:solidFill>
                <a:latin typeface="Garamond"/>
                <a:ea typeface="Garamond"/>
                <a:cs typeface="Garamond"/>
                <a:sym typeface="Garamond"/>
              </a:rPr>
              <a:t>  </a:t>
            </a:r>
            <a:r>
              <a:rPr lang="es-ES" sz="1600">
                <a:solidFill>
                  <a:srgbClr val="000000"/>
                </a:solidFill>
                <a:latin typeface="Garamond"/>
                <a:ea typeface="Garamond"/>
                <a:cs typeface="Garamond"/>
                <a:sym typeface="Garamond"/>
              </a:rPr>
              <a:t>1.</a:t>
            </a:r>
            <a:r>
              <a:rPr b="1" i="1" lang="es-ES" sz="1600">
                <a:solidFill>
                  <a:srgbClr val="000000"/>
                </a:solidFill>
                <a:latin typeface="Garamond"/>
                <a:ea typeface="Garamond"/>
                <a:cs typeface="Garamond"/>
                <a:sym typeface="Garamond"/>
              </a:rPr>
              <a:t> Myristica fragrans </a:t>
            </a:r>
            <a:r>
              <a:rPr b="1" lang="es-ES" sz="1600">
                <a:solidFill>
                  <a:srgbClr val="000000"/>
                </a:solidFill>
                <a:latin typeface="Garamond"/>
                <a:ea typeface="Garamond"/>
                <a:cs typeface="Garamond"/>
                <a:sym typeface="Garamond"/>
              </a:rPr>
              <a:t>(nutmeg)</a:t>
            </a:r>
            <a:endParaRPr/>
          </a:p>
          <a:p>
            <a:pPr indent="0" lvl="0" marL="0" marR="0" rtl="0" algn="l">
              <a:spcBef>
                <a:spcPts val="0"/>
              </a:spcBef>
              <a:spcAft>
                <a:spcPts val="0"/>
              </a:spcAft>
              <a:buNone/>
            </a:pPr>
            <a:r>
              <a:t/>
            </a:r>
            <a:endParaRPr b="1" sz="105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1800" u="sng">
                <a:solidFill>
                  <a:srgbClr val="002C9E"/>
                </a:solidFill>
                <a:latin typeface="Garamond"/>
                <a:ea typeface="Garamond"/>
                <a:cs typeface="Garamond"/>
                <a:sym typeface="Garamond"/>
              </a:rPr>
              <a:t> Eudicots</a:t>
            </a:r>
            <a:endParaRPr/>
          </a:p>
          <a:p>
            <a:pPr indent="0" lvl="0" marL="0" marR="0" rtl="0" algn="l">
              <a:spcBef>
                <a:spcPts val="0"/>
              </a:spcBef>
              <a:spcAft>
                <a:spcPts val="0"/>
              </a:spcAft>
              <a:buNone/>
            </a:pPr>
            <a:r>
              <a:rPr lang="es-ES" sz="1600">
                <a:solidFill>
                  <a:schemeClr val="dk1"/>
                </a:solidFill>
                <a:latin typeface="Garamond"/>
                <a:ea typeface="Garamond"/>
                <a:cs typeface="Garamond"/>
                <a:sym typeface="Garamond"/>
              </a:rPr>
              <a:t>  2.</a:t>
            </a:r>
            <a:r>
              <a:rPr b="1" i="1" lang="es-ES" sz="1600">
                <a:solidFill>
                  <a:schemeClr val="dk1"/>
                </a:solidFill>
                <a:latin typeface="Garamond"/>
                <a:ea typeface="Garamond"/>
                <a:cs typeface="Garamond"/>
                <a:sym typeface="Garamond"/>
              </a:rPr>
              <a:t> Drosera</a:t>
            </a:r>
            <a:r>
              <a:rPr b="1" lang="es-ES" sz="1600">
                <a:solidFill>
                  <a:schemeClr val="dk1"/>
                </a:solidFill>
                <a:latin typeface="Garamond"/>
                <a:ea typeface="Garamond"/>
                <a:cs typeface="Garamond"/>
                <a:sym typeface="Garamond"/>
              </a:rPr>
              <a:t> (sundews)</a:t>
            </a:r>
            <a:endParaRPr/>
          </a:p>
          <a:p>
            <a:pPr indent="0" lvl="0" marL="0" marR="0" rtl="0" algn="l">
              <a:spcBef>
                <a:spcPts val="0"/>
              </a:spcBef>
              <a:spcAft>
                <a:spcPts val="0"/>
              </a:spcAft>
              <a:buNone/>
            </a:pPr>
            <a:r>
              <a:rPr b="1" i="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3.</a:t>
            </a:r>
            <a:r>
              <a:rPr b="1" i="1" lang="es-ES" sz="1600">
                <a:solidFill>
                  <a:schemeClr val="dk1"/>
                </a:solidFill>
                <a:latin typeface="Garamond"/>
                <a:ea typeface="Garamond"/>
                <a:cs typeface="Garamond"/>
                <a:sym typeface="Garamond"/>
              </a:rPr>
              <a:t> Cuscuta</a:t>
            </a:r>
            <a:r>
              <a:rPr b="1" lang="es-ES" sz="1600">
                <a:solidFill>
                  <a:schemeClr val="dk1"/>
                </a:solidFill>
                <a:latin typeface="Garamond"/>
                <a:ea typeface="Garamond"/>
                <a:cs typeface="Garamond"/>
                <a:sym typeface="Garamond"/>
              </a:rPr>
              <a:t> (dodders)</a:t>
            </a:r>
            <a:endParaRPr/>
          </a:p>
          <a:p>
            <a:pPr indent="0" lvl="0" marL="0" marR="0" rtl="0" algn="l">
              <a:spcBef>
                <a:spcPts val="0"/>
              </a:spcBef>
              <a:spcAft>
                <a:spcPts val="0"/>
              </a:spcAft>
              <a:buNone/>
            </a:pPr>
            <a:r>
              <a:t/>
            </a:r>
            <a:endParaRPr b="1" sz="105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1800" u="sng">
                <a:solidFill>
                  <a:srgbClr val="002C9E"/>
                </a:solidFill>
                <a:latin typeface="Garamond"/>
                <a:ea typeface="Garamond"/>
                <a:cs typeface="Garamond"/>
                <a:sym typeface="Garamond"/>
              </a:rPr>
              <a:t> Monocots</a:t>
            </a:r>
            <a:endParaRPr/>
          </a:p>
          <a:p>
            <a:pPr indent="0" lvl="0" marL="0" marR="0" rtl="0" algn="l">
              <a:spcBef>
                <a:spcPts val="0"/>
              </a:spcBef>
              <a:spcAft>
                <a:spcPts val="0"/>
              </a:spcAft>
              <a:buNone/>
            </a:pPr>
            <a:r>
              <a:rPr b="1" i="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4.</a:t>
            </a:r>
            <a:r>
              <a:rPr b="1" lang="es-ES" sz="1600">
                <a:solidFill>
                  <a:schemeClr val="dk1"/>
                </a:solidFill>
                <a:latin typeface="Garamond"/>
                <a:ea typeface="Garamond"/>
                <a:cs typeface="Garamond"/>
                <a:sym typeface="Garamond"/>
              </a:rPr>
              <a:t> </a:t>
            </a:r>
            <a:r>
              <a:rPr b="1" i="1" lang="es-ES" sz="1600">
                <a:solidFill>
                  <a:schemeClr val="dk1"/>
                </a:solidFill>
                <a:latin typeface="Garamond"/>
                <a:ea typeface="Garamond"/>
                <a:cs typeface="Garamond"/>
                <a:sym typeface="Garamond"/>
              </a:rPr>
              <a:t>Chionographis </a:t>
            </a:r>
            <a:r>
              <a:rPr b="1" lang="es-ES" sz="1600">
                <a:solidFill>
                  <a:schemeClr val="dk1"/>
                </a:solidFill>
                <a:latin typeface="Garamond"/>
                <a:ea typeface="Garamond"/>
                <a:cs typeface="Garamond"/>
                <a:sym typeface="Garamond"/>
              </a:rPr>
              <a:t>(Melanthiaceae)</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5. </a:t>
            </a:r>
            <a:r>
              <a:rPr b="1" lang="es-ES" sz="1600">
                <a:solidFill>
                  <a:schemeClr val="dk1"/>
                </a:solidFill>
                <a:latin typeface="Garamond"/>
                <a:ea typeface="Garamond"/>
                <a:cs typeface="Garamond"/>
                <a:sym typeface="Garamond"/>
              </a:rPr>
              <a:t>Cyperaceae (sedges) +</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Juncaceae (rushes)</a:t>
            </a:r>
            <a:endParaRPr/>
          </a:p>
          <a:p>
            <a:pPr indent="0" lvl="0" marL="0" marR="0" rtl="0" algn="l">
              <a:spcBef>
                <a:spcPts val="0"/>
              </a:spcBef>
              <a:spcAft>
                <a:spcPts val="0"/>
              </a:spcAft>
              <a:buNone/>
            </a:pPr>
            <a:r>
              <a:t/>
            </a:r>
            <a:endParaRPr b="1" sz="105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1800" u="sng">
                <a:solidFill>
                  <a:srgbClr val="002C9E"/>
                </a:solidFill>
                <a:latin typeface="Garamond"/>
                <a:ea typeface="Garamond"/>
                <a:cs typeface="Garamond"/>
                <a:sym typeface="Garamond"/>
              </a:rPr>
              <a:t> Animals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6.</a:t>
            </a:r>
            <a:r>
              <a:rPr b="1" lang="es-ES" sz="1600">
                <a:solidFill>
                  <a:schemeClr val="dk1"/>
                </a:solidFill>
                <a:latin typeface="Garamond"/>
                <a:ea typeface="Garamond"/>
                <a:cs typeface="Garamond"/>
                <a:sym typeface="Garamond"/>
              </a:rPr>
              <a:t> Nematoda (roundworms)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7.</a:t>
            </a:r>
            <a:r>
              <a:rPr b="1" lang="es-ES" sz="1600">
                <a:solidFill>
                  <a:schemeClr val="dk1"/>
                </a:solidFill>
                <a:latin typeface="Garamond"/>
                <a:ea typeface="Garamond"/>
                <a:cs typeface="Garamond"/>
                <a:sym typeface="Garamond"/>
              </a:rPr>
              <a:t> Peripatidae (velvet worms)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8.</a:t>
            </a:r>
            <a:r>
              <a:rPr b="1" lang="es-ES" sz="1600">
                <a:solidFill>
                  <a:schemeClr val="dk1"/>
                </a:solidFill>
                <a:latin typeface="Garamond"/>
                <a:ea typeface="Garamond"/>
                <a:cs typeface="Garamond"/>
                <a:sym typeface="Garamond"/>
              </a:rPr>
              <a:t> Dysderoidea (six-eyed spiders)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9-10.</a:t>
            </a:r>
            <a:r>
              <a:rPr b="1" lang="es-ES" sz="1600">
                <a:solidFill>
                  <a:schemeClr val="dk1"/>
                </a:solidFill>
                <a:latin typeface="Garamond"/>
                <a:ea typeface="Garamond"/>
                <a:cs typeface="Garamond"/>
                <a:sym typeface="Garamond"/>
              </a:rPr>
              <a:t> Chilopoda (centipedes)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11.</a:t>
            </a:r>
            <a:r>
              <a:rPr b="1" lang="es-ES" sz="1600">
                <a:solidFill>
                  <a:schemeClr val="dk1"/>
                </a:solidFill>
                <a:latin typeface="Garamond"/>
                <a:ea typeface="Garamond"/>
                <a:cs typeface="Garamond"/>
                <a:sym typeface="Garamond"/>
              </a:rPr>
              <a:t> Acariformes (mites)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12.</a:t>
            </a:r>
            <a:r>
              <a:rPr b="1" lang="es-ES" sz="1600">
                <a:solidFill>
                  <a:schemeClr val="dk1"/>
                </a:solidFill>
                <a:latin typeface="Garamond"/>
                <a:ea typeface="Garamond"/>
                <a:cs typeface="Garamond"/>
                <a:sym typeface="Garamond"/>
              </a:rPr>
              <a:t> Ixodidae (</a:t>
            </a:r>
            <a:r>
              <a:rPr b="1" i="1" lang="es-ES" sz="1600">
                <a:solidFill>
                  <a:schemeClr val="dk1"/>
                </a:solidFill>
                <a:latin typeface="Garamond"/>
                <a:ea typeface="Garamond"/>
                <a:cs typeface="Garamond"/>
                <a:sym typeface="Garamond"/>
              </a:rPr>
              <a:t>Rhipicephalus</a:t>
            </a:r>
            <a:r>
              <a:rPr b="1" lang="es-ES" sz="16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13.</a:t>
            </a:r>
            <a:r>
              <a:rPr b="1" lang="es-ES" sz="1600">
                <a:solidFill>
                  <a:schemeClr val="dk1"/>
                </a:solidFill>
                <a:latin typeface="Garamond"/>
                <a:ea typeface="Garamond"/>
                <a:cs typeface="Garamond"/>
                <a:sym typeface="Garamond"/>
              </a:rPr>
              <a:t> Buthoidea (scorpions)</a:t>
            </a:r>
            <a:endParaRPr/>
          </a:p>
          <a:p>
            <a:pPr indent="0" lvl="0" marL="0" marR="0" rtl="0" algn="l">
              <a:spcBef>
                <a:spcPts val="0"/>
              </a:spcBef>
              <a:spcAft>
                <a:spcPts val="0"/>
              </a:spcAft>
              <a:buNone/>
            </a:pPr>
            <a:r>
              <a:rPr b="1" lang="es-ES" sz="1600">
                <a:solidFill>
                  <a:schemeClr val="dk1"/>
                </a:solidFill>
                <a:latin typeface="Garamond"/>
                <a:ea typeface="Garamond"/>
                <a:cs typeface="Garamond"/>
                <a:sym typeface="Garamond"/>
              </a:rPr>
              <a:t>  </a:t>
            </a:r>
            <a:r>
              <a:rPr lang="es-ES" sz="1600">
                <a:solidFill>
                  <a:schemeClr val="dk1"/>
                </a:solidFill>
                <a:latin typeface="Garamond"/>
                <a:ea typeface="Garamond"/>
                <a:cs typeface="Garamond"/>
                <a:sym typeface="Garamond"/>
              </a:rPr>
              <a:t>12-18.</a:t>
            </a:r>
            <a:r>
              <a:rPr b="1" lang="es-ES" sz="1600">
                <a:solidFill>
                  <a:schemeClr val="dk1"/>
                </a:solidFill>
                <a:latin typeface="Garamond"/>
                <a:ea typeface="Garamond"/>
                <a:cs typeface="Garamond"/>
                <a:sym typeface="Garamond"/>
              </a:rPr>
              <a:t> Hexapoda (9 orders)</a:t>
            </a:r>
            <a:endParaRPr/>
          </a:p>
          <a:p>
            <a:pPr indent="0" lvl="0" marL="0" marR="0" rtl="0" algn="l">
              <a:lnSpc>
                <a:spcPct val="150000"/>
              </a:lnSpc>
              <a:spcBef>
                <a:spcPts val="0"/>
              </a:spcBef>
              <a:spcAft>
                <a:spcPts val="0"/>
              </a:spcAft>
              <a:buNone/>
            </a:pPr>
            <a:r>
              <a:t/>
            </a:r>
            <a:endParaRPr sz="1800">
              <a:solidFill>
                <a:schemeClr val="dk1"/>
              </a:solidFill>
              <a:latin typeface="Garamond"/>
              <a:ea typeface="Garamond"/>
              <a:cs typeface="Garamond"/>
              <a:sym typeface="Garamond"/>
            </a:endParaRPr>
          </a:p>
        </p:txBody>
      </p:sp>
      <p:cxnSp>
        <p:nvCxnSpPr>
          <p:cNvPr id="360" name="Google Shape;360;p2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descr="https://media.springernature.com/original/springer-static/image/art%3A10.1007%2Fs10577-012-9292-1/MediaObjects/10577_2012_9292_Fig2_HTML.gif" id="361" name="Google Shape;361;p20"/>
          <p:cNvPicPr preferRelativeResize="0"/>
          <p:nvPr/>
        </p:nvPicPr>
        <p:blipFill rotWithShape="1">
          <a:blip r:embed="rId3">
            <a:alphaModFix/>
          </a:blip>
          <a:srcRect b="0" l="0" r="0" t="0"/>
          <a:stretch/>
        </p:blipFill>
        <p:spPr>
          <a:xfrm>
            <a:off x="4801236" y="871744"/>
            <a:ext cx="2089134" cy="5935701"/>
          </a:xfrm>
          <a:prstGeom prst="rect">
            <a:avLst/>
          </a:prstGeom>
          <a:noFill/>
          <a:ln>
            <a:noFill/>
          </a:ln>
        </p:spPr>
      </p:pic>
      <p:sp>
        <p:nvSpPr>
          <p:cNvPr id="362" name="Google Shape;362;p20"/>
          <p:cNvSpPr/>
          <p:nvPr/>
        </p:nvSpPr>
        <p:spPr>
          <a:xfrm>
            <a:off x="4589870" y="6680124"/>
            <a:ext cx="112005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7F7F7F"/>
                </a:solidFill>
                <a:latin typeface="Garamond"/>
                <a:ea typeface="Garamond"/>
                <a:cs typeface="Garamond"/>
                <a:sym typeface="Garamond"/>
              </a:rPr>
              <a:t>Melters et al. 2012</a:t>
            </a:r>
            <a:endParaRPr/>
          </a:p>
        </p:txBody>
      </p:sp>
      <p:grpSp>
        <p:nvGrpSpPr>
          <p:cNvPr id="363" name="Google Shape;363;p20"/>
          <p:cNvGrpSpPr/>
          <p:nvPr/>
        </p:nvGrpSpPr>
        <p:grpSpPr>
          <a:xfrm>
            <a:off x="7408673" y="3070152"/>
            <a:ext cx="4181856" cy="1538883"/>
            <a:chOff x="7408673" y="2659558"/>
            <a:chExt cx="4181856" cy="1538883"/>
          </a:xfrm>
        </p:grpSpPr>
        <p:sp>
          <p:nvSpPr>
            <p:cNvPr id="364" name="Google Shape;364;p20"/>
            <p:cNvSpPr/>
            <p:nvPr/>
          </p:nvSpPr>
          <p:spPr>
            <a:xfrm>
              <a:off x="7408673" y="2659558"/>
              <a:ext cx="4181856" cy="153888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800">
                  <a:solidFill>
                    <a:schemeClr val="dk1"/>
                  </a:solidFill>
                  <a:latin typeface="Garamond"/>
                  <a:ea typeface="Garamond"/>
                  <a:cs typeface="Garamond"/>
                  <a:sym typeface="Garamond"/>
                </a:rPr>
                <a:t>Monocentry</a:t>
              </a:r>
              <a:r>
                <a:rPr lang="es-ES" sz="2800">
                  <a:solidFill>
                    <a:srgbClr val="000000"/>
                  </a:solidFill>
                  <a:latin typeface="Garamond"/>
                  <a:ea typeface="Garamond"/>
                  <a:cs typeface="Garamond"/>
                  <a:sym typeface="Garamond"/>
                </a:rPr>
                <a:t>     </a:t>
              </a:r>
              <a:r>
                <a:rPr lang="es-ES" sz="2800">
                  <a:solidFill>
                    <a:schemeClr val="dk1"/>
                  </a:solidFill>
                  <a:latin typeface="Garamond"/>
                  <a:ea typeface="Garamond"/>
                  <a:cs typeface="Garamond"/>
                  <a:sym typeface="Garamond"/>
                </a:rPr>
                <a:t>Holocentry</a:t>
              </a:r>
              <a:endParaRPr sz="2800">
                <a:solidFill>
                  <a:schemeClr val="dk1"/>
                </a:solidFill>
                <a:latin typeface="Garamond"/>
                <a:ea typeface="Garamond"/>
                <a:cs typeface="Garamond"/>
                <a:sym typeface="Garamond"/>
              </a:endParaRPr>
            </a:p>
            <a:p>
              <a:pPr indent="0" lvl="0" marL="0" marR="0" rtl="0" algn="ctr">
                <a:spcBef>
                  <a:spcPts val="600"/>
                </a:spcBef>
                <a:spcAft>
                  <a:spcPts val="0"/>
                </a:spcAft>
                <a:buNone/>
              </a:pPr>
              <a:r>
                <a:rPr lang="es-ES" sz="2800">
                  <a:solidFill>
                    <a:srgbClr val="000000"/>
                  </a:solidFill>
                  <a:latin typeface="Garamond"/>
                  <a:ea typeface="Garamond"/>
                  <a:cs typeface="Garamond"/>
                  <a:sym typeface="Garamond"/>
                </a:rPr>
                <a:t>vs.</a:t>
              </a:r>
              <a:endParaRPr/>
            </a:p>
            <a:p>
              <a:pPr indent="0" lvl="0" marL="0" marR="0" rtl="0" algn="ctr">
                <a:spcBef>
                  <a:spcPts val="600"/>
                </a:spcBef>
                <a:spcAft>
                  <a:spcPts val="0"/>
                </a:spcAft>
                <a:buNone/>
              </a:pPr>
              <a:r>
                <a:rPr lang="es-ES" sz="2800">
                  <a:solidFill>
                    <a:schemeClr val="dk1"/>
                  </a:solidFill>
                  <a:latin typeface="Garamond"/>
                  <a:ea typeface="Garamond"/>
                  <a:cs typeface="Garamond"/>
                  <a:sym typeface="Garamond"/>
                </a:rPr>
                <a:t>Holocentry</a:t>
              </a:r>
              <a:r>
                <a:rPr lang="es-ES" sz="2800">
                  <a:solidFill>
                    <a:srgbClr val="000000"/>
                  </a:solidFill>
                  <a:latin typeface="Garamond"/>
                  <a:ea typeface="Garamond"/>
                  <a:cs typeface="Garamond"/>
                  <a:sym typeface="Garamond"/>
                </a:rPr>
                <a:t>     </a:t>
              </a:r>
              <a:r>
                <a:rPr lang="es-ES" sz="2800">
                  <a:solidFill>
                    <a:schemeClr val="dk1"/>
                  </a:solidFill>
                  <a:latin typeface="Garamond"/>
                  <a:ea typeface="Garamond"/>
                  <a:cs typeface="Garamond"/>
                  <a:sym typeface="Garamond"/>
                </a:rPr>
                <a:t>Monocentry</a:t>
              </a:r>
              <a:endParaRPr sz="2800">
                <a:solidFill>
                  <a:schemeClr val="dk1"/>
                </a:solidFill>
                <a:latin typeface="Garamond"/>
                <a:ea typeface="Garamond"/>
                <a:cs typeface="Garamond"/>
                <a:sym typeface="Garamond"/>
              </a:endParaRPr>
            </a:p>
          </p:txBody>
        </p:sp>
        <p:sp>
          <p:nvSpPr>
            <p:cNvPr id="365" name="Google Shape;365;p20"/>
            <p:cNvSpPr/>
            <p:nvPr/>
          </p:nvSpPr>
          <p:spPr>
            <a:xfrm>
              <a:off x="9293857" y="3839594"/>
              <a:ext cx="307340" cy="248092"/>
            </a:xfrm>
            <a:prstGeom prst="rightArrow">
              <a:avLst>
                <a:gd fmla="val 50000" name="adj1"/>
                <a:gd fmla="val 50000" name="adj2"/>
              </a:avLst>
            </a:prstGeom>
            <a:gradFill>
              <a:gsLst>
                <a:gs pos="0">
                  <a:srgbClr val="C00000"/>
                </a:gs>
                <a:gs pos="100000">
                  <a:schemeClr val="dk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20"/>
            <p:cNvSpPr/>
            <p:nvPr/>
          </p:nvSpPr>
          <p:spPr>
            <a:xfrm>
              <a:off x="9427206" y="2844414"/>
              <a:ext cx="307340" cy="248092"/>
            </a:xfrm>
            <a:prstGeom prst="rightArrow">
              <a:avLst>
                <a:gd fmla="val 50000" name="adj1"/>
                <a:gd fmla="val 50000" name="adj2"/>
              </a:avLst>
            </a:prstGeom>
            <a:gradFill>
              <a:gsLst>
                <a:gs pos="0">
                  <a:schemeClr val="dk1"/>
                </a:gs>
                <a:gs pos="100000">
                  <a:srgbClr val="C0000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67" name="Google Shape;367;p20"/>
          <p:cNvPicPr preferRelativeResize="0"/>
          <p:nvPr/>
        </p:nvPicPr>
        <p:blipFill rotWithShape="1">
          <a:blip r:embed="rId4">
            <a:alphaModFix/>
          </a:blip>
          <a:srcRect b="0" l="0" r="0" t="0"/>
          <a:stretch/>
        </p:blipFill>
        <p:spPr>
          <a:xfrm>
            <a:off x="10236200" y="-817732"/>
            <a:ext cx="2917825" cy="3098453"/>
          </a:xfrm>
          <a:prstGeom prst="rect">
            <a:avLst/>
          </a:prstGeom>
          <a:noFill/>
          <a:ln>
            <a:noFill/>
          </a:ln>
        </p:spPr>
      </p:pic>
      <p:sp>
        <p:nvSpPr>
          <p:cNvPr id="368" name="Google Shape;368;p2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sp>
        <p:nvSpPr>
          <p:cNvPr id="369" name="Google Shape;369;p20"/>
          <p:cNvSpPr/>
          <p:nvPr/>
        </p:nvSpPr>
        <p:spPr>
          <a:xfrm>
            <a:off x="-20325" y="-22025"/>
            <a:ext cx="4187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20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21"/>
          <p:cNvPicPr preferRelativeResize="0"/>
          <p:nvPr/>
        </p:nvPicPr>
        <p:blipFill rotWithShape="1">
          <a:blip r:embed="rId3">
            <a:alphaModFix/>
          </a:blip>
          <a:srcRect b="0" l="0" r="0" t="12000"/>
          <a:stretch/>
        </p:blipFill>
        <p:spPr>
          <a:xfrm>
            <a:off x="5926592" y="795337"/>
            <a:ext cx="5113337" cy="6035040"/>
          </a:xfrm>
          <a:prstGeom prst="rect">
            <a:avLst/>
          </a:prstGeom>
          <a:noFill/>
          <a:ln>
            <a:noFill/>
          </a:ln>
        </p:spPr>
      </p:pic>
      <p:sp>
        <p:nvSpPr>
          <p:cNvPr id="376" name="Google Shape;376;p21"/>
          <p:cNvSpPr/>
          <p:nvPr/>
        </p:nvSpPr>
        <p:spPr>
          <a:xfrm>
            <a:off x="348343" y="98425"/>
            <a:ext cx="6381978" cy="37128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lang="es-ES" sz="3000">
                <a:solidFill>
                  <a:schemeClr val="dk1"/>
                </a:solidFill>
                <a:latin typeface="Garamond"/>
                <a:ea typeface="Garamond"/>
                <a:cs typeface="Garamond"/>
                <a:sym typeface="Garamond"/>
              </a:rPr>
              <a:t>   Combination of multiple works</a:t>
            </a:r>
            <a:endParaRPr/>
          </a:p>
          <a:p>
            <a:pPr indent="0" lvl="0" marL="0" marR="0" rtl="0" algn="l">
              <a:lnSpc>
                <a:spcPct val="150000"/>
              </a:lnSpc>
              <a:spcBef>
                <a:spcPts val="600"/>
              </a:spcBef>
              <a:spcAft>
                <a:spcPts val="0"/>
              </a:spcAft>
              <a:buNone/>
            </a:pPr>
            <a:r>
              <a:t/>
            </a:r>
            <a:endParaRPr sz="14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9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New comprehensive eukaryote tree</a:t>
            </a:r>
            <a:endParaRPr/>
          </a:p>
        </p:txBody>
      </p:sp>
      <p:cxnSp>
        <p:nvCxnSpPr>
          <p:cNvPr id="377" name="Google Shape;377;p2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378" name="Google Shape;378;p21"/>
          <p:cNvPicPr preferRelativeResize="0"/>
          <p:nvPr/>
        </p:nvPicPr>
        <p:blipFill rotWithShape="1">
          <a:blip r:embed="rId4">
            <a:alphaModFix/>
          </a:blip>
          <a:srcRect b="0" l="0" r="0" t="0"/>
          <a:stretch/>
        </p:blipFill>
        <p:spPr>
          <a:xfrm>
            <a:off x="10236200" y="-817732"/>
            <a:ext cx="2917825" cy="3098453"/>
          </a:xfrm>
          <a:prstGeom prst="rect">
            <a:avLst/>
          </a:prstGeom>
          <a:noFill/>
          <a:ln>
            <a:noFill/>
          </a:ln>
        </p:spPr>
      </p:pic>
      <p:sp>
        <p:nvSpPr>
          <p:cNvPr id="379" name="Google Shape;379;p21"/>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pic>
        <p:nvPicPr>
          <p:cNvPr id="380" name="Google Shape;380;p21"/>
          <p:cNvPicPr preferRelativeResize="0"/>
          <p:nvPr/>
        </p:nvPicPr>
        <p:blipFill rotWithShape="1">
          <a:blip r:embed="rId5">
            <a:alphaModFix/>
          </a:blip>
          <a:srcRect b="0" l="0" r="11427" t="0"/>
          <a:stretch/>
        </p:blipFill>
        <p:spPr>
          <a:xfrm>
            <a:off x="990061" y="4887986"/>
            <a:ext cx="4287668" cy="1017564"/>
          </a:xfrm>
          <a:prstGeom prst="rect">
            <a:avLst/>
          </a:prstGeom>
          <a:noFill/>
          <a:ln>
            <a:noFill/>
          </a:ln>
        </p:spPr>
      </p:pic>
      <p:sp>
        <p:nvSpPr>
          <p:cNvPr id="381" name="Google Shape;381;p21"/>
          <p:cNvSpPr/>
          <p:nvPr/>
        </p:nvSpPr>
        <p:spPr>
          <a:xfrm>
            <a:off x="2352884" y="4472935"/>
            <a:ext cx="2372896" cy="4788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dk1"/>
                </a:solidFill>
                <a:latin typeface="Garamond"/>
                <a:ea typeface="Garamond"/>
                <a:cs typeface="Garamond"/>
                <a:sym typeface="Garamond"/>
              </a:rPr>
              <a:t>&gt; 50 000 species</a:t>
            </a:r>
            <a:endParaRPr/>
          </a:p>
        </p:txBody>
      </p:sp>
      <p:sp>
        <p:nvSpPr>
          <p:cNvPr id="382" name="Google Shape;382;p21"/>
          <p:cNvSpPr/>
          <p:nvPr/>
        </p:nvSpPr>
        <p:spPr>
          <a:xfrm rot="5400000">
            <a:off x="2596685" y="2486026"/>
            <a:ext cx="822960" cy="628648"/>
          </a:xfrm>
          <a:prstGeom prst="rightArrow">
            <a:avLst>
              <a:gd fmla="val 50000" name="adj1"/>
              <a:gd fmla="val 50000" name="adj2"/>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21"/>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21</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2"/>
          <p:cNvSpPr/>
          <p:nvPr/>
        </p:nvSpPr>
        <p:spPr>
          <a:xfrm>
            <a:off x="348342" y="98425"/>
            <a:ext cx="11495315" cy="5490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Holocentric chromosomes on the eukaryote tree of life</a:t>
            </a:r>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Phylogeny with 50 455 tips</a:t>
            </a:r>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Models</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Asymmetrical two-state Markov (Mk2)</a:t>
            </a:r>
            <a:endParaRPr/>
          </a:p>
          <a:p>
            <a:pPr indent="-266700" lvl="0" marL="457200" marR="0" rtl="0" algn="l">
              <a:lnSpc>
                <a:spcPct val="150000"/>
              </a:lnSpc>
              <a:spcBef>
                <a:spcPts val="600"/>
              </a:spcBef>
              <a:spcAft>
                <a:spcPts val="0"/>
              </a:spcAft>
              <a:buClr>
                <a:schemeClr val="dk1"/>
              </a:buClr>
              <a:buSzPts val="3000"/>
              <a:buFont typeface="Arial"/>
              <a:buNone/>
            </a:pPr>
            <a:r>
              <a:t/>
            </a:r>
            <a:endParaRPr sz="30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Binary-State Speciation and Extinction (BiSSE)</a:t>
            </a:r>
            <a:endParaRPr/>
          </a:p>
        </p:txBody>
      </p:sp>
      <p:cxnSp>
        <p:nvCxnSpPr>
          <p:cNvPr id="390" name="Google Shape;390;p22"/>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391" name="Google Shape;391;p22"/>
          <p:cNvPicPr preferRelativeResize="0"/>
          <p:nvPr/>
        </p:nvPicPr>
        <p:blipFill rotWithShape="1">
          <a:blip r:embed="rId3">
            <a:alphaModFix/>
          </a:blip>
          <a:srcRect b="0" l="0" r="0" t="0"/>
          <a:stretch/>
        </p:blipFill>
        <p:spPr>
          <a:xfrm>
            <a:off x="10236200" y="-817732"/>
            <a:ext cx="2917825" cy="3098453"/>
          </a:xfrm>
          <a:prstGeom prst="rect">
            <a:avLst/>
          </a:prstGeom>
          <a:noFill/>
          <a:ln>
            <a:noFill/>
          </a:ln>
        </p:spPr>
      </p:pic>
      <p:sp>
        <p:nvSpPr>
          <p:cNvPr id="392" name="Google Shape;392;p22"/>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pic>
        <p:nvPicPr>
          <p:cNvPr id="393" name="Google Shape;393;p22"/>
          <p:cNvPicPr preferRelativeResize="0"/>
          <p:nvPr/>
        </p:nvPicPr>
        <p:blipFill rotWithShape="1">
          <a:blip r:embed="rId4">
            <a:alphaModFix/>
          </a:blip>
          <a:srcRect b="0" l="0" r="11427" t="0"/>
          <a:stretch/>
        </p:blipFill>
        <p:spPr>
          <a:xfrm>
            <a:off x="8456603" y="3962013"/>
            <a:ext cx="3559194" cy="844680"/>
          </a:xfrm>
          <a:prstGeom prst="rect">
            <a:avLst/>
          </a:prstGeom>
          <a:noFill/>
          <a:ln>
            <a:noFill/>
          </a:ln>
        </p:spPr>
      </p:pic>
      <p:sp>
        <p:nvSpPr>
          <p:cNvPr id="394" name="Google Shape;394;p22"/>
          <p:cNvSpPr/>
          <p:nvPr/>
        </p:nvSpPr>
        <p:spPr>
          <a:xfrm>
            <a:off x="7895670" y="3463290"/>
            <a:ext cx="282034" cy="2103093"/>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22"/>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22</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3"/>
          <p:cNvSpPr/>
          <p:nvPr/>
        </p:nvSpPr>
        <p:spPr>
          <a:xfrm>
            <a:off x="348342" y="98425"/>
            <a:ext cx="11495315" cy="5490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Holocentric chromosomes on the eukaryote tree of life</a:t>
            </a:r>
            <a:endParaRPr/>
          </a:p>
          <a:p>
            <a:pPr indent="0" lvl="0" marL="0" marR="0" rtl="0" algn="l">
              <a:lnSpc>
                <a:spcPct val="150000"/>
              </a:lnSpc>
              <a:spcBef>
                <a:spcPts val="600"/>
              </a:spcBef>
              <a:spcAft>
                <a:spcPts val="0"/>
              </a:spcAft>
              <a:buNone/>
            </a:pPr>
            <a:r>
              <a:t/>
            </a:r>
            <a:endParaRPr sz="3000">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Models</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Asymmetrical two-state Markov (Mk2)</a:t>
            </a:r>
            <a:endParaRPr/>
          </a:p>
          <a:p>
            <a:pPr indent="-266700" lvl="0" marL="457200" marR="0" rtl="0" algn="l">
              <a:lnSpc>
                <a:spcPct val="150000"/>
              </a:lnSpc>
              <a:spcBef>
                <a:spcPts val="600"/>
              </a:spcBef>
              <a:spcAft>
                <a:spcPts val="0"/>
              </a:spcAft>
              <a:buClr>
                <a:schemeClr val="dk1"/>
              </a:buClr>
              <a:buSzPts val="3000"/>
              <a:buFont typeface="Arial"/>
              <a:buNone/>
            </a:pPr>
            <a:r>
              <a:t/>
            </a:r>
            <a:endParaRPr sz="30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Binary-State Speciation and Extinction (BiSSE)</a:t>
            </a:r>
            <a:endParaRPr/>
          </a:p>
        </p:txBody>
      </p:sp>
      <p:cxnSp>
        <p:nvCxnSpPr>
          <p:cNvPr id="402" name="Google Shape;402;p2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403" name="Google Shape;403;p23"/>
          <p:cNvPicPr preferRelativeResize="0"/>
          <p:nvPr/>
        </p:nvPicPr>
        <p:blipFill rotWithShape="1">
          <a:blip r:embed="rId3">
            <a:alphaModFix/>
          </a:blip>
          <a:srcRect b="0" l="0" r="0" t="0"/>
          <a:stretch/>
        </p:blipFill>
        <p:spPr>
          <a:xfrm>
            <a:off x="10236200" y="-817732"/>
            <a:ext cx="2917825" cy="3098453"/>
          </a:xfrm>
          <a:prstGeom prst="rect">
            <a:avLst/>
          </a:prstGeom>
          <a:noFill/>
          <a:ln>
            <a:noFill/>
          </a:ln>
        </p:spPr>
      </p:pic>
      <p:sp>
        <p:nvSpPr>
          <p:cNvPr id="404" name="Google Shape;404;p23"/>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sp>
        <p:nvSpPr>
          <p:cNvPr id="405" name="Google Shape;405;p23"/>
          <p:cNvSpPr/>
          <p:nvPr/>
        </p:nvSpPr>
        <p:spPr>
          <a:xfrm rot="10800000">
            <a:off x="6676470" y="2701290"/>
            <a:ext cx="282034" cy="2103093"/>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23"/>
          <p:cNvSpPr/>
          <p:nvPr/>
        </p:nvSpPr>
        <p:spPr>
          <a:xfrm>
            <a:off x="7471298" y="2843535"/>
            <a:ext cx="5027543"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000">
                <a:solidFill>
                  <a:srgbClr val="000000"/>
                </a:solidFill>
                <a:latin typeface="Garamond"/>
                <a:ea typeface="Garamond"/>
                <a:cs typeface="Garamond"/>
                <a:sym typeface="Garamond"/>
              </a:rPr>
              <a:t>Transitions</a:t>
            </a:r>
            <a:endParaRPr/>
          </a:p>
          <a:p>
            <a:pPr indent="0" lvl="0" marL="0" marR="0" rtl="0" algn="l">
              <a:spcBef>
                <a:spcPts val="0"/>
              </a:spcBef>
              <a:spcAft>
                <a:spcPts val="0"/>
              </a:spcAft>
              <a:buNone/>
            </a:pPr>
            <a:r>
              <a:t/>
            </a:r>
            <a:endParaRPr sz="3000">
              <a:solidFill>
                <a:srgbClr val="000000"/>
              </a:solidFill>
              <a:latin typeface="Garamond"/>
              <a:ea typeface="Garamond"/>
              <a:cs typeface="Garamond"/>
              <a:sym typeface="Garamond"/>
            </a:endParaRPr>
          </a:p>
          <a:p>
            <a:pPr indent="0" lvl="0" marL="0" marR="0" rtl="0" algn="l">
              <a:spcBef>
                <a:spcPts val="0"/>
              </a:spcBef>
              <a:spcAft>
                <a:spcPts val="0"/>
              </a:spcAft>
              <a:buNone/>
            </a:pPr>
            <a:r>
              <a:t/>
            </a:r>
            <a:endParaRPr sz="3000">
              <a:solidFill>
                <a:srgbClr val="000000"/>
              </a:solidFill>
              <a:latin typeface="Garamond"/>
              <a:ea typeface="Garamond"/>
              <a:cs typeface="Garamond"/>
              <a:sym typeface="Garamond"/>
            </a:endParaRPr>
          </a:p>
          <a:p>
            <a:pPr indent="0" lvl="0" marL="0" marR="0" rtl="0" algn="l">
              <a:spcBef>
                <a:spcPts val="0"/>
              </a:spcBef>
              <a:spcAft>
                <a:spcPts val="0"/>
              </a:spcAft>
              <a:buNone/>
            </a:pPr>
            <a:r>
              <a:rPr lang="es-ES" sz="3000">
                <a:solidFill>
                  <a:srgbClr val="000000"/>
                </a:solidFill>
                <a:latin typeface="Garamond"/>
                <a:ea typeface="Garamond"/>
                <a:cs typeface="Garamond"/>
                <a:sym typeface="Garamond"/>
              </a:rPr>
              <a:t>Biased by diversification rates</a:t>
            </a:r>
            <a:endParaRPr/>
          </a:p>
        </p:txBody>
      </p:sp>
      <p:pic>
        <p:nvPicPr>
          <p:cNvPr descr="Marca de verificación" id="407" name="Google Shape;407;p23"/>
          <p:cNvPicPr preferRelativeResize="0"/>
          <p:nvPr/>
        </p:nvPicPr>
        <p:blipFill rotWithShape="1">
          <a:blip r:embed="rId4">
            <a:alphaModFix/>
          </a:blip>
          <a:srcRect b="0" l="0" r="0" t="0"/>
          <a:stretch/>
        </p:blipFill>
        <p:spPr>
          <a:xfrm>
            <a:off x="6915360" y="2829917"/>
            <a:ext cx="599082" cy="599082"/>
          </a:xfrm>
          <a:prstGeom prst="rect">
            <a:avLst/>
          </a:prstGeom>
          <a:noFill/>
          <a:ln>
            <a:noFill/>
          </a:ln>
        </p:spPr>
      </p:pic>
      <p:pic>
        <p:nvPicPr>
          <p:cNvPr descr="Cerrar" id="408" name="Google Shape;408;p23"/>
          <p:cNvPicPr preferRelativeResize="0"/>
          <p:nvPr/>
        </p:nvPicPr>
        <p:blipFill rotWithShape="1">
          <a:blip r:embed="rId5">
            <a:alphaModFix/>
          </a:blip>
          <a:srcRect b="0" l="0" r="0" t="0"/>
          <a:stretch/>
        </p:blipFill>
        <p:spPr>
          <a:xfrm>
            <a:off x="6945940" y="4214025"/>
            <a:ext cx="568502" cy="568502"/>
          </a:xfrm>
          <a:prstGeom prst="rect">
            <a:avLst/>
          </a:prstGeom>
          <a:noFill/>
          <a:ln>
            <a:noFill/>
          </a:ln>
        </p:spPr>
      </p:pic>
      <p:sp>
        <p:nvSpPr>
          <p:cNvPr id="409" name="Google Shape;409;p23"/>
          <p:cNvSpPr/>
          <p:nvPr/>
        </p:nvSpPr>
        <p:spPr>
          <a:xfrm>
            <a:off x="9556308" y="2621626"/>
            <a:ext cx="263569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000">
                <a:solidFill>
                  <a:srgbClr val="000000"/>
                </a:solidFill>
                <a:latin typeface="Garamond"/>
                <a:ea typeface="Garamond"/>
                <a:cs typeface="Garamond"/>
                <a:sym typeface="Garamond"/>
              </a:rPr>
              <a:t>q</a:t>
            </a:r>
            <a:r>
              <a:rPr baseline="-25000" lang="es-ES" sz="3000">
                <a:solidFill>
                  <a:srgbClr val="000000"/>
                </a:solidFill>
                <a:latin typeface="Garamond"/>
                <a:ea typeface="Garamond"/>
                <a:cs typeface="Garamond"/>
                <a:sym typeface="Garamond"/>
              </a:rPr>
              <a:t>hm</a:t>
            </a:r>
            <a:endParaRPr baseline="-25000" sz="3000">
              <a:solidFill>
                <a:srgbClr val="000000"/>
              </a:solidFill>
              <a:latin typeface="Garamond"/>
              <a:ea typeface="Garamond"/>
              <a:cs typeface="Garamond"/>
              <a:sym typeface="Garamond"/>
            </a:endParaRPr>
          </a:p>
          <a:p>
            <a:pPr indent="0" lvl="0" marL="0" marR="0" rtl="0" algn="l">
              <a:spcBef>
                <a:spcPts val="0"/>
              </a:spcBef>
              <a:spcAft>
                <a:spcPts val="0"/>
              </a:spcAft>
              <a:buNone/>
            </a:pPr>
            <a:r>
              <a:rPr lang="es-ES" sz="3000">
                <a:solidFill>
                  <a:srgbClr val="000000"/>
                </a:solidFill>
                <a:latin typeface="Garamond"/>
                <a:ea typeface="Garamond"/>
                <a:cs typeface="Garamond"/>
                <a:sym typeface="Garamond"/>
              </a:rPr>
              <a:t>q</a:t>
            </a:r>
            <a:r>
              <a:rPr baseline="-25000" lang="es-ES" sz="3000">
                <a:solidFill>
                  <a:srgbClr val="000000"/>
                </a:solidFill>
                <a:latin typeface="Garamond"/>
                <a:ea typeface="Garamond"/>
                <a:cs typeface="Garamond"/>
                <a:sym typeface="Garamond"/>
              </a:rPr>
              <a:t>mh</a:t>
            </a:r>
            <a:endParaRPr baseline="-25000" sz="1800">
              <a:solidFill>
                <a:schemeClr val="dk1"/>
              </a:solidFill>
              <a:latin typeface="Calibri"/>
              <a:ea typeface="Calibri"/>
              <a:cs typeface="Calibri"/>
              <a:sym typeface="Calibri"/>
            </a:endParaRPr>
          </a:p>
        </p:txBody>
      </p:sp>
      <p:sp>
        <p:nvSpPr>
          <p:cNvPr id="410" name="Google Shape;410;p23"/>
          <p:cNvSpPr/>
          <p:nvPr/>
        </p:nvSpPr>
        <p:spPr>
          <a:xfrm rot="10800000">
            <a:off x="9337864" y="2716217"/>
            <a:ext cx="218444" cy="826479"/>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23"/>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23</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4"/>
          <p:cNvSpPr/>
          <p:nvPr/>
        </p:nvSpPr>
        <p:spPr>
          <a:xfrm>
            <a:off x="348342" y="98425"/>
            <a:ext cx="11495315" cy="5490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Holocentric chromosomes on the eukaryote tree of life</a:t>
            </a:r>
            <a:endParaRPr/>
          </a:p>
          <a:p>
            <a:pPr indent="0" lvl="0" marL="0" marR="0" rtl="0" algn="l">
              <a:lnSpc>
                <a:spcPct val="150000"/>
              </a:lnSpc>
              <a:spcBef>
                <a:spcPts val="600"/>
              </a:spcBef>
              <a:spcAft>
                <a:spcPts val="0"/>
              </a:spcAft>
              <a:buNone/>
            </a:pPr>
            <a:r>
              <a:t/>
            </a:r>
            <a:endParaRPr sz="3000">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Models</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Asymmetrical two-state Markov (Mk2)</a:t>
            </a:r>
            <a:endParaRPr/>
          </a:p>
          <a:p>
            <a:pPr indent="-266700" lvl="0" marL="457200" marR="0" rtl="0" algn="l">
              <a:lnSpc>
                <a:spcPct val="150000"/>
              </a:lnSpc>
              <a:spcBef>
                <a:spcPts val="600"/>
              </a:spcBef>
              <a:spcAft>
                <a:spcPts val="0"/>
              </a:spcAft>
              <a:buClr>
                <a:schemeClr val="dk1"/>
              </a:buClr>
              <a:buSzPts val="3000"/>
              <a:buFont typeface="Arial"/>
              <a:buNone/>
            </a:pPr>
            <a:r>
              <a:t/>
            </a:r>
            <a:endParaRPr sz="30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Binary-State Speciation and Extinction (BiSSE)</a:t>
            </a:r>
            <a:endParaRPr/>
          </a:p>
        </p:txBody>
      </p:sp>
      <p:cxnSp>
        <p:nvCxnSpPr>
          <p:cNvPr id="418" name="Google Shape;418;p2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419" name="Google Shape;419;p24"/>
          <p:cNvPicPr preferRelativeResize="0"/>
          <p:nvPr/>
        </p:nvPicPr>
        <p:blipFill rotWithShape="1">
          <a:blip r:embed="rId3">
            <a:alphaModFix/>
          </a:blip>
          <a:srcRect b="0" l="0" r="0" t="0"/>
          <a:stretch/>
        </p:blipFill>
        <p:spPr>
          <a:xfrm>
            <a:off x="10236200" y="-817732"/>
            <a:ext cx="2917825" cy="3098453"/>
          </a:xfrm>
          <a:prstGeom prst="rect">
            <a:avLst/>
          </a:prstGeom>
          <a:noFill/>
          <a:ln>
            <a:noFill/>
          </a:ln>
        </p:spPr>
      </p:pic>
      <p:sp>
        <p:nvSpPr>
          <p:cNvPr id="420" name="Google Shape;420;p24"/>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sp>
        <p:nvSpPr>
          <p:cNvPr id="421" name="Google Shape;421;p24"/>
          <p:cNvSpPr/>
          <p:nvPr/>
        </p:nvSpPr>
        <p:spPr>
          <a:xfrm rot="10800000">
            <a:off x="7958969" y="2423156"/>
            <a:ext cx="54062" cy="3849041"/>
          </a:xfrm>
          <a:prstGeom prst="rightBrace">
            <a:avLst>
              <a:gd fmla="val 8333" name="adj1"/>
              <a:gd fmla="val 24976"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24"/>
          <p:cNvSpPr/>
          <p:nvPr/>
        </p:nvSpPr>
        <p:spPr>
          <a:xfrm>
            <a:off x="8560628" y="2571680"/>
            <a:ext cx="5027543"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000">
                <a:solidFill>
                  <a:srgbClr val="000000"/>
                </a:solidFill>
                <a:latin typeface="Garamond"/>
                <a:ea typeface="Garamond"/>
                <a:cs typeface="Garamond"/>
                <a:sym typeface="Garamond"/>
              </a:rPr>
              <a:t>Transitions</a:t>
            </a:r>
            <a:endParaRPr/>
          </a:p>
          <a:p>
            <a:pPr indent="0" lvl="0" marL="0" marR="0" rtl="0" algn="l">
              <a:spcBef>
                <a:spcPts val="0"/>
              </a:spcBef>
              <a:spcAft>
                <a:spcPts val="0"/>
              </a:spcAft>
              <a:buNone/>
            </a:pPr>
            <a:r>
              <a:t/>
            </a:r>
            <a:endParaRPr sz="3000">
              <a:solidFill>
                <a:srgbClr val="000000"/>
              </a:solidFill>
              <a:latin typeface="Garamond"/>
              <a:ea typeface="Garamond"/>
              <a:cs typeface="Garamond"/>
              <a:sym typeface="Garamond"/>
            </a:endParaRPr>
          </a:p>
          <a:p>
            <a:pPr indent="0" lvl="0" marL="0" marR="0" rtl="0" algn="l">
              <a:spcBef>
                <a:spcPts val="0"/>
              </a:spcBef>
              <a:spcAft>
                <a:spcPts val="0"/>
              </a:spcAft>
              <a:buNone/>
            </a:pPr>
            <a:r>
              <a:rPr lang="es-ES" sz="3000">
                <a:solidFill>
                  <a:srgbClr val="000000"/>
                </a:solidFill>
                <a:latin typeface="Garamond"/>
                <a:ea typeface="Garamond"/>
                <a:cs typeface="Garamond"/>
                <a:sym typeface="Garamond"/>
              </a:rPr>
              <a:t>Speciation</a:t>
            </a:r>
            <a:endParaRPr/>
          </a:p>
          <a:p>
            <a:pPr indent="0" lvl="0" marL="0" marR="0" rtl="0" algn="l">
              <a:spcBef>
                <a:spcPts val="0"/>
              </a:spcBef>
              <a:spcAft>
                <a:spcPts val="0"/>
              </a:spcAft>
              <a:buNone/>
            </a:pPr>
            <a:r>
              <a:t/>
            </a:r>
            <a:endParaRPr sz="3000">
              <a:solidFill>
                <a:srgbClr val="000000"/>
              </a:solidFill>
              <a:latin typeface="Garamond"/>
              <a:ea typeface="Garamond"/>
              <a:cs typeface="Garamond"/>
              <a:sym typeface="Garamond"/>
            </a:endParaRPr>
          </a:p>
          <a:p>
            <a:pPr indent="0" lvl="0" marL="0" marR="0" rtl="0" algn="l">
              <a:spcBef>
                <a:spcPts val="0"/>
              </a:spcBef>
              <a:spcAft>
                <a:spcPts val="0"/>
              </a:spcAft>
              <a:buNone/>
            </a:pPr>
            <a:r>
              <a:rPr lang="es-ES" sz="3000">
                <a:solidFill>
                  <a:srgbClr val="000000"/>
                </a:solidFill>
                <a:latin typeface="Garamond"/>
                <a:ea typeface="Garamond"/>
                <a:cs typeface="Garamond"/>
                <a:sym typeface="Garamond"/>
              </a:rPr>
              <a:t>Extinction</a:t>
            </a:r>
            <a:endParaRPr/>
          </a:p>
          <a:p>
            <a:pPr indent="0" lvl="0" marL="0" marR="0" rtl="0" algn="l">
              <a:spcBef>
                <a:spcPts val="0"/>
              </a:spcBef>
              <a:spcAft>
                <a:spcPts val="0"/>
              </a:spcAft>
              <a:buNone/>
            </a:pPr>
            <a:r>
              <a:t/>
            </a:r>
            <a:endParaRPr sz="3000">
              <a:solidFill>
                <a:srgbClr val="000000"/>
              </a:solidFill>
              <a:latin typeface="Garamond"/>
              <a:ea typeface="Garamond"/>
              <a:cs typeface="Garamond"/>
              <a:sym typeface="Garamond"/>
            </a:endParaRPr>
          </a:p>
          <a:p>
            <a:pPr indent="0" lvl="0" marL="0" marR="0" rtl="0" algn="l">
              <a:spcBef>
                <a:spcPts val="0"/>
              </a:spcBef>
              <a:spcAft>
                <a:spcPts val="0"/>
              </a:spcAft>
              <a:buNone/>
            </a:pPr>
            <a:r>
              <a:rPr lang="es-ES" sz="3000">
                <a:solidFill>
                  <a:srgbClr val="000000"/>
                </a:solidFill>
                <a:latin typeface="Garamond"/>
                <a:ea typeface="Garamond"/>
                <a:cs typeface="Garamond"/>
                <a:sym typeface="Garamond"/>
              </a:rPr>
              <a:t>Unreliable under 50%</a:t>
            </a:r>
            <a:endParaRPr/>
          </a:p>
          <a:p>
            <a:pPr indent="0" lvl="0" marL="0" marR="0" rtl="0" algn="l">
              <a:spcBef>
                <a:spcPts val="0"/>
              </a:spcBef>
              <a:spcAft>
                <a:spcPts val="0"/>
              </a:spcAft>
              <a:buNone/>
            </a:pPr>
            <a:r>
              <a:rPr lang="es-ES" sz="3000">
                <a:solidFill>
                  <a:srgbClr val="000000"/>
                </a:solidFill>
                <a:latin typeface="Garamond"/>
                <a:ea typeface="Garamond"/>
                <a:cs typeface="Garamond"/>
                <a:sym typeface="Garamond"/>
              </a:rPr>
              <a:t>sampling</a:t>
            </a:r>
            <a:endParaRPr/>
          </a:p>
        </p:txBody>
      </p:sp>
      <p:pic>
        <p:nvPicPr>
          <p:cNvPr descr="Marca de verificación" id="423" name="Google Shape;423;p24"/>
          <p:cNvPicPr preferRelativeResize="0"/>
          <p:nvPr/>
        </p:nvPicPr>
        <p:blipFill rotWithShape="1">
          <a:blip r:embed="rId4">
            <a:alphaModFix/>
          </a:blip>
          <a:srcRect b="0" l="0" r="0" t="0"/>
          <a:stretch/>
        </p:blipFill>
        <p:spPr>
          <a:xfrm>
            <a:off x="8004690" y="2537742"/>
            <a:ext cx="599082" cy="599082"/>
          </a:xfrm>
          <a:prstGeom prst="rect">
            <a:avLst/>
          </a:prstGeom>
          <a:noFill/>
          <a:ln>
            <a:noFill/>
          </a:ln>
        </p:spPr>
      </p:pic>
      <p:sp>
        <p:nvSpPr>
          <p:cNvPr id="424" name="Google Shape;424;p24"/>
          <p:cNvSpPr/>
          <p:nvPr/>
        </p:nvSpPr>
        <p:spPr>
          <a:xfrm rot="10800000">
            <a:off x="10427194" y="2444362"/>
            <a:ext cx="218444" cy="826479"/>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24"/>
          <p:cNvSpPr/>
          <p:nvPr/>
        </p:nvSpPr>
        <p:spPr>
          <a:xfrm>
            <a:off x="10645638" y="3302680"/>
            <a:ext cx="263569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000">
                <a:solidFill>
                  <a:srgbClr val="000000"/>
                </a:solidFill>
                <a:latin typeface="Garamond"/>
                <a:ea typeface="Garamond"/>
                <a:cs typeface="Garamond"/>
                <a:sym typeface="Garamond"/>
              </a:rPr>
              <a:t>λ</a:t>
            </a:r>
            <a:r>
              <a:rPr baseline="-25000" lang="es-ES" sz="3000">
                <a:solidFill>
                  <a:srgbClr val="000000"/>
                </a:solidFill>
                <a:latin typeface="Garamond"/>
                <a:ea typeface="Garamond"/>
                <a:cs typeface="Garamond"/>
                <a:sym typeface="Garamond"/>
              </a:rPr>
              <a:t>h</a:t>
            </a:r>
            <a:endParaRPr/>
          </a:p>
          <a:p>
            <a:pPr indent="0" lvl="0" marL="0" marR="0" rtl="0" algn="l">
              <a:spcBef>
                <a:spcPts val="0"/>
              </a:spcBef>
              <a:spcAft>
                <a:spcPts val="0"/>
              </a:spcAft>
              <a:buNone/>
            </a:pPr>
            <a:r>
              <a:rPr lang="es-ES" sz="3000">
                <a:solidFill>
                  <a:srgbClr val="000000"/>
                </a:solidFill>
                <a:latin typeface="Garamond"/>
                <a:ea typeface="Garamond"/>
                <a:cs typeface="Garamond"/>
                <a:sym typeface="Garamond"/>
              </a:rPr>
              <a:t>λ</a:t>
            </a:r>
            <a:r>
              <a:rPr baseline="-25000" lang="es-ES" sz="3000">
                <a:solidFill>
                  <a:srgbClr val="000000"/>
                </a:solidFill>
                <a:latin typeface="Garamond"/>
                <a:ea typeface="Garamond"/>
                <a:cs typeface="Garamond"/>
                <a:sym typeface="Garamond"/>
              </a:rPr>
              <a:t>m</a:t>
            </a:r>
            <a:endParaRPr baseline="-25000" sz="3200">
              <a:solidFill>
                <a:schemeClr val="dk1"/>
              </a:solidFill>
              <a:latin typeface="Calibri"/>
              <a:ea typeface="Calibri"/>
              <a:cs typeface="Calibri"/>
              <a:sym typeface="Calibri"/>
            </a:endParaRPr>
          </a:p>
        </p:txBody>
      </p:sp>
      <p:sp>
        <p:nvSpPr>
          <p:cNvPr id="426" name="Google Shape;426;p24"/>
          <p:cNvSpPr/>
          <p:nvPr/>
        </p:nvSpPr>
        <p:spPr>
          <a:xfrm rot="10800000">
            <a:off x="10427194" y="3397271"/>
            <a:ext cx="218444" cy="826479"/>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4"/>
          <p:cNvSpPr/>
          <p:nvPr/>
        </p:nvSpPr>
        <p:spPr>
          <a:xfrm>
            <a:off x="10645638" y="4255488"/>
            <a:ext cx="263569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000">
                <a:solidFill>
                  <a:srgbClr val="000000"/>
                </a:solidFill>
                <a:latin typeface="Garamond"/>
                <a:ea typeface="Garamond"/>
                <a:cs typeface="Garamond"/>
                <a:sym typeface="Garamond"/>
              </a:rPr>
              <a:t>μ</a:t>
            </a:r>
            <a:r>
              <a:rPr baseline="-25000" lang="es-ES" sz="3000">
                <a:solidFill>
                  <a:srgbClr val="000000"/>
                </a:solidFill>
                <a:latin typeface="Garamond"/>
                <a:ea typeface="Garamond"/>
                <a:cs typeface="Garamond"/>
                <a:sym typeface="Garamond"/>
              </a:rPr>
              <a:t>h</a:t>
            </a:r>
            <a:endParaRPr/>
          </a:p>
          <a:p>
            <a:pPr indent="0" lvl="0" marL="0" marR="0" rtl="0" algn="l">
              <a:spcBef>
                <a:spcPts val="0"/>
              </a:spcBef>
              <a:spcAft>
                <a:spcPts val="0"/>
              </a:spcAft>
              <a:buNone/>
            </a:pPr>
            <a:r>
              <a:rPr lang="es-ES" sz="3000">
                <a:solidFill>
                  <a:srgbClr val="000000"/>
                </a:solidFill>
                <a:latin typeface="Garamond"/>
                <a:ea typeface="Garamond"/>
                <a:cs typeface="Garamond"/>
                <a:sym typeface="Garamond"/>
              </a:rPr>
              <a:t>μ</a:t>
            </a:r>
            <a:r>
              <a:rPr baseline="-25000" lang="es-ES" sz="3000">
                <a:solidFill>
                  <a:srgbClr val="000000"/>
                </a:solidFill>
                <a:latin typeface="Garamond"/>
                <a:ea typeface="Garamond"/>
                <a:cs typeface="Garamond"/>
                <a:sym typeface="Garamond"/>
              </a:rPr>
              <a:t>m</a:t>
            </a:r>
            <a:endParaRPr baseline="-25000" sz="3200">
              <a:solidFill>
                <a:schemeClr val="dk1"/>
              </a:solidFill>
              <a:latin typeface="Calibri"/>
              <a:ea typeface="Calibri"/>
              <a:cs typeface="Calibri"/>
              <a:sym typeface="Calibri"/>
            </a:endParaRPr>
          </a:p>
        </p:txBody>
      </p:sp>
      <p:sp>
        <p:nvSpPr>
          <p:cNvPr id="428" name="Google Shape;428;p24"/>
          <p:cNvSpPr/>
          <p:nvPr/>
        </p:nvSpPr>
        <p:spPr>
          <a:xfrm rot="10800000">
            <a:off x="10427194" y="4350079"/>
            <a:ext cx="218444" cy="826479"/>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24"/>
          <p:cNvSpPr/>
          <p:nvPr/>
        </p:nvSpPr>
        <p:spPr>
          <a:xfrm>
            <a:off x="10645638" y="2264810"/>
            <a:ext cx="263569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3000">
                <a:solidFill>
                  <a:srgbClr val="000000"/>
                </a:solidFill>
                <a:latin typeface="Garamond"/>
                <a:ea typeface="Garamond"/>
                <a:cs typeface="Garamond"/>
                <a:sym typeface="Garamond"/>
              </a:rPr>
              <a:t>q</a:t>
            </a:r>
            <a:r>
              <a:rPr baseline="-25000" lang="es-ES" sz="3000">
                <a:solidFill>
                  <a:srgbClr val="000000"/>
                </a:solidFill>
                <a:latin typeface="Garamond"/>
                <a:ea typeface="Garamond"/>
                <a:cs typeface="Garamond"/>
                <a:sym typeface="Garamond"/>
              </a:rPr>
              <a:t>hm</a:t>
            </a:r>
            <a:endParaRPr baseline="-25000" sz="3000">
              <a:solidFill>
                <a:srgbClr val="000000"/>
              </a:solidFill>
              <a:latin typeface="Garamond"/>
              <a:ea typeface="Garamond"/>
              <a:cs typeface="Garamond"/>
              <a:sym typeface="Garamond"/>
            </a:endParaRPr>
          </a:p>
          <a:p>
            <a:pPr indent="0" lvl="0" marL="0" marR="0" rtl="0" algn="l">
              <a:spcBef>
                <a:spcPts val="0"/>
              </a:spcBef>
              <a:spcAft>
                <a:spcPts val="0"/>
              </a:spcAft>
              <a:buNone/>
            </a:pPr>
            <a:r>
              <a:rPr lang="es-ES" sz="3000">
                <a:solidFill>
                  <a:srgbClr val="000000"/>
                </a:solidFill>
                <a:latin typeface="Garamond"/>
                <a:ea typeface="Garamond"/>
                <a:cs typeface="Garamond"/>
                <a:sym typeface="Garamond"/>
              </a:rPr>
              <a:t>q</a:t>
            </a:r>
            <a:r>
              <a:rPr baseline="-25000" lang="es-ES" sz="3000">
                <a:solidFill>
                  <a:srgbClr val="000000"/>
                </a:solidFill>
                <a:latin typeface="Garamond"/>
                <a:ea typeface="Garamond"/>
                <a:cs typeface="Garamond"/>
                <a:sym typeface="Garamond"/>
              </a:rPr>
              <a:t>mh</a:t>
            </a:r>
            <a:endParaRPr baseline="-25000" sz="1800">
              <a:solidFill>
                <a:schemeClr val="dk1"/>
              </a:solidFill>
              <a:latin typeface="Calibri"/>
              <a:ea typeface="Calibri"/>
              <a:cs typeface="Calibri"/>
              <a:sym typeface="Calibri"/>
            </a:endParaRPr>
          </a:p>
        </p:txBody>
      </p:sp>
      <p:pic>
        <p:nvPicPr>
          <p:cNvPr descr="Marca de verificación" id="430" name="Google Shape;430;p24"/>
          <p:cNvPicPr preferRelativeResize="0"/>
          <p:nvPr/>
        </p:nvPicPr>
        <p:blipFill rotWithShape="1">
          <a:blip r:embed="rId4">
            <a:alphaModFix/>
          </a:blip>
          <a:srcRect b="0" l="0" r="0" t="0"/>
          <a:stretch/>
        </p:blipFill>
        <p:spPr>
          <a:xfrm>
            <a:off x="8013031" y="3453899"/>
            <a:ext cx="599082" cy="599082"/>
          </a:xfrm>
          <a:prstGeom prst="rect">
            <a:avLst/>
          </a:prstGeom>
          <a:noFill/>
          <a:ln>
            <a:noFill/>
          </a:ln>
        </p:spPr>
      </p:pic>
      <p:pic>
        <p:nvPicPr>
          <p:cNvPr descr="Marca de verificación" id="431" name="Google Shape;431;p24"/>
          <p:cNvPicPr preferRelativeResize="0"/>
          <p:nvPr/>
        </p:nvPicPr>
        <p:blipFill rotWithShape="1">
          <a:blip r:embed="rId4">
            <a:alphaModFix/>
          </a:blip>
          <a:srcRect b="0" l="0" r="0" t="0"/>
          <a:stretch/>
        </p:blipFill>
        <p:spPr>
          <a:xfrm>
            <a:off x="8004690" y="4373085"/>
            <a:ext cx="599082" cy="599082"/>
          </a:xfrm>
          <a:prstGeom prst="rect">
            <a:avLst/>
          </a:prstGeom>
          <a:noFill/>
          <a:ln>
            <a:noFill/>
          </a:ln>
        </p:spPr>
      </p:pic>
      <p:pic>
        <p:nvPicPr>
          <p:cNvPr descr="Cerrar" id="432" name="Google Shape;432;p24"/>
          <p:cNvPicPr preferRelativeResize="0"/>
          <p:nvPr/>
        </p:nvPicPr>
        <p:blipFill rotWithShape="1">
          <a:blip r:embed="rId5">
            <a:alphaModFix/>
          </a:blip>
          <a:srcRect b="0" l="0" r="0" t="0"/>
          <a:stretch/>
        </p:blipFill>
        <p:spPr>
          <a:xfrm>
            <a:off x="8013031" y="5451802"/>
            <a:ext cx="568502" cy="568502"/>
          </a:xfrm>
          <a:prstGeom prst="rect">
            <a:avLst/>
          </a:prstGeom>
          <a:noFill/>
          <a:ln>
            <a:noFill/>
          </a:ln>
        </p:spPr>
      </p:pic>
      <p:sp>
        <p:nvSpPr>
          <p:cNvPr id="433" name="Google Shape;433;p24"/>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24</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5"/>
          <p:cNvSpPr/>
          <p:nvPr/>
        </p:nvSpPr>
        <p:spPr>
          <a:xfrm>
            <a:off x="348342" y="98425"/>
            <a:ext cx="11495315" cy="1643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Holocentric chromosomes on the eukaryote tree of life</a:t>
            </a:r>
            <a:endParaRPr/>
          </a:p>
        </p:txBody>
      </p:sp>
      <p:cxnSp>
        <p:nvCxnSpPr>
          <p:cNvPr id="440" name="Google Shape;440;p2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441" name="Google Shape;441;p25"/>
          <p:cNvPicPr preferRelativeResize="0"/>
          <p:nvPr/>
        </p:nvPicPr>
        <p:blipFill rotWithShape="1">
          <a:blip r:embed="rId3">
            <a:alphaModFix/>
          </a:blip>
          <a:srcRect b="0" l="0" r="0" t="0"/>
          <a:stretch/>
        </p:blipFill>
        <p:spPr>
          <a:xfrm>
            <a:off x="10236200" y="-817732"/>
            <a:ext cx="2917825" cy="3098453"/>
          </a:xfrm>
          <a:prstGeom prst="rect">
            <a:avLst/>
          </a:prstGeom>
          <a:noFill/>
          <a:ln>
            <a:noFill/>
          </a:ln>
        </p:spPr>
      </p:pic>
      <p:sp>
        <p:nvSpPr>
          <p:cNvPr id="442" name="Google Shape;442;p2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graphicFrame>
        <p:nvGraphicFramePr>
          <p:cNvPr id="443" name="Google Shape;443;p25"/>
          <p:cNvGraphicFramePr/>
          <p:nvPr/>
        </p:nvGraphicFramePr>
        <p:xfrm>
          <a:off x="517632" y="2528589"/>
          <a:ext cx="3000000" cy="3000000"/>
        </p:xfrm>
        <a:graphic>
          <a:graphicData uri="http://schemas.openxmlformats.org/drawingml/2006/table">
            <a:tbl>
              <a:tblPr>
                <a:noFill/>
                <a:tableStyleId>{1C8E5A2D-97ED-4CC5-A9BD-0CFFB9412F20}</a:tableStyleId>
              </a:tblPr>
              <a:tblGrid>
                <a:gridCol w="3954900"/>
                <a:gridCol w="1490700"/>
                <a:gridCol w="1490700"/>
                <a:gridCol w="1055100"/>
                <a:gridCol w="1055100"/>
                <a:gridCol w="1055100"/>
                <a:gridCol w="1055100"/>
              </a:tblGrid>
              <a:tr h="356950">
                <a:tc rowSpan="2">
                  <a:txBody>
                    <a:bodyPr/>
                    <a:lstStyle/>
                    <a:p>
                      <a:pPr indent="0" lvl="0" marL="0" marR="0" rtl="0" algn="ctr">
                        <a:lnSpc>
                          <a:spcPct val="150000"/>
                        </a:lnSpc>
                        <a:spcBef>
                          <a:spcPts val="0"/>
                        </a:spcBef>
                        <a:spcAft>
                          <a:spcPts val="0"/>
                        </a:spcAft>
                        <a:buNone/>
                      </a:pPr>
                      <a:r>
                        <a:rPr b="1" i="0" lang="es-ES" sz="1800" u="none" cap="none" strike="noStrike">
                          <a:solidFill>
                            <a:srgbClr val="000000"/>
                          </a:solidFill>
                          <a:latin typeface="Garamond"/>
                          <a:ea typeface="Garamond"/>
                          <a:cs typeface="Garamond"/>
                          <a:sym typeface="Garamond"/>
                        </a:rPr>
                        <a:t>Models</a:t>
                      </a:r>
                      <a:endParaRPr sz="32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Transition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Speciation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Extinction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r>
              <a:tr h="356950">
                <a:tc vMerge="1"/>
                <a:tc>
                  <a:txBody>
                    <a:bodyPr/>
                    <a:lstStyle/>
                    <a:p>
                      <a:pPr indent="0" lvl="0" marL="0" marR="0" rtl="0" algn="ctr">
                        <a:lnSpc>
                          <a:spcPct val="100000"/>
                        </a:lnSpc>
                        <a:spcBef>
                          <a:spcPts val="0"/>
                        </a:spcBef>
                        <a:spcAft>
                          <a:spcPts val="0"/>
                        </a:spcAft>
                        <a:buNone/>
                      </a:pPr>
                      <a:r>
                        <a:rPr b="1" lang="es-ES" sz="2000" u="none" cap="none" strike="noStrike">
                          <a:solidFill>
                            <a:srgbClr val="000000"/>
                          </a:solidFill>
                          <a:latin typeface="Garamond"/>
                          <a:ea typeface="Garamond"/>
                          <a:cs typeface="Garamond"/>
                          <a:sym typeface="Garamond"/>
                        </a:rPr>
                        <a:t>q</a:t>
                      </a:r>
                      <a:r>
                        <a:rPr b="1" baseline="-25000" lang="es-ES" sz="2000" u="none" cap="none" strike="noStrike">
                          <a:solidFill>
                            <a:srgbClr val="000000"/>
                          </a:solidFill>
                          <a:latin typeface="Garamond"/>
                          <a:ea typeface="Garamond"/>
                          <a:cs typeface="Garamond"/>
                          <a:sym typeface="Garamond"/>
                        </a:rPr>
                        <a:t>hm</a:t>
                      </a:r>
                      <a:endParaRPr b="1" baseline="-25000" sz="2000" u="none" cap="none" strike="noStrike">
                        <a:solidFill>
                          <a:srgbClr val="000000"/>
                        </a:solidFill>
                        <a:latin typeface="Garamond"/>
                        <a:ea typeface="Garamond"/>
                        <a:cs typeface="Garamond"/>
                        <a:sym typeface="Garamond"/>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None/>
                      </a:pPr>
                      <a:r>
                        <a:rPr b="1" lang="es-ES" sz="2000" u="none" cap="none" strike="noStrike">
                          <a:solidFill>
                            <a:srgbClr val="000000"/>
                          </a:solidFill>
                          <a:latin typeface="Garamond"/>
                          <a:ea typeface="Garamond"/>
                          <a:cs typeface="Garamond"/>
                          <a:sym typeface="Garamond"/>
                        </a:rPr>
                        <a:t>q</a:t>
                      </a:r>
                      <a:r>
                        <a:rPr b="1" baseline="-25000" lang="es-ES" sz="2000" u="none" cap="none" strike="noStrike">
                          <a:solidFill>
                            <a:srgbClr val="000000"/>
                          </a:solidFill>
                          <a:latin typeface="Garamond"/>
                          <a:ea typeface="Garamond"/>
                          <a:cs typeface="Garamond"/>
                          <a:sym typeface="Garamond"/>
                        </a:rPr>
                        <a:t>mh</a:t>
                      </a:r>
                      <a:endParaRPr b="1" baseline="-25000" sz="2000" u="none" cap="none" strike="noStrike"/>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λ</a:t>
                      </a:r>
                      <a:r>
                        <a:rPr b="1" baseline="-25000" i="0" lang="es-ES" sz="2000" u="none" cap="none" strike="noStrike">
                          <a:solidFill>
                            <a:srgbClr val="000000"/>
                          </a:solidFill>
                          <a:latin typeface="Garamond"/>
                          <a:ea typeface="Garamond"/>
                          <a:cs typeface="Garamond"/>
                          <a:sym typeface="Garamond"/>
                        </a:rPr>
                        <a:t>h</a:t>
                      </a:r>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λ</a:t>
                      </a:r>
                      <a:r>
                        <a:rPr b="1" baseline="-25000" i="0" lang="es-ES" sz="2000" u="none" cap="none" strike="noStrike">
                          <a:solidFill>
                            <a:srgbClr val="000000"/>
                          </a:solidFill>
                          <a:latin typeface="Garamond"/>
                          <a:ea typeface="Garamond"/>
                          <a:cs typeface="Garamond"/>
                          <a:sym typeface="Garamond"/>
                        </a:rPr>
                        <a:t>m</a:t>
                      </a:r>
                      <a:endParaRPr b="1" baseline="-25000" i="0" sz="2000" u="none" cap="none" strike="noStrike">
                        <a:solidFill>
                          <a:srgbClr val="000000"/>
                        </a:solidFill>
                        <a:latin typeface="Calibri"/>
                        <a:ea typeface="Calibri"/>
                        <a:cs typeface="Calibri"/>
                        <a:sym typeface="Calibri"/>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μ</a:t>
                      </a:r>
                      <a:r>
                        <a:rPr b="1" baseline="-25000" i="0" lang="es-ES" sz="2000" u="none" cap="none" strike="noStrike">
                          <a:solidFill>
                            <a:srgbClr val="000000"/>
                          </a:solidFill>
                          <a:latin typeface="Garamond"/>
                          <a:ea typeface="Garamond"/>
                          <a:cs typeface="Garamond"/>
                          <a:sym typeface="Garamond"/>
                        </a:rPr>
                        <a:t>h</a:t>
                      </a:r>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μ</a:t>
                      </a:r>
                      <a:r>
                        <a:rPr b="1" baseline="-25000" i="0" lang="es-ES" sz="2000" u="none" cap="none" strike="noStrike">
                          <a:solidFill>
                            <a:srgbClr val="000000"/>
                          </a:solidFill>
                          <a:latin typeface="Garamond"/>
                          <a:ea typeface="Garamond"/>
                          <a:cs typeface="Garamond"/>
                          <a:sym typeface="Garamond"/>
                        </a:rPr>
                        <a:t>m</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lnSpc>
                          <a:spcPct val="150000"/>
                        </a:lnSpc>
                        <a:spcBef>
                          <a:spcPts val="0"/>
                        </a:spcBef>
                        <a:spcAft>
                          <a:spcPts val="0"/>
                        </a:spcAft>
                        <a:buNone/>
                      </a:pPr>
                      <a:r>
                        <a:rPr b="1" i="0" lang="es-ES" sz="2000" u="none" cap="none" strike="noStrike">
                          <a:solidFill>
                            <a:schemeClr val="dk1"/>
                          </a:solidFill>
                          <a:latin typeface="Garamond"/>
                          <a:ea typeface="Garamond"/>
                          <a:cs typeface="Garamond"/>
                          <a:sym typeface="Garamond"/>
                        </a:rPr>
                        <a:t>Mk2 (unconstrained)</a:t>
                      </a:r>
                      <a:endParaRPr i="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1.068 × 10</a:t>
                      </a:r>
                      <a:r>
                        <a:rPr b="0" baseline="30000" i="0" lang="es-ES" sz="2000" u="none" cap="none" strike="noStrike">
                          <a:solidFill>
                            <a:schemeClr val="dk1"/>
                          </a:solidFill>
                          <a:latin typeface="Garamond"/>
                          <a:ea typeface="Garamond"/>
                          <a:cs typeface="Garamond"/>
                          <a:sym typeface="Garamond"/>
                        </a:rPr>
                        <a:t>−4</a:t>
                      </a:r>
                      <a:endParaRPr baseline="3000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9.155 × 10</a:t>
                      </a:r>
                      <a:r>
                        <a:rPr b="0" baseline="30000" i="0" lang="es-ES" sz="2000" u="none" cap="none" strike="noStrike">
                          <a:solidFill>
                            <a:schemeClr val="dk1"/>
                          </a:solidFill>
                          <a:latin typeface="Garamond"/>
                          <a:ea typeface="Garamond"/>
                          <a:cs typeface="Garamond"/>
                          <a:sym typeface="Garamond"/>
                        </a:rPr>
                        <a:t>−6</a:t>
                      </a:r>
                      <a:endParaRPr baseline="3000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rgbClr val="000000"/>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rgbClr val="000000"/>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2000" u="none" cap="none" strike="noStrike">
                          <a:solidFill>
                            <a:schemeClr val="dk1"/>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50000"/>
                        </a:lnSpc>
                        <a:spcBef>
                          <a:spcPts val="0"/>
                        </a:spcBef>
                        <a:spcAft>
                          <a:spcPts val="0"/>
                        </a:spcAft>
                        <a:buClr>
                          <a:schemeClr val="dk1"/>
                        </a:buClr>
                        <a:buSzPts val="2000"/>
                        <a:buFont typeface="Garamond"/>
                        <a:buNone/>
                      </a:pPr>
                      <a:r>
                        <a:rPr b="1" i="0" lang="es-ES" sz="2000" u="none" cap="none" strike="noStrike">
                          <a:solidFill>
                            <a:schemeClr val="dk1"/>
                          </a:solidFill>
                          <a:latin typeface="Garamond"/>
                          <a:ea typeface="Garamond"/>
                          <a:cs typeface="Garamond"/>
                          <a:sym typeface="Garamond"/>
                        </a:rPr>
                        <a:t>BiSSE (unconstrained; 5×10</a:t>
                      </a:r>
                      <a:r>
                        <a:rPr b="1" baseline="30000" i="0" lang="es-ES" sz="2000" u="none" cap="none" strike="noStrike">
                          <a:solidFill>
                            <a:schemeClr val="dk1"/>
                          </a:solidFill>
                          <a:latin typeface="Garamond"/>
                          <a:ea typeface="Garamond"/>
                          <a:cs typeface="Garamond"/>
                          <a:sym typeface="Garamond"/>
                        </a:rPr>
                        <a:t>6</a:t>
                      </a:r>
                      <a:r>
                        <a:rPr b="1" i="0" lang="es-ES" sz="2000" u="none" cap="none" strike="noStrike">
                          <a:solidFill>
                            <a:schemeClr val="dk1"/>
                          </a:solidFill>
                          <a:latin typeface="Garamond"/>
                          <a:ea typeface="Garamond"/>
                          <a:cs typeface="Garamond"/>
                          <a:sym typeface="Garamond"/>
                        </a:rPr>
                        <a:t> spp)</a:t>
                      </a:r>
                      <a:endParaRPr b="0" i="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7.54 </a:t>
                      </a:r>
                      <a:r>
                        <a:rPr b="0" i="0" lang="es-ES" sz="2000" u="none" cap="none" strike="noStrike">
                          <a:solidFill>
                            <a:schemeClr val="dk1"/>
                          </a:solidFill>
                          <a:latin typeface="Garamond"/>
                          <a:ea typeface="Garamond"/>
                          <a:cs typeface="Garamond"/>
                          <a:sym typeface="Garamond"/>
                        </a:rPr>
                        <a:t>×</a:t>
                      </a:r>
                      <a:r>
                        <a:rPr lang="es-ES" sz="2000" u="none" cap="none" strike="noStrike">
                          <a:solidFill>
                            <a:schemeClr val="dk1"/>
                          </a:solidFill>
                          <a:latin typeface="Garamond"/>
                          <a:ea typeface="Garamond"/>
                          <a:cs typeface="Garamond"/>
                          <a:sym typeface="Garamond"/>
                        </a:rPr>
                        <a:t> 10</a:t>
                      </a:r>
                      <a:r>
                        <a:rPr baseline="30000" lang="es-ES" sz="2000" u="none" cap="none" strike="noStrike">
                          <a:solidFill>
                            <a:schemeClr val="dk1"/>
                          </a:solidFill>
                          <a:latin typeface="Garamond"/>
                          <a:ea typeface="Garamond"/>
                          <a:cs typeface="Garamond"/>
                          <a:sym typeface="Garamond"/>
                        </a:rPr>
                        <a:t>−4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8 </a:t>
                      </a:r>
                      <a:r>
                        <a:rPr b="0" i="0" lang="es-ES" sz="2000" u="none" cap="none" strike="noStrike">
                          <a:solidFill>
                            <a:schemeClr val="dk1"/>
                          </a:solidFill>
                          <a:latin typeface="Garamond"/>
                          <a:ea typeface="Garamond"/>
                          <a:cs typeface="Garamond"/>
                          <a:sym typeface="Garamond"/>
                        </a:rPr>
                        <a:t>×</a:t>
                      </a:r>
                      <a:r>
                        <a:rPr lang="es-ES" sz="2000" u="none" cap="none" strike="noStrike">
                          <a:solidFill>
                            <a:schemeClr val="dk1"/>
                          </a:solidFill>
                          <a:latin typeface="Garamond"/>
                          <a:ea typeface="Garamond"/>
                          <a:cs typeface="Garamond"/>
                          <a:sym typeface="Garamond"/>
                        </a:rPr>
                        <a:t> 10</a:t>
                      </a:r>
                      <a:r>
                        <a:rPr baseline="30000" lang="es-ES" sz="2000" u="none" cap="none" strike="noStrike">
                          <a:solidFill>
                            <a:schemeClr val="dk1"/>
                          </a:solidFill>
                          <a:latin typeface="Garamond"/>
                          <a:ea typeface="Garamond"/>
                          <a:cs typeface="Garamond"/>
                          <a:sym typeface="Garamond"/>
                        </a:rPr>
                        <a:t>−6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5.703</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7.768</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5.701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7.759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r>
            </a:tbl>
          </a:graphicData>
        </a:graphic>
      </p:graphicFrame>
      <p:sp>
        <p:nvSpPr>
          <p:cNvPr id="444" name="Google Shape;444;p25"/>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25</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6"/>
          <p:cNvSpPr/>
          <p:nvPr/>
        </p:nvSpPr>
        <p:spPr>
          <a:xfrm>
            <a:off x="348342" y="98425"/>
            <a:ext cx="11495315" cy="1643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Holocentric chromosomes on the eukaryote tree of life</a:t>
            </a:r>
            <a:endParaRPr/>
          </a:p>
        </p:txBody>
      </p:sp>
      <p:cxnSp>
        <p:nvCxnSpPr>
          <p:cNvPr id="451" name="Google Shape;451;p2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452" name="Google Shape;452;p26"/>
          <p:cNvPicPr preferRelativeResize="0"/>
          <p:nvPr/>
        </p:nvPicPr>
        <p:blipFill rotWithShape="1">
          <a:blip r:embed="rId3">
            <a:alphaModFix/>
          </a:blip>
          <a:srcRect b="0" l="0" r="0" t="0"/>
          <a:stretch/>
        </p:blipFill>
        <p:spPr>
          <a:xfrm>
            <a:off x="10236200" y="-817732"/>
            <a:ext cx="2917825" cy="3098453"/>
          </a:xfrm>
          <a:prstGeom prst="rect">
            <a:avLst/>
          </a:prstGeom>
          <a:noFill/>
          <a:ln>
            <a:noFill/>
          </a:ln>
        </p:spPr>
      </p:pic>
      <p:sp>
        <p:nvSpPr>
          <p:cNvPr id="453" name="Google Shape;453;p2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graphicFrame>
        <p:nvGraphicFramePr>
          <p:cNvPr id="454" name="Google Shape;454;p26"/>
          <p:cNvGraphicFramePr/>
          <p:nvPr/>
        </p:nvGraphicFramePr>
        <p:xfrm>
          <a:off x="517632" y="2528589"/>
          <a:ext cx="3000000" cy="3000000"/>
        </p:xfrm>
        <a:graphic>
          <a:graphicData uri="http://schemas.openxmlformats.org/drawingml/2006/table">
            <a:tbl>
              <a:tblPr>
                <a:noFill/>
                <a:tableStyleId>{1C8E5A2D-97ED-4CC5-A9BD-0CFFB9412F20}</a:tableStyleId>
              </a:tblPr>
              <a:tblGrid>
                <a:gridCol w="3954900"/>
                <a:gridCol w="1490700"/>
                <a:gridCol w="1490700"/>
                <a:gridCol w="1055100"/>
                <a:gridCol w="1055100"/>
                <a:gridCol w="1055100"/>
                <a:gridCol w="1055100"/>
              </a:tblGrid>
              <a:tr h="356950">
                <a:tc rowSpan="2">
                  <a:txBody>
                    <a:bodyPr/>
                    <a:lstStyle/>
                    <a:p>
                      <a:pPr indent="0" lvl="0" marL="0" marR="0" rtl="0" algn="ctr">
                        <a:lnSpc>
                          <a:spcPct val="150000"/>
                        </a:lnSpc>
                        <a:spcBef>
                          <a:spcPts val="0"/>
                        </a:spcBef>
                        <a:spcAft>
                          <a:spcPts val="0"/>
                        </a:spcAft>
                        <a:buNone/>
                      </a:pPr>
                      <a:r>
                        <a:rPr b="1" i="0" lang="es-ES" sz="1800" u="none" cap="none" strike="noStrike">
                          <a:solidFill>
                            <a:srgbClr val="000000"/>
                          </a:solidFill>
                          <a:latin typeface="Garamond"/>
                          <a:ea typeface="Garamond"/>
                          <a:cs typeface="Garamond"/>
                          <a:sym typeface="Garamond"/>
                        </a:rPr>
                        <a:t>Models</a:t>
                      </a:r>
                      <a:endParaRPr sz="32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Transition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Speciation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Extinction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r>
              <a:tr h="356950">
                <a:tc vMerge="1"/>
                <a:tc>
                  <a:txBody>
                    <a:bodyPr/>
                    <a:lstStyle/>
                    <a:p>
                      <a:pPr indent="0" lvl="0" marL="0" marR="0" rtl="0" algn="ctr">
                        <a:lnSpc>
                          <a:spcPct val="100000"/>
                        </a:lnSpc>
                        <a:spcBef>
                          <a:spcPts val="0"/>
                        </a:spcBef>
                        <a:spcAft>
                          <a:spcPts val="0"/>
                        </a:spcAft>
                        <a:buNone/>
                      </a:pPr>
                      <a:r>
                        <a:rPr b="1" lang="es-ES" sz="2000" u="none" cap="none" strike="noStrike">
                          <a:solidFill>
                            <a:srgbClr val="000000"/>
                          </a:solidFill>
                          <a:latin typeface="Garamond"/>
                          <a:ea typeface="Garamond"/>
                          <a:cs typeface="Garamond"/>
                          <a:sym typeface="Garamond"/>
                        </a:rPr>
                        <a:t>q</a:t>
                      </a:r>
                      <a:r>
                        <a:rPr b="1" baseline="-25000" lang="es-ES" sz="2000" u="none" cap="none" strike="noStrike">
                          <a:solidFill>
                            <a:srgbClr val="000000"/>
                          </a:solidFill>
                          <a:latin typeface="Garamond"/>
                          <a:ea typeface="Garamond"/>
                          <a:cs typeface="Garamond"/>
                          <a:sym typeface="Garamond"/>
                        </a:rPr>
                        <a:t>hm</a:t>
                      </a:r>
                      <a:endParaRPr b="1" baseline="-25000" sz="2000" u="none" cap="none" strike="noStrike">
                        <a:solidFill>
                          <a:srgbClr val="000000"/>
                        </a:solidFill>
                        <a:latin typeface="Garamond"/>
                        <a:ea typeface="Garamond"/>
                        <a:cs typeface="Garamond"/>
                        <a:sym typeface="Garamond"/>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None/>
                      </a:pPr>
                      <a:r>
                        <a:rPr b="1" lang="es-ES" sz="2000" u="none" cap="none" strike="noStrike">
                          <a:solidFill>
                            <a:srgbClr val="000000"/>
                          </a:solidFill>
                          <a:latin typeface="Garamond"/>
                          <a:ea typeface="Garamond"/>
                          <a:cs typeface="Garamond"/>
                          <a:sym typeface="Garamond"/>
                        </a:rPr>
                        <a:t>q</a:t>
                      </a:r>
                      <a:r>
                        <a:rPr b="1" baseline="-25000" lang="es-ES" sz="2000" u="none" cap="none" strike="noStrike">
                          <a:solidFill>
                            <a:srgbClr val="000000"/>
                          </a:solidFill>
                          <a:latin typeface="Garamond"/>
                          <a:ea typeface="Garamond"/>
                          <a:cs typeface="Garamond"/>
                          <a:sym typeface="Garamond"/>
                        </a:rPr>
                        <a:t>mh</a:t>
                      </a:r>
                      <a:endParaRPr b="1" baseline="-25000" sz="2000" u="none" cap="none" strike="noStrike"/>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λ</a:t>
                      </a:r>
                      <a:r>
                        <a:rPr b="1" baseline="-25000" i="0" lang="es-ES" sz="2000" u="none" cap="none" strike="noStrike">
                          <a:solidFill>
                            <a:srgbClr val="000000"/>
                          </a:solidFill>
                          <a:latin typeface="Garamond"/>
                          <a:ea typeface="Garamond"/>
                          <a:cs typeface="Garamond"/>
                          <a:sym typeface="Garamond"/>
                        </a:rPr>
                        <a:t>h</a:t>
                      </a:r>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λ</a:t>
                      </a:r>
                      <a:r>
                        <a:rPr b="1" baseline="-25000" i="0" lang="es-ES" sz="2000" u="none" cap="none" strike="noStrike">
                          <a:solidFill>
                            <a:srgbClr val="000000"/>
                          </a:solidFill>
                          <a:latin typeface="Garamond"/>
                          <a:ea typeface="Garamond"/>
                          <a:cs typeface="Garamond"/>
                          <a:sym typeface="Garamond"/>
                        </a:rPr>
                        <a:t>m</a:t>
                      </a:r>
                      <a:endParaRPr b="1" baseline="-25000" i="0" sz="2000" u="none" cap="none" strike="noStrike">
                        <a:solidFill>
                          <a:srgbClr val="000000"/>
                        </a:solidFill>
                        <a:latin typeface="Calibri"/>
                        <a:ea typeface="Calibri"/>
                        <a:cs typeface="Calibri"/>
                        <a:sym typeface="Calibri"/>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μ</a:t>
                      </a:r>
                      <a:r>
                        <a:rPr b="1" baseline="-25000" i="0" lang="es-ES" sz="2000" u="none" cap="none" strike="noStrike">
                          <a:solidFill>
                            <a:srgbClr val="000000"/>
                          </a:solidFill>
                          <a:latin typeface="Garamond"/>
                          <a:ea typeface="Garamond"/>
                          <a:cs typeface="Garamond"/>
                          <a:sym typeface="Garamond"/>
                        </a:rPr>
                        <a:t>h</a:t>
                      </a:r>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μ</a:t>
                      </a:r>
                      <a:r>
                        <a:rPr b="1" baseline="-25000" i="0" lang="es-ES" sz="2000" u="none" cap="none" strike="noStrike">
                          <a:solidFill>
                            <a:srgbClr val="000000"/>
                          </a:solidFill>
                          <a:latin typeface="Garamond"/>
                          <a:ea typeface="Garamond"/>
                          <a:cs typeface="Garamond"/>
                          <a:sym typeface="Garamond"/>
                        </a:rPr>
                        <a:t>m</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lnSpc>
                          <a:spcPct val="150000"/>
                        </a:lnSpc>
                        <a:spcBef>
                          <a:spcPts val="0"/>
                        </a:spcBef>
                        <a:spcAft>
                          <a:spcPts val="0"/>
                        </a:spcAft>
                        <a:buNone/>
                      </a:pPr>
                      <a:r>
                        <a:rPr b="1" i="0" lang="es-ES" sz="2000" u="none" cap="none" strike="noStrike">
                          <a:solidFill>
                            <a:schemeClr val="dk1"/>
                          </a:solidFill>
                          <a:latin typeface="Garamond"/>
                          <a:ea typeface="Garamond"/>
                          <a:cs typeface="Garamond"/>
                          <a:sym typeface="Garamond"/>
                        </a:rPr>
                        <a:t>Mk2 (unconstrained)</a:t>
                      </a:r>
                      <a:endParaRPr i="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1.068 × 10</a:t>
                      </a:r>
                      <a:r>
                        <a:rPr b="0" baseline="30000" i="0" lang="es-ES" sz="2000" u="none" cap="none" strike="noStrike">
                          <a:solidFill>
                            <a:schemeClr val="dk1"/>
                          </a:solidFill>
                          <a:latin typeface="Garamond"/>
                          <a:ea typeface="Garamond"/>
                          <a:cs typeface="Garamond"/>
                          <a:sym typeface="Garamond"/>
                        </a:rPr>
                        <a:t>−4</a:t>
                      </a:r>
                      <a:endParaRPr baseline="3000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9.155 × 10</a:t>
                      </a:r>
                      <a:r>
                        <a:rPr b="0" baseline="30000" i="0" lang="es-ES" sz="2000" u="none" cap="none" strike="noStrike">
                          <a:solidFill>
                            <a:schemeClr val="dk1"/>
                          </a:solidFill>
                          <a:latin typeface="Garamond"/>
                          <a:ea typeface="Garamond"/>
                          <a:cs typeface="Garamond"/>
                          <a:sym typeface="Garamond"/>
                        </a:rPr>
                        <a:t>−6</a:t>
                      </a:r>
                      <a:endParaRPr baseline="3000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rgbClr val="000000"/>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rgbClr val="000000"/>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2000" u="none" cap="none" strike="noStrike">
                          <a:solidFill>
                            <a:schemeClr val="dk1"/>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500">
                <a:tc>
                  <a:txBody>
                    <a:bodyPr/>
                    <a:lstStyle/>
                    <a:p>
                      <a:pPr indent="0" lvl="0" marL="0" marR="0" rtl="0" algn="l">
                        <a:lnSpc>
                          <a:spcPct val="150000"/>
                        </a:lnSpc>
                        <a:spcBef>
                          <a:spcPts val="0"/>
                        </a:spcBef>
                        <a:spcAft>
                          <a:spcPts val="0"/>
                        </a:spcAft>
                        <a:buClr>
                          <a:schemeClr val="dk1"/>
                        </a:buClr>
                        <a:buSzPts val="2000"/>
                        <a:buFont typeface="Garamond"/>
                        <a:buNone/>
                      </a:pPr>
                      <a:r>
                        <a:rPr b="1" i="0" lang="es-ES" sz="2000" u="none" cap="none" strike="noStrike">
                          <a:solidFill>
                            <a:schemeClr val="dk1"/>
                          </a:solidFill>
                          <a:latin typeface="Garamond"/>
                          <a:ea typeface="Garamond"/>
                          <a:cs typeface="Garamond"/>
                          <a:sym typeface="Garamond"/>
                        </a:rPr>
                        <a:t>BiSSE (unconstrained; 5×10</a:t>
                      </a:r>
                      <a:r>
                        <a:rPr b="1" baseline="30000" i="0" lang="es-ES" sz="2000" u="none" cap="none" strike="noStrike">
                          <a:solidFill>
                            <a:schemeClr val="dk1"/>
                          </a:solidFill>
                          <a:latin typeface="Garamond"/>
                          <a:ea typeface="Garamond"/>
                          <a:cs typeface="Garamond"/>
                          <a:sym typeface="Garamond"/>
                        </a:rPr>
                        <a:t>6</a:t>
                      </a:r>
                      <a:r>
                        <a:rPr b="1" i="0" lang="es-ES" sz="2000" u="none" cap="none" strike="noStrike">
                          <a:solidFill>
                            <a:schemeClr val="dk1"/>
                          </a:solidFill>
                          <a:latin typeface="Garamond"/>
                          <a:ea typeface="Garamond"/>
                          <a:cs typeface="Garamond"/>
                          <a:sym typeface="Garamond"/>
                        </a:rPr>
                        <a:t> spp)</a:t>
                      </a:r>
                      <a:endParaRPr b="0" i="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7.54 </a:t>
                      </a:r>
                      <a:r>
                        <a:rPr b="0" i="0" lang="es-ES" sz="2000" u="none" cap="none" strike="noStrike">
                          <a:solidFill>
                            <a:schemeClr val="dk1"/>
                          </a:solidFill>
                          <a:latin typeface="Garamond"/>
                          <a:ea typeface="Garamond"/>
                          <a:cs typeface="Garamond"/>
                          <a:sym typeface="Garamond"/>
                        </a:rPr>
                        <a:t>×</a:t>
                      </a:r>
                      <a:r>
                        <a:rPr lang="es-ES" sz="2000" u="none" cap="none" strike="noStrike">
                          <a:solidFill>
                            <a:schemeClr val="dk1"/>
                          </a:solidFill>
                          <a:latin typeface="Garamond"/>
                          <a:ea typeface="Garamond"/>
                          <a:cs typeface="Garamond"/>
                          <a:sym typeface="Garamond"/>
                        </a:rPr>
                        <a:t> 10</a:t>
                      </a:r>
                      <a:r>
                        <a:rPr baseline="30000" lang="es-ES" sz="2000" u="none" cap="none" strike="noStrike">
                          <a:solidFill>
                            <a:schemeClr val="dk1"/>
                          </a:solidFill>
                          <a:latin typeface="Garamond"/>
                          <a:ea typeface="Garamond"/>
                          <a:cs typeface="Garamond"/>
                          <a:sym typeface="Garamond"/>
                        </a:rPr>
                        <a:t>−4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8 </a:t>
                      </a:r>
                      <a:r>
                        <a:rPr b="0" i="0" lang="es-ES" sz="2000" u="none" cap="none" strike="noStrike">
                          <a:solidFill>
                            <a:schemeClr val="dk1"/>
                          </a:solidFill>
                          <a:latin typeface="Garamond"/>
                          <a:ea typeface="Garamond"/>
                          <a:cs typeface="Garamond"/>
                          <a:sym typeface="Garamond"/>
                        </a:rPr>
                        <a:t>×</a:t>
                      </a:r>
                      <a:r>
                        <a:rPr lang="es-ES" sz="2000" u="none" cap="none" strike="noStrike">
                          <a:solidFill>
                            <a:schemeClr val="dk1"/>
                          </a:solidFill>
                          <a:latin typeface="Garamond"/>
                          <a:ea typeface="Garamond"/>
                          <a:cs typeface="Garamond"/>
                          <a:sym typeface="Garamond"/>
                        </a:rPr>
                        <a:t> 10</a:t>
                      </a:r>
                      <a:r>
                        <a:rPr baseline="30000" lang="es-ES" sz="2000" u="none" cap="none" strike="noStrike">
                          <a:solidFill>
                            <a:schemeClr val="dk1"/>
                          </a:solidFill>
                          <a:latin typeface="Garamond"/>
                          <a:ea typeface="Garamond"/>
                          <a:cs typeface="Garamond"/>
                          <a:sym typeface="Garamond"/>
                        </a:rPr>
                        <a:t>−6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5.703</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7.768</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5.701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7.759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r>
            </a:tbl>
          </a:graphicData>
        </a:graphic>
      </p:graphicFrame>
      <p:sp>
        <p:nvSpPr>
          <p:cNvPr id="455" name="Google Shape;455;p26"/>
          <p:cNvSpPr/>
          <p:nvPr/>
        </p:nvSpPr>
        <p:spPr>
          <a:xfrm>
            <a:off x="4762875" y="4766090"/>
            <a:ext cx="2390280" cy="70788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000000"/>
                </a:solidFill>
                <a:latin typeface="Garamond"/>
                <a:ea typeface="Garamond"/>
                <a:cs typeface="Garamond"/>
                <a:sym typeface="Garamond"/>
              </a:rPr>
              <a:t>Similar transition rates among models</a:t>
            </a:r>
            <a:endParaRPr sz="2000">
              <a:solidFill>
                <a:srgbClr val="000000"/>
              </a:solidFill>
              <a:latin typeface="Garamond"/>
              <a:ea typeface="Garamond"/>
              <a:cs typeface="Garamond"/>
              <a:sym typeface="Garamond"/>
            </a:endParaRPr>
          </a:p>
        </p:txBody>
      </p:sp>
      <p:sp>
        <p:nvSpPr>
          <p:cNvPr id="456" name="Google Shape;456;p26"/>
          <p:cNvSpPr/>
          <p:nvPr/>
        </p:nvSpPr>
        <p:spPr>
          <a:xfrm rot="5400000">
            <a:off x="5847750" y="3009736"/>
            <a:ext cx="240465" cy="2938273"/>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26"/>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26</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7"/>
          <p:cNvSpPr/>
          <p:nvPr/>
        </p:nvSpPr>
        <p:spPr>
          <a:xfrm>
            <a:off x="348342" y="98425"/>
            <a:ext cx="11495315" cy="1643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Holocentric chromosomes on the eukaryote tree of life</a:t>
            </a:r>
            <a:endParaRPr/>
          </a:p>
        </p:txBody>
      </p:sp>
      <p:cxnSp>
        <p:nvCxnSpPr>
          <p:cNvPr id="464" name="Google Shape;464;p2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465" name="Google Shape;465;p27"/>
          <p:cNvPicPr preferRelativeResize="0"/>
          <p:nvPr/>
        </p:nvPicPr>
        <p:blipFill rotWithShape="1">
          <a:blip r:embed="rId3">
            <a:alphaModFix/>
          </a:blip>
          <a:srcRect b="0" l="0" r="0" t="0"/>
          <a:stretch/>
        </p:blipFill>
        <p:spPr>
          <a:xfrm>
            <a:off x="10236200" y="-817732"/>
            <a:ext cx="2917825" cy="3098453"/>
          </a:xfrm>
          <a:prstGeom prst="rect">
            <a:avLst/>
          </a:prstGeom>
          <a:noFill/>
          <a:ln>
            <a:noFill/>
          </a:ln>
        </p:spPr>
      </p:pic>
      <p:sp>
        <p:nvSpPr>
          <p:cNvPr id="466" name="Google Shape;466;p2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graphicFrame>
        <p:nvGraphicFramePr>
          <p:cNvPr id="467" name="Google Shape;467;p27"/>
          <p:cNvGraphicFramePr/>
          <p:nvPr/>
        </p:nvGraphicFramePr>
        <p:xfrm>
          <a:off x="517632" y="2528589"/>
          <a:ext cx="3000000" cy="3000000"/>
        </p:xfrm>
        <a:graphic>
          <a:graphicData uri="http://schemas.openxmlformats.org/drawingml/2006/table">
            <a:tbl>
              <a:tblPr>
                <a:noFill/>
                <a:tableStyleId>{1C8E5A2D-97ED-4CC5-A9BD-0CFFB9412F20}</a:tableStyleId>
              </a:tblPr>
              <a:tblGrid>
                <a:gridCol w="3954900"/>
                <a:gridCol w="1490700"/>
                <a:gridCol w="1490700"/>
                <a:gridCol w="1055100"/>
                <a:gridCol w="1055100"/>
                <a:gridCol w="1055100"/>
                <a:gridCol w="1055100"/>
              </a:tblGrid>
              <a:tr h="356950">
                <a:tc rowSpan="2">
                  <a:txBody>
                    <a:bodyPr/>
                    <a:lstStyle/>
                    <a:p>
                      <a:pPr indent="0" lvl="0" marL="0" marR="0" rtl="0" algn="ctr">
                        <a:lnSpc>
                          <a:spcPct val="150000"/>
                        </a:lnSpc>
                        <a:spcBef>
                          <a:spcPts val="0"/>
                        </a:spcBef>
                        <a:spcAft>
                          <a:spcPts val="0"/>
                        </a:spcAft>
                        <a:buNone/>
                      </a:pPr>
                      <a:r>
                        <a:rPr b="1" i="0" lang="es-ES" sz="1800" u="none" cap="none" strike="noStrike">
                          <a:solidFill>
                            <a:srgbClr val="000000"/>
                          </a:solidFill>
                          <a:latin typeface="Garamond"/>
                          <a:ea typeface="Garamond"/>
                          <a:cs typeface="Garamond"/>
                          <a:sym typeface="Garamond"/>
                        </a:rPr>
                        <a:t>Models</a:t>
                      </a:r>
                      <a:endParaRPr sz="32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Transition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Speciation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Extinction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r>
              <a:tr h="356950">
                <a:tc vMerge="1"/>
                <a:tc>
                  <a:txBody>
                    <a:bodyPr/>
                    <a:lstStyle/>
                    <a:p>
                      <a:pPr indent="0" lvl="0" marL="0" marR="0" rtl="0" algn="ctr">
                        <a:lnSpc>
                          <a:spcPct val="100000"/>
                        </a:lnSpc>
                        <a:spcBef>
                          <a:spcPts val="0"/>
                        </a:spcBef>
                        <a:spcAft>
                          <a:spcPts val="0"/>
                        </a:spcAft>
                        <a:buNone/>
                      </a:pPr>
                      <a:r>
                        <a:rPr b="1" lang="es-ES" sz="2000" u="none" cap="none" strike="noStrike">
                          <a:solidFill>
                            <a:srgbClr val="000000"/>
                          </a:solidFill>
                          <a:latin typeface="Garamond"/>
                          <a:ea typeface="Garamond"/>
                          <a:cs typeface="Garamond"/>
                          <a:sym typeface="Garamond"/>
                        </a:rPr>
                        <a:t>q</a:t>
                      </a:r>
                      <a:r>
                        <a:rPr b="1" baseline="-25000" lang="es-ES" sz="2000" u="none" cap="none" strike="noStrike">
                          <a:solidFill>
                            <a:srgbClr val="000000"/>
                          </a:solidFill>
                          <a:latin typeface="Garamond"/>
                          <a:ea typeface="Garamond"/>
                          <a:cs typeface="Garamond"/>
                          <a:sym typeface="Garamond"/>
                        </a:rPr>
                        <a:t>hm</a:t>
                      </a:r>
                      <a:endParaRPr b="1" baseline="-25000" sz="2000" u="none" cap="none" strike="noStrike">
                        <a:solidFill>
                          <a:srgbClr val="000000"/>
                        </a:solidFill>
                        <a:latin typeface="Garamond"/>
                        <a:ea typeface="Garamond"/>
                        <a:cs typeface="Garamond"/>
                        <a:sym typeface="Garamond"/>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None/>
                      </a:pPr>
                      <a:r>
                        <a:rPr b="1" lang="es-ES" sz="2000" u="none" cap="none" strike="noStrike">
                          <a:solidFill>
                            <a:srgbClr val="000000"/>
                          </a:solidFill>
                          <a:latin typeface="Garamond"/>
                          <a:ea typeface="Garamond"/>
                          <a:cs typeface="Garamond"/>
                          <a:sym typeface="Garamond"/>
                        </a:rPr>
                        <a:t>q</a:t>
                      </a:r>
                      <a:r>
                        <a:rPr b="1" baseline="-25000" lang="es-ES" sz="2000" u="none" cap="none" strike="noStrike">
                          <a:solidFill>
                            <a:srgbClr val="000000"/>
                          </a:solidFill>
                          <a:latin typeface="Garamond"/>
                          <a:ea typeface="Garamond"/>
                          <a:cs typeface="Garamond"/>
                          <a:sym typeface="Garamond"/>
                        </a:rPr>
                        <a:t>mh</a:t>
                      </a:r>
                      <a:endParaRPr b="1" baseline="-25000" sz="2000" u="none" cap="none" strike="noStrike"/>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λ</a:t>
                      </a:r>
                      <a:r>
                        <a:rPr b="1" baseline="-25000" i="0" lang="es-ES" sz="2000" u="none" cap="none" strike="noStrike">
                          <a:solidFill>
                            <a:srgbClr val="000000"/>
                          </a:solidFill>
                          <a:latin typeface="Garamond"/>
                          <a:ea typeface="Garamond"/>
                          <a:cs typeface="Garamond"/>
                          <a:sym typeface="Garamond"/>
                        </a:rPr>
                        <a:t>h</a:t>
                      </a:r>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λ</a:t>
                      </a:r>
                      <a:r>
                        <a:rPr b="1" baseline="-25000" i="0" lang="es-ES" sz="2000" u="none" cap="none" strike="noStrike">
                          <a:solidFill>
                            <a:srgbClr val="000000"/>
                          </a:solidFill>
                          <a:latin typeface="Garamond"/>
                          <a:ea typeface="Garamond"/>
                          <a:cs typeface="Garamond"/>
                          <a:sym typeface="Garamond"/>
                        </a:rPr>
                        <a:t>m</a:t>
                      </a:r>
                      <a:endParaRPr b="1" baseline="-25000" i="0" sz="2000" u="none" cap="none" strike="noStrike">
                        <a:solidFill>
                          <a:srgbClr val="000000"/>
                        </a:solidFill>
                        <a:latin typeface="Calibri"/>
                        <a:ea typeface="Calibri"/>
                        <a:cs typeface="Calibri"/>
                        <a:sym typeface="Calibri"/>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μ</a:t>
                      </a:r>
                      <a:r>
                        <a:rPr b="1" baseline="-25000" i="0" lang="es-ES" sz="2000" u="none" cap="none" strike="noStrike">
                          <a:solidFill>
                            <a:srgbClr val="000000"/>
                          </a:solidFill>
                          <a:latin typeface="Garamond"/>
                          <a:ea typeface="Garamond"/>
                          <a:cs typeface="Garamond"/>
                          <a:sym typeface="Garamond"/>
                        </a:rPr>
                        <a:t>h</a:t>
                      </a:r>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μ</a:t>
                      </a:r>
                      <a:r>
                        <a:rPr b="1" baseline="-25000" i="0" lang="es-ES" sz="2000" u="none" cap="none" strike="noStrike">
                          <a:solidFill>
                            <a:srgbClr val="000000"/>
                          </a:solidFill>
                          <a:latin typeface="Garamond"/>
                          <a:ea typeface="Garamond"/>
                          <a:cs typeface="Garamond"/>
                          <a:sym typeface="Garamond"/>
                        </a:rPr>
                        <a:t>m</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lnSpc>
                          <a:spcPct val="150000"/>
                        </a:lnSpc>
                        <a:spcBef>
                          <a:spcPts val="0"/>
                        </a:spcBef>
                        <a:spcAft>
                          <a:spcPts val="0"/>
                        </a:spcAft>
                        <a:buNone/>
                      </a:pPr>
                      <a:r>
                        <a:rPr b="1" i="0" lang="es-ES" sz="2000" u="none" cap="none" strike="noStrike">
                          <a:solidFill>
                            <a:schemeClr val="dk1"/>
                          </a:solidFill>
                          <a:latin typeface="Garamond"/>
                          <a:ea typeface="Garamond"/>
                          <a:cs typeface="Garamond"/>
                          <a:sym typeface="Garamond"/>
                        </a:rPr>
                        <a:t>Mk2 (unconstrained)</a:t>
                      </a:r>
                      <a:endParaRPr i="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1.068 × 10</a:t>
                      </a:r>
                      <a:r>
                        <a:rPr b="1" baseline="30000" i="0" lang="es-ES" sz="2000" u="none" cap="none" strike="noStrike">
                          <a:solidFill>
                            <a:srgbClr val="C00000"/>
                          </a:solidFill>
                          <a:latin typeface="Garamond"/>
                          <a:ea typeface="Garamond"/>
                          <a:cs typeface="Garamond"/>
                          <a:sym typeface="Garamond"/>
                        </a:rPr>
                        <a:t>−4</a:t>
                      </a:r>
                      <a:endParaRPr b="1" baseline="30000" sz="2000" u="none" cap="none" strike="noStrike">
                        <a:solidFill>
                          <a:srgbClr val="C00000"/>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9.155 × 10</a:t>
                      </a:r>
                      <a:r>
                        <a:rPr b="1" baseline="30000" i="0" lang="es-ES" sz="2000" u="none" cap="none" strike="noStrike">
                          <a:solidFill>
                            <a:srgbClr val="002C9E"/>
                          </a:solidFill>
                          <a:latin typeface="Garamond"/>
                          <a:ea typeface="Garamond"/>
                          <a:cs typeface="Garamond"/>
                          <a:sym typeface="Garamond"/>
                        </a:rPr>
                        <a:t>−6</a:t>
                      </a:r>
                      <a:endParaRPr b="1" baseline="30000" sz="2000" u="none" cap="none" strike="noStrike">
                        <a:solidFill>
                          <a:srgbClr val="002C9E"/>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rgbClr val="000000"/>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rgbClr val="000000"/>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2000" u="none" cap="none" strike="noStrike">
                          <a:solidFill>
                            <a:schemeClr val="dk1"/>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50000"/>
                        </a:lnSpc>
                        <a:spcBef>
                          <a:spcPts val="0"/>
                        </a:spcBef>
                        <a:spcAft>
                          <a:spcPts val="0"/>
                        </a:spcAft>
                        <a:buClr>
                          <a:schemeClr val="dk1"/>
                        </a:buClr>
                        <a:buSzPts val="2000"/>
                        <a:buFont typeface="Garamond"/>
                        <a:buNone/>
                      </a:pPr>
                      <a:r>
                        <a:rPr b="1" i="0" lang="es-ES" sz="2000" u="none" cap="none" strike="noStrike">
                          <a:solidFill>
                            <a:schemeClr val="dk1"/>
                          </a:solidFill>
                          <a:latin typeface="Garamond"/>
                          <a:ea typeface="Garamond"/>
                          <a:cs typeface="Garamond"/>
                          <a:sym typeface="Garamond"/>
                        </a:rPr>
                        <a:t>BiSSE (unconstrained; 5×10</a:t>
                      </a:r>
                      <a:r>
                        <a:rPr b="1" baseline="30000" i="0" lang="es-ES" sz="2000" u="none" cap="none" strike="noStrike">
                          <a:solidFill>
                            <a:schemeClr val="dk1"/>
                          </a:solidFill>
                          <a:latin typeface="Garamond"/>
                          <a:ea typeface="Garamond"/>
                          <a:cs typeface="Garamond"/>
                          <a:sym typeface="Garamond"/>
                        </a:rPr>
                        <a:t>6</a:t>
                      </a:r>
                      <a:r>
                        <a:rPr b="1" i="0" lang="es-ES" sz="2000" u="none" cap="none" strike="noStrike">
                          <a:solidFill>
                            <a:schemeClr val="dk1"/>
                          </a:solidFill>
                          <a:latin typeface="Garamond"/>
                          <a:ea typeface="Garamond"/>
                          <a:cs typeface="Garamond"/>
                          <a:sym typeface="Garamond"/>
                        </a:rPr>
                        <a:t> spp)</a:t>
                      </a:r>
                      <a:endParaRPr b="0" i="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7.54 </a:t>
                      </a:r>
                      <a:r>
                        <a:rPr b="0" i="0" lang="es-ES" sz="2000" u="none" cap="none" strike="noStrike">
                          <a:solidFill>
                            <a:schemeClr val="dk1"/>
                          </a:solidFill>
                          <a:latin typeface="Garamond"/>
                          <a:ea typeface="Garamond"/>
                          <a:cs typeface="Garamond"/>
                          <a:sym typeface="Garamond"/>
                        </a:rPr>
                        <a:t>×</a:t>
                      </a:r>
                      <a:r>
                        <a:rPr lang="es-ES" sz="2000" u="none" cap="none" strike="noStrike">
                          <a:solidFill>
                            <a:schemeClr val="dk1"/>
                          </a:solidFill>
                          <a:latin typeface="Garamond"/>
                          <a:ea typeface="Garamond"/>
                          <a:cs typeface="Garamond"/>
                          <a:sym typeface="Garamond"/>
                        </a:rPr>
                        <a:t> 10</a:t>
                      </a:r>
                      <a:r>
                        <a:rPr b="1" baseline="30000" lang="es-ES" sz="2000" u="none" cap="none" strike="noStrike">
                          <a:solidFill>
                            <a:srgbClr val="C00000"/>
                          </a:solidFill>
                          <a:latin typeface="Garamond"/>
                          <a:ea typeface="Garamond"/>
                          <a:cs typeface="Garamond"/>
                          <a:sym typeface="Garamond"/>
                        </a:rPr>
                        <a:t>−4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8 </a:t>
                      </a:r>
                      <a:r>
                        <a:rPr b="0" i="0" lang="es-ES" sz="2000" u="none" cap="none" strike="noStrike">
                          <a:solidFill>
                            <a:schemeClr val="dk1"/>
                          </a:solidFill>
                          <a:latin typeface="Garamond"/>
                          <a:ea typeface="Garamond"/>
                          <a:cs typeface="Garamond"/>
                          <a:sym typeface="Garamond"/>
                        </a:rPr>
                        <a:t>×</a:t>
                      </a:r>
                      <a:r>
                        <a:rPr lang="es-ES" sz="2000" u="none" cap="none" strike="noStrike">
                          <a:solidFill>
                            <a:schemeClr val="dk1"/>
                          </a:solidFill>
                          <a:latin typeface="Garamond"/>
                          <a:ea typeface="Garamond"/>
                          <a:cs typeface="Garamond"/>
                          <a:sym typeface="Garamond"/>
                        </a:rPr>
                        <a:t> 10</a:t>
                      </a:r>
                      <a:r>
                        <a:rPr b="1" baseline="30000" lang="es-ES" sz="2000" u="none" cap="none" strike="noStrike">
                          <a:solidFill>
                            <a:srgbClr val="002C9E"/>
                          </a:solidFill>
                          <a:latin typeface="Garamond"/>
                          <a:ea typeface="Garamond"/>
                          <a:cs typeface="Garamond"/>
                          <a:sym typeface="Garamond"/>
                        </a:rPr>
                        <a:t>−6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5.703</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7.768</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5.701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7.759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r>
            </a:tbl>
          </a:graphicData>
        </a:graphic>
      </p:graphicFrame>
      <p:sp>
        <p:nvSpPr>
          <p:cNvPr id="468" name="Google Shape;468;p27"/>
          <p:cNvSpPr/>
          <p:nvPr/>
        </p:nvSpPr>
        <p:spPr>
          <a:xfrm>
            <a:off x="4086218" y="4837060"/>
            <a:ext cx="3911733" cy="101566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000000"/>
                </a:solidFill>
                <a:latin typeface="Garamond"/>
                <a:ea typeface="Garamond"/>
                <a:cs typeface="Garamond"/>
                <a:sym typeface="Garamond"/>
              </a:rPr>
              <a:t>Transition rate from </a:t>
            </a:r>
            <a:r>
              <a:rPr b="1" lang="es-ES" sz="2000">
                <a:solidFill>
                  <a:srgbClr val="FF0000"/>
                </a:solidFill>
                <a:latin typeface="Garamond"/>
                <a:ea typeface="Garamond"/>
                <a:cs typeface="Garamond"/>
                <a:sym typeface="Garamond"/>
              </a:rPr>
              <a:t>holocentric</a:t>
            </a:r>
            <a:r>
              <a:rPr lang="es-ES" sz="2000">
                <a:solidFill>
                  <a:srgbClr val="000000"/>
                </a:solidFill>
                <a:latin typeface="Garamond"/>
                <a:ea typeface="Garamond"/>
                <a:cs typeface="Garamond"/>
                <a:sym typeface="Garamond"/>
              </a:rPr>
              <a:t> to </a:t>
            </a:r>
            <a:r>
              <a:rPr b="1" lang="es-ES" sz="2000">
                <a:solidFill>
                  <a:srgbClr val="002C9E"/>
                </a:solidFill>
                <a:latin typeface="Garamond"/>
                <a:ea typeface="Garamond"/>
                <a:cs typeface="Garamond"/>
                <a:sym typeface="Garamond"/>
              </a:rPr>
              <a:t>monocentric</a:t>
            </a:r>
            <a:r>
              <a:rPr lang="es-ES" sz="2000">
                <a:solidFill>
                  <a:srgbClr val="000000"/>
                </a:solidFill>
                <a:latin typeface="Garamond"/>
                <a:ea typeface="Garamond"/>
                <a:cs typeface="Garamond"/>
                <a:sym typeface="Garamond"/>
              </a:rPr>
              <a:t> state was </a:t>
            </a:r>
            <a:r>
              <a:rPr lang="es-ES" sz="2000" u="sng">
                <a:solidFill>
                  <a:srgbClr val="000000"/>
                </a:solidFill>
                <a:latin typeface="Garamond"/>
                <a:ea typeface="Garamond"/>
                <a:cs typeface="Garamond"/>
                <a:sym typeface="Garamond"/>
              </a:rPr>
              <a:t>two orders of magnitude</a:t>
            </a:r>
            <a:r>
              <a:rPr lang="es-ES" sz="2000">
                <a:solidFill>
                  <a:srgbClr val="000000"/>
                </a:solidFill>
                <a:latin typeface="Garamond"/>
                <a:ea typeface="Garamond"/>
                <a:cs typeface="Garamond"/>
                <a:sym typeface="Garamond"/>
              </a:rPr>
              <a:t> higher than vice versa</a:t>
            </a:r>
            <a:endParaRPr/>
          </a:p>
        </p:txBody>
      </p:sp>
      <p:sp>
        <p:nvSpPr>
          <p:cNvPr id="469" name="Google Shape;469;p27"/>
          <p:cNvSpPr/>
          <p:nvPr/>
        </p:nvSpPr>
        <p:spPr>
          <a:xfrm rot="674443">
            <a:off x="5561124" y="3291288"/>
            <a:ext cx="370059" cy="961980"/>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27"/>
          <p:cNvSpPr/>
          <p:nvPr/>
        </p:nvSpPr>
        <p:spPr>
          <a:xfrm rot="1466765">
            <a:off x="6957108" y="3230328"/>
            <a:ext cx="370059" cy="961980"/>
          </a:xfrm>
          <a:prstGeom prst="ellipse">
            <a:avLst/>
          </a:prstGeom>
          <a:noFill/>
          <a:ln cap="flat" cmpd="sng" w="28575">
            <a:solidFill>
              <a:srgbClr val="002C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27"/>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27</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8"/>
          <p:cNvSpPr/>
          <p:nvPr/>
        </p:nvSpPr>
        <p:spPr>
          <a:xfrm>
            <a:off x="348342" y="98425"/>
            <a:ext cx="11495315" cy="3181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Ancestral state</a:t>
            </a:r>
            <a:endParaRPr/>
          </a:p>
          <a:p>
            <a:pPr indent="0" lvl="0" marL="0" marR="0" rtl="0" algn="l">
              <a:lnSpc>
                <a:spcPct val="150000"/>
              </a:lnSpc>
              <a:spcBef>
                <a:spcPts val="600"/>
              </a:spcBef>
              <a:spcAft>
                <a:spcPts val="0"/>
              </a:spcAft>
              <a:buNone/>
            </a:pPr>
            <a:r>
              <a:rPr lang="es-ES" sz="3000" u="sng">
                <a:solidFill>
                  <a:schemeClr val="dk1"/>
                </a:solidFill>
                <a:latin typeface="Garamond"/>
                <a:ea typeface="Garamond"/>
                <a:cs typeface="Garamond"/>
                <a:sym typeface="Garamond"/>
              </a:rPr>
              <a:t>BiSSE</a:t>
            </a:r>
            <a:r>
              <a:rPr lang="es-ES" sz="3000">
                <a:solidFill>
                  <a:schemeClr val="dk1"/>
                </a:solidFill>
                <a:latin typeface="Garamond"/>
                <a:ea typeface="Garamond"/>
                <a:cs typeface="Garamond"/>
                <a:sym typeface="Garamond"/>
              </a:rPr>
              <a:t> </a:t>
            </a:r>
            <a:r>
              <a:rPr lang="es-ES" sz="2400">
                <a:solidFill>
                  <a:schemeClr val="dk1"/>
                </a:solidFill>
                <a:latin typeface="Garamond"/>
                <a:ea typeface="Garamond"/>
                <a:cs typeface="Garamond"/>
                <a:sym typeface="Garamond"/>
              </a:rPr>
              <a:t>(171 monocentric transitions) </a:t>
            </a:r>
            <a:r>
              <a:rPr lang="es-ES" sz="3000">
                <a:solidFill>
                  <a:schemeClr val="dk1"/>
                </a:solidFill>
                <a:latin typeface="Garamond"/>
                <a:ea typeface="Garamond"/>
                <a:cs typeface="Garamond"/>
                <a:sym typeface="Garamond"/>
              </a:rPr>
              <a:t>		</a:t>
            </a:r>
            <a:r>
              <a:rPr lang="es-ES" sz="3000" u="sng">
                <a:solidFill>
                  <a:schemeClr val="dk1"/>
                </a:solidFill>
                <a:latin typeface="Garamond"/>
                <a:ea typeface="Garamond"/>
                <a:cs typeface="Garamond"/>
                <a:sym typeface="Garamond"/>
              </a:rPr>
              <a:t>Mk2</a:t>
            </a:r>
            <a:r>
              <a:rPr lang="es-ES" sz="2400">
                <a:solidFill>
                  <a:schemeClr val="dk1"/>
                </a:solidFill>
                <a:latin typeface="Garamond"/>
                <a:ea typeface="Garamond"/>
                <a:cs typeface="Garamond"/>
                <a:sym typeface="Garamond"/>
              </a:rPr>
              <a:t> (19 holocentric transitions)</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478" name="Google Shape;478;p2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479" name="Google Shape;479;p28"/>
          <p:cNvPicPr preferRelativeResize="0"/>
          <p:nvPr/>
        </p:nvPicPr>
        <p:blipFill rotWithShape="1">
          <a:blip r:embed="rId3">
            <a:alphaModFix/>
          </a:blip>
          <a:srcRect b="0" l="0" r="0" t="0"/>
          <a:stretch/>
        </p:blipFill>
        <p:spPr>
          <a:xfrm>
            <a:off x="10236200" y="-817732"/>
            <a:ext cx="2917825" cy="3098453"/>
          </a:xfrm>
          <a:prstGeom prst="rect">
            <a:avLst/>
          </a:prstGeom>
          <a:noFill/>
          <a:ln>
            <a:noFill/>
          </a:ln>
        </p:spPr>
      </p:pic>
      <p:sp>
        <p:nvSpPr>
          <p:cNvPr id="480" name="Google Shape;480;p2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grpSp>
        <p:nvGrpSpPr>
          <p:cNvPr id="481" name="Google Shape;481;p28"/>
          <p:cNvGrpSpPr/>
          <p:nvPr/>
        </p:nvGrpSpPr>
        <p:grpSpPr>
          <a:xfrm flipH="1">
            <a:off x="6329178" y="2524271"/>
            <a:ext cx="5747659" cy="4333728"/>
            <a:chOff x="900927" y="7375730"/>
            <a:chExt cx="6698975" cy="4292682"/>
          </a:xfrm>
        </p:grpSpPr>
        <p:pic>
          <p:nvPicPr>
            <p:cNvPr id="482" name="Google Shape;482;p28"/>
            <p:cNvPicPr preferRelativeResize="0"/>
            <p:nvPr/>
          </p:nvPicPr>
          <p:blipFill rotWithShape="1">
            <a:blip r:embed="rId4">
              <a:alphaModFix/>
            </a:blip>
            <a:srcRect b="0" l="0" r="0" t="0"/>
            <a:stretch/>
          </p:blipFill>
          <p:spPr>
            <a:xfrm>
              <a:off x="900927" y="7375730"/>
              <a:ext cx="6698975" cy="3994108"/>
            </a:xfrm>
            <a:prstGeom prst="rect">
              <a:avLst/>
            </a:prstGeom>
            <a:noFill/>
            <a:ln>
              <a:noFill/>
            </a:ln>
          </p:spPr>
        </p:pic>
        <p:sp>
          <p:nvSpPr>
            <p:cNvPr id="483" name="Google Shape;483;p28"/>
            <p:cNvSpPr/>
            <p:nvPr/>
          </p:nvSpPr>
          <p:spPr>
            <a:xfrm flipH="1">
              <a:off x="7241777" y="11418512"/>
              <a:ext cx="325605" cy="171913"/>
            </a:xfrm>
            <a:prstGeom prst="rect">
              <a:avLst/>
            </a:prstGeom>
            <a:solidFill>
              <a:srgbClr val="002C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28"/>
            <p:cNvSpPr/>
            <p:nvPr/>
          </p:nvSpPr>
          <p:spPr>
            <a:xfrm flipH="1">
              <a:off x="4645176" y="11414781"/>
              <a:ext cx="325605" cy="171913"/>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28"/>
            <p:cNvSpPr/>
            <p:nvPr/>
          </p:nvSpPr>
          <p:spPr>
            <a:xfrm flipH="1">
              <a:off x="4843308" y="11333065"/>
              <a:ext cx="2398476" cy="3353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Garamond"/>
                  <a:ea typeface="Garamond"/>
                  <a:cs typeface="Garamond"/>
                  <a:sym typeface="Garamond"/>
                </a:rPr>
                <a:t>Monocentric lineages</a:t>
              </a:r>
              <a:endParaRPr sz="1600">
                <a:solidFill>
                  <a:schemeClr val="dk1"/>
                </a:solidFill>
                <a:latin typeface="Garamond"/>
                <a:ea typeface="Garamond"/>
                <a:cs typeface="Garamond"/>
                <a:sym typeface="Garamond"/>
              </a:endParaRPr>
            </a:p>
          </p:txBody>
        </p:sp>
        <p:sp>
          <p:nvSpPr>
            <p:cNvPr id="486" name="Google Shape;486;p28"/>
            <p:cNvSpPr/>
            <p:nvPr/>
          </p:nvSpPr>
          <p:spPr>
            <a:xfrm flipH="1">
              <a:off x="2246705" y="11333064"/>
              <a:ext cx="2398471" cy="3353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Garamond"/>
                  <a:ea typeface="Garamond"/>
                  <a:cs typeface="Garamond"/>
                  <a:sym typeface="Garamond"/>
                </a:rPr>
                <a:t>Holocentric lineages</a:t>
              </a:r>
              <a:endParaRPr sz="1600">
                <a:solidFill>
                  <a:schemeClr val="dk1"/>
                </a:solidFill>
                <a:latin typeface="Garamond"/>
                <a:ea typeface="Garamond"/>
                <a:cs typeface="Garamond"/>
                <a:sym typeface="Garamond"/>
              </a:endParaRPr>
            </a:p>
          </p:txBody>
        </p:sp>
      </p:grpSp>
      <p:pic>
        <p:nvPicPr>
          <p:cNvPr id="487" name="Google Shape;487;p28"/>
          <p:cNvPicPr preferRelativeResize="0"/>
          <p:nvPr/>
        </p:nvPicPr>
        <p:blipFill rotWithShape="1">
          <a:blip r:embed="rId5">
            <a:alphaModFix/>
          </a:blip>
          <a:srcRect b="0" l="0" r="0" t="0"/>
          <a:stretch/>
        </p:blipFill>
        <p:spPr>
          <a:xfrm>
            <a:off x="69443" y="2524272"/>
            <a:ext cx="6287634" cy="4032298"/>
          </a:xfrm>
          <a:prstGeom prst="rect">
            <a:avLst/>
          </a:prstGeom>
          <a:noFill/>
          <a:ln>
            <a:noFill/>
          </a:ln>
        </p:spPr>
      </p:pic>
      <p:sp>
        <p:nvSpPr>
          <p:cNvPr id="488" name="Google Shape;488;p28"/>
          <p:cNvSpPr/>
          <p:nvPr/>
        </p:nvSpPr>
        <p:spPr>
          <a:xfrm>
            <a:off x="6357077" y="6482559"/>
            <a:ext cx="5747659" cy="10497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28"/>
          <p:cNvSpPr/>
          <p:nvPr/>
        </p:nvSpPr>
        <p:spPr>
          <a:xfrm>
            <a:off x="53340" y="4114801"/>
            <a:ext cx="356825" cy="358132"/>
          </a:xfrm>
          <a:prstGeom prst="roundRect">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 name="Google Shape;490;p28"/>
          <p:cNvSpPr txBox="1"/>
          <p:nvPr/>
        </p:nvSpPr>
        <p:spPr>
          <a:xfrm>
            <a:off x="40300" y="4093812"/>
            <a:ext cx="2247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aramond"/>
                <a:ea typeface="Garamond"/>
                <a:cs typeface="Garamond"/>
                <a:sym typeface="Garamond"/>
              </a:rPr>
              <a:t>H</a:t>
            </a:r>
            <a:endParaRPr/>
          </a:p>
        </p:txBody>
      </p:sp>
      <p:sp>
        <p:nvSpPr>
          <p:cNvPr id="491" name="Google Shape;491;p28"/>
          <p:cNvSpPr/>
          <p:nvPr/>
        </p:nvSpPr>
        <p:spPr>
          <a:xfrm>
            <a:off x="11794875" y="4114801"/>
            <a:ext cx="356825" cy="358132"/>
          </a:xfrm>
          <a:prstGeom prst="roundRect">
            <a:avLst>
              <a:gd fmla="val 50000" name="adj"/>
            </a:avLst>
          </a:prstGeom>
          <a:solidFill>
            <a:srgbClr val="002C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28"/>
          <p:cNvSpPr txBox="1"/>
          <p:nvPr/>
        </p:nvSpPr>
        <p:spPr>
          <a:xfrm>
            <a:off x="11781835" y="4093812"/>
            <a:ext cx="2247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aramond"/>
                <a:ea typeface="Garamond"/>
                <a:cs typeface="Garamond"/>
                <a:sym typeface="Garamond"/>
              </a:rPr>
              <a:t>M</a:t>
            </a:r>
            <a:endParaRPr/>
          </a:p>
        </p:txBody>
      </p:sp>
      <p:sp>
        <p:nvSpPr>
          <p:cNvPr id="493" name="Google Shape;493;p28"/>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28</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9"/>
          <p:cNvSpPr/>
          <p:nvPr/>
        </p:nvSpPr>
        <p:spPr>
          <a:xfrm>
            <a:off x="348342" y="98425"/>
            <a:ext cx="11495315" cy="6398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Holocentry as derived state is a widely accepted hypothesis</a:t>
            </a:r>
            <a:endParaRPr/>
          </a:p>
          <a:p>
            <a:pPr indent="0" lvl="0" marL="0" marR="0" rtl="0" algn="l">
              <a:lnSpc>
                <a:spcPct val="150000"/>
              </a:lnSpc>
              <a:spcBef>
                <a:spcPts val="600"/>
              </a:spcBef>
              <a:spcAft>
                <a:spcPts val="0"/>
              </a:spcAft>
              <a:buNone/>
            </a:pPr>
            <a:r>
              <a:rPr b="1" lang="es-ES" sz="3000">
                <a:solidFill>
                  <a:srgbClr val="002C9E"/>
                </a:solidFill>
                <a:latin typeface="Garamond"/>
                <a:ea typeface="Garamond"/>
                <a:cs typeface="Garamond"/>
                <a:sym typeface="Garamond"/>
              </a:rPr>
              <a:t>					</a:t>
            </a:r>
            <a:r>
              <a:rPr lang="es-ES" sz="3000">
                <a:solidFill>
                  <a:schemeClr val="dk1"/>
                </a:solidFill>
                <a:latin typeface="Garamond"/>
                <a:ea typeface="Garamond"/>
                <a:cs typeface="Garamond"/>
                <a:sym typeface="Garamond"/>
              </a:rPr>
              <a:t>		</a:t>
            </a:r>
            <a:r>
              <a:rPr lang="es-ES" sz="3000" u="sng">
                <a:solidFill>
                  <a:schemeClr val="dk1"/>
                </a:solidFill>
                <a:latin typeface="Garamond"/>
                <a:ea typeface="Garamond"/>
                <a:cs typeface="Garamond"/>
                <a:sym typeface="Garamond"/>
              </a:rPr>
              <a:t>Mk2</a:t>
            </a:r>
            <a:r>
              <a:rPr lang="es-ES" sz="2400">
                <a:solidFill>
                  <a:schemeClr val="dk1"/>
                </a:solidFill>
                <a:latin typeface="Garamond"/>
                <a:ea typeface="Garamond"/>
                <a:cs typeface="Garamond"/>
                <a:sym typeface="Garamond"/>
              </a:rPr>
              <a:t> (19 holocentric transitions)</a:t>
            </a:r>
            <a:endParaRPr/>
          </a:p>
          <a:p>
            <a:pPr indent="0" lvl="0" marL="0" marR="0" rtl="0" algn="l">
              <a:spcBef>
                <a:spcPts val="600"/>
              </a:spcBef>
              <a:spcAft>
                <a:spcPts val="0"/>
              </a:spcAft>
              <a:buNone/>
            </a:pPr>
            <a:r>
              <a:t/>
            </a:r>
            <a:endParaRPr sz="2400">
              <a:solidFill>
                <a:schemeClr val="dk1"/>
              </a:solidFill>
              <a:latin typeface="Garamond"/>
              <a:ea typeface="Garamond"/>
              <a:cs typeface="Garamond"/>
              <a:sym typeface="Garamond"/>
            </a:endParaRPr>
          </a:p>
          <a:p>
            <a:pPr indent="-342900" lvl="0" marL="342900" marR="0" rtl="0" algn="l">
              <a:spcBef>
                <a:spcPts val="600"/>
              </a:spcBef>
              <a:spcAft>
                <a:spcPts val="0"/>
              </a:spcAft>
              <a:buClr>
                <a:schemeClr val="dk1"/>
              </a:buClr>
              <a:buSzPts val="2400"/>
              <a:buFont typeface="Arial"/>
              <a:buChar char="•"/>
            </a:pPr>
            <a:r>
              <a:rPr lang="es-ES" sz="2400">
                <a:solidFill>
                  <a:schemeClr val="dk1"/>
                </a:solidFill>
                <a:latin typeface="Garamond"/>
                <a:ea typeface="Garamond"/>
                <a:cs typeface="Garamond"/>
                <a:sym typeface="Garamond"/>
              </a:rPr>
              <a:t>BiSSE results are not robust due to</a:t>
            </a:r>
            <a:endParaRPr/>
          </a:p>
          <a:p>
            <a:pPr indent="0" lvl="0" marL="0" marR="0" rtl="0" algn="l">
              <a:spcBef>
                <a:spcPts val="600"/>
              </a:spcBef>
              <a:spcAft>
                <a:spcPts val="0"/>
              </a:spcAft>
              <a:buNone/>
            </a:pPr>
            <a:r>
              <a:rPr lang="es-ES" sz="2400">
                <a:solidFill>
                  <a:schemeClr val="dk1"/>
                </a:solidFill>
                <a:latin typeface="Garamond"/>
                <a:ea typeface="Garamond"/>
                <a:cs typeface="Garamond"/>
                <a:sym typeface="Garamond"/>
              </a:rPr>
              <a:t>low sampling (&lt; 3% eukaryotes)</a:t>
            </a:r>
            <a:endParaRPr/>
          </a:p>
          <a:p>
            <a:pPr indent="-190500" lvl="0" marL="342900" marR="0" rtl="0" algn="l">
              <a:spcBef>
                <a:spcPts val="600"/>
              </a:spcBef>
              <a:spcAft>
                <a:spcPts val="0"/>
              </a:spcAft>
              <a:buClr>
                <a:schemeClr val="dk1"/>
              </a:buClr>
              <a:buSzPts val="2400"/>
              <a:buFont typeface="Arial"/>
              <a:buNone/>
            </a:pPr>
            <a:r>
              <a:t/>
            </a:r>
            <a:endParaRPr sz="2400">
              <a:solidFill>
                <a:schemeClr val="dk1"/>
              </a:solidFill>
              <a:latin typeface="Garamond"/>
              <a:ea typeface="Garamond"/>
              <a:cs typeface="Garamond"/>
              <a:sym typeface="Garamond"/>
            </a:endParaRPr>
          </a:p>
          <a:p>
            <a:pPr indent="-342900" lvl="0" marL="342900" marR="0" rtl="0" algn="l">
              <a:spcBef>
                <a:spcPts val="600"/>
              </a:spcBef>
              <a:spcAft>
                <a:spcPts val="0"/>
              </a:spcAft>
              <a:buClr>
                <a:schemeClr val="dk1"/>
              </a:buClr>
              <a:buSzPts val="2400"/>
              <a:buFont typeface="Arial"/>
              <a:buChar char="•"/>
            </a:pPr>
            <a:r>
              <a:rPr lang="es-ES" sz="2400">
                <a:solidFill>
                  <a:schemeClr val="dk1"/>
                </a:solidFill>
                <a:latin typeface="Garamond"/>
                <a:ea typeface="Garamond"/>
                <a:cs typeface="Garamond"/>
                <a:sym typeface="Garamond"/>
              </a:rPr>
              <a:t>Mk2 results might be biased, but it is more</a:t>
            </a:r>
            <a:endParaRPr/>
          </a:p>
          <a:p>
            <a:pPr indent="0" lvl="0" marL="0" marR="0" rtl="0" algn="l">
              <a:spcBef>
                <a:spcPts val="600"/>
              </a:spcBef>
              <a:spcAft>
                <a:spcPts val="0"/>
              </a:spcAft>
              <a:buNone/>
            </a:pPr>
            <a:r>
              <a:rPr lang="es-ES" sz="2400">
                <a:solidFill>
                  <a:schemeClr val="dk1"/>
                </a:solidFill>
                <a:latin typeface="Garamond"/>
                <a:ea typeface="Garamond"/>
                <a:cs typeface="Garamond"/>
                <a:sym typeface="Garamond"/>
              </a:rPr>
              <a:t>feasible in terms of fewer transition events</a:t>
            </a:r>
            <a:endParaRPr/>
          </a:p>
          <a:p>
            <a:pPr indent="0" lvl="0" marL="0" marR="0" rtl="0" algn="l">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500" name="Google Shape;500;p2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501" name="Google Shape;501;p29"/>
          <p:cNvPicPr preferRelativeResize="0"/>
          <p:nvPr/>
        </p:nvPicPr>
        <p:blipFill rotWithShape="1">
          <a:blip r:embed="rId3">
            <a:alphaModFix/>
          </a:blip>
          <a:srcRect b="0" l="0" r="0" t="0"/>
          <a:stretch/>
        </p:blipFill>
        <p:spPr>
          <a:xfrm>
            <a:off x="10236200" y="-817732"/>
            <a:ext cx="2917825" cy="3098453"/>
          </a:xfrm>
          <a:prstGeom prst="rect">
            <a:avLst/>
          </a:prstGeom>
          <a:noFill/>
          <a:ln>
            <a:noFill/>
          </a:ln>
        </p:spPr>
      </p:pic>
      <p:sp>
        <p:nvSpPr>
          <p:cNvPr id="502" name="Google Shape;502;p2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grpSp>
        <p:nvGrpSpPr>
          <p:cNvPr id="503" name="Google Shape;503;p29"/>
          <p:cNvGrpSpPr/>
          <p:nvPr/>
        </p:nvGrpSpPr>
        <p:grpSpPr>
          <a:xfrm flipH="1">
            <a:off x="6329178" y="2524271"/>
            <a:ext cx="5747659" cy="4333728"/>
            <a:chOff x="900927" y="7375730"/>
            <a:chExt cx="6698975" cy="4292682"/>
          </a:xfrm>
        </p:grpSpPr>
        <p:pic>
          <p:nvPicPr>
            <p:cNvPr id="504" name="Google Shape;504;p29"/>
            <p:cNvPicPr preferRelativeResize="0"/>
            <p:nvPr/>
          </p:nvPicPr>
          <p:blipFill rotWithShape="1">
            <a:blip r:embed="rId4">
              <a:alphaModFix/>
            </a:blip>
            <a:srcRect b="0" l="0" r="0" t="0"/>
            <a:stretch/>
          </p:blipFill>
          <p:spPr>
            <a:xfrm>
              <a:off x="900927" y="7375730"/>
              <a:ext cx="6698975" cy="3994108"/>
            </a:xfrm>
            <a:prstGeom prst="rect">
              <a:avLst/>
            </a:prstGeom>
            <a:noFill/>
            <a:ln>
              <a:noFill/>
            </a:ln>
          </p:spPr>
        </p:pic>
        <p:sp>
          <p:nvSpPr>
            <p:cNvPr id="505" name="Google Shape;505;p29"/>
            <p:cNvSpPr/>
            <p:nvPr/>
          </p:nvSpPr>
          <p:spPr>
            <a:xfrm flipH="1">
              <a:off x="7241777" y="11418512"/>
              <a:ext cx="325605" cy="171913"/>
            </a:xfrm>
            <a:prstGeom prst="rect">
              <a:avLst/>
            </a:prstGeom>
            <a:solidFill>
              <a:srgbClr val="002C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29"/>
            <p:cNvSpPr/>
            <p:nvPr/>
          </p:nvSpPr>
          <p:spPr>
            <a:xfrm flipH="1">
              <a:off x="4645176" y="11414781"/>
              <a:ext cx="325605" cy="171913"/>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29"/>
            <p:cNvSpPr/>
            <p:nvPr/>
          </p:nvSpPr>
          <p:spPr>
            <a:xfrm flipH="1">
              <a:off x="4843308" y="11333065"/>
              <a:ext cx="2398476" cy="3353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Garamond"/>
                  <a:ea typeface="Garamond"/>
                  <a:cs typeface="Garamond"/>
                  <a:sym typeface="Garamond"/>
                </a:rPr>
                <a:t>Monocentric lineages</a:t>
              </a:r>
              <a:endParaRPr sz="1600">
                <a:solidFill>
                  <a:schemeClr val="dk1"/>
                </a:solidFill>
                <a:latin typeface="Garamond"/>
                <a:ea typeface="Garamond"/>
                <a:cs typeface="Garamond"/>
                <a:sym typeface="Garamond"/>
              </a:endParaRPr>
            </a:p>
          </p:txBody>
        </p:sp>
        <p:sp>
          <p:nvSpPr>
            <p:cNvPr id="508" name="Google Shape;508;p29"/>
            <p:cNvSpPr/>
            <p:nvPr/>
          </p:nvSpPr>
          <p:spPr>
            <a:xfrm flipH="1">
              <a:off x="2246705" y="11333064"/>
              <a:ext cx="2398471" cy="3353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Garamond"/>
                  <a:ea typeface="Garamond"/>
                  <a:cs typeface="Garamond"/>
                  <a:sym typeface="Garamond"/>
                </a:rPr>
                <a:t>Holocentric lineages</a:t>
              </a:r>
              <a:endParaRPr sz="1600">
                <a:solidFill>
                  <a:schemeClr val="dk1"/>
                </a:solidFill>
                <a:latin typeface="Garamond"/>
                <a:ea typeface="Garamond"/>
                <a:cs typeface="Garamond"/>
                <a:sym typeface="Garamond"/>
              </a:endParaRPr>
            </a:p>
          </p:txBody>
        </p:sp>
      </p:grpSp>
      <p:sp>
        <p:nvSpPr>
          <p:cNvPr id="509" name="Google Shape;509;p29"/>
          <p:cNvSpPr/>
          <p:nvPr/>
        </p:nvSpPr>
        <p:spPr>
          <a:xfrm>
            <a:off x="6357077" y="6482559"/>
            <a:ext cx="5747659" cy="10497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29"/>
          <p:cNvSpPr/>
          <p:nvPr/>
        </p:nvSpPr>
        <p:spPr>
          <a:xfrm>
            <a:off x="11794875" y="4114801"/>
            <a:ext cx="356825" cy="358132"/>
          </a:xfrm>
          <a:prstGeom prst="roundRect">
            <a:avLst>
              <a:gd fmla="val 50000" name="adj"/>
            </a:avLst>
          </a:prstGeom>
          <a:solidFill>
            <a:srgbClr val="002C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29"/>
          <p:cNvSpPr txBox="1"/>
          <p:nvPr/>
        </p:nvSpPr>
        <p:spPr>
          <a:xfrm>
            <a:off x="11781835" y="4093812"/>
            <a:ext cx="2247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aramond"/>
                <a:ea typeface="Garamond"/>
                <a:cs typeface="Garamond"/>
                <a:sym typeface="Garamond"/>
              </a:rPr>
              <a:t>M</a:t>
            </a:r>
            <a:endParaRPr/>
          </a:p>
        </p:txBody>
      </p:sp>
      <p:sp>
        <p:nvSpPr>
          <p:cNvPr id="512" name="Google Shape;512;p29"/>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29</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p:nvPr/>
        </p:nvSpPr>
        <p:spPr>
          <a:xfrm>
            <a:off x="348342" y="101273"/>
            <a:ext cx="5994401" cy="53824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Aims</a:t>
            </a:r>
            <a:endParaRPr/>
          </a:p>
          <a:p>
            <a:pPr indent="0" lvl="0" marL="0" marR="0" rtl="0" algn="l">
              <a:spcBef>
                <a:spcPts val="0"/>
              </a:spcBef>
              <a:spcAft>
                <a:spcPts val="0"/>
              </a:spcAft>
              <a:buNone/>
            </a:pPr>
            <a:r>
              <a:t/>
            </a:r>
            <a:endParaRPr b="1" sz="40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2800">
              <a:solidFill>
                <a:schemeClr val="dk1"/>
              </a:solidFill>
              <a:latin typeface="Garamond"/>
              <a:ea typeface="Garamond"/>
              <a:cs typeface="Garamond"/>
              <a:sym typeface="Garamond"/>
            </a:endParaRPr>
          </a:p>
          <a:p>
            <a:pPr indent="-514350" lvl="0" marL="514350" marR="0" rtl="0" algn="l">
              <a:lnSpc>
                <a:spcPct val="150000"/>
              </a:lnSpc>
              <a:spcBef>
                <a:spcPts val="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What are holocentric chromosomes?</a:t>
            </a:r>
            <a:endParaRPr/>
          </a:p>
          <a:p>
            <a:pPr indent="-514350" lvl="0" marL="514350" marR="0" rtl="0" algn="l">
              <a:lnSpc>
                <a:spcPct val="150000"/>
              </a:lnSpc>
              <a:spcBef>
                <a:spcPts val="60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Types of holocentric meiosis</a:t>
            </a:r>
            <a:endParaRPr/>
          </a:p>
          <a:p>
            <a:pPr indent="-514350" lvl="0" marL="514350" marR="0" rtl="0" algn="l">
              <a:lnSpc>
                <a:spcPct val="150000"/>
              </a:lnSpc>
              <a:spcBef>
                <a:spcPts val="60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Significance in evolution</a:t>
            </a:r>
            <a:endParaRPr/>
          </a:p>
          <a:p>
            <a:pPr indent="-323850" lvl="0" marL="514350" marR="0" rtl="0" algn="l">
              <a:lnSpc>
                <a:spcPct val="150000"/>
              </a:lnSpc>
              <a:spcBef>
                <a:spcPts val="600"/>
              </a:spcBef>
              <a:spcAft>
                <a:spcPts val="0"/>
              </a:spcAft>
              <a:buClr>
                <a:schemeClr val="dk1"/>
              </a:buClr>
              <a:buSzPts val="3000"/>
              <a:buFont typeface="Calibri"/>
              <a:buNone/>
            </a:pPr>
            <a:r>
              <a:t/>
            </a:r>
            <a:endParaRPr b="1" sz="3000">
              <a:solidFill>
                <a:srgbClr val="A8D08C"/>
              </a:solidFill>
              <a:latin typeface="Garamond"/>
              <a:ea typeface="Garamond"/>
              <a:cs typeface="Garamond"/>
              <a:sym typeface="Garamond"/>
            </a:endParaRPr>
          </a:p>
        </p:txBody>
      </p:sp>
      <p:cxnSp>
        <p:nvCxnSpPr>
          <p:cNvPr id="111" name="Google Shape;111;p3"/>
          <p:cNvCxnSpPr/>
          <p:nvPr/>
        </p:nvCxnSpPr>
        <p:spPr>
          <a:xfrm>
            <a:off x="0" y="762972"/>
            <a:ext cx="12192000" cy="0"/>
          </a:xfrm>
          <a:prstGeom prst="straightConnector1">
            <a:avLst/>
          </a:prstGeom>
          <a:noFill/>
          <a:ln cap="flat" cmpd="sng" w="19050">
            <a:solidFill>
              <a:schemeClr val="accent6"/>
            </a:solidFill>
            <a:prstDash val="solid"/>
            <a:miter lim="800000"/>
            <a:headEnd len="sm" w="sm" type="none"/>
            <a:tailEnd len="sm" w="sm" type="none"/>
          </a:ln>
        </p:spPr>
      </p:cxnSp>
      <p:pic>
        <p:nvPicPr>
          <p:cNvPr id="112" name="Google Shape;112;p3"/>
          <p:cNvPicPr preferRelativeResize="0"/>
          <p:nvPr/>
        </p:nvPicPr>
        <p:blipFill rotWithShape="1">
          <a:blip r:embed="rId3">
            <a:alphaModFix/>
          </a:blip>
          <a:srcRect b="28169" l="31269" r="25479" t="7943"/>
          <a:stretch/>
        </p:blipFill>
        <p:spPr>
          <a:xfrm>
            <a:off x="5791201" y="-1611086"/>
            <a:ext cx="7503886" cy="7387772"/>
          </a:xfrm>
          <a:prstGeom prst="rect">
            <a:avLst/>
          </a:prstGeom>
          <a:noFill/>
          <a:ln>
            <a:noFill/>
          </a:ln>
        </p:spPr>
      </p:pic>
      <p:sp>
        <p:nvSpPr>
          <p:cNvPr id="113" name="Google Shape;113;p3"/>
          <p:cNvSpPr/>
          <p:nvPr/>
        </p:nvSpPr>
        <p:spPr>
          <a:xfrm>
            <a:off x="7247528" y="142696"/>
            <a:ext cx="45961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u="sng" cap="small">
                <a:solidFill>
                  <a:schemeClr val="lt1"/>
                </a:solidFill>
                <a:latin typeface="Garamond"/>
                <a:ea typeface="Garamond"/>
                <a:cs typeface="Garamond"/>
                <a:sym typeface="Garamond"/>
              </a:rPr>
              <a:t>Chapter</a:t>
            </a:r>
            <a:r>
              <a:rPr b="1" lang="es-ES" sz="7200" u="sng">
                <a:solidFill>
                  <a:schemeClr val="lt1"/>
                </a:solidFill>
                <a:latin typeface="Garamond"/>
                <a:ea typeface="Garamond"/>
                <a:cs typeface="Garamond"/>
                <a:sym typeface="Garamond"/>
              </a:rPr>
              <a:t> 1</a:t>
            </a:r>
            <a:endParaRPr/>
          </a:p>
        </p:txBody>
      </p:sp>
      <p:sp>
        <p:nvSpPr>
          <p:cNvPr id="114" name="Google Shape;114;p3"/>
          <p:cNvSpPr/>
          <p:nvPr/>
        </p:nvSpPr>
        <p:spPr>
          <a:xfrm>
            <a:off x="-20325" y="-22025"/>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3</a:t>
            </a:r>
            <a:endParaRPr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0"/>
          <p:cNvSpPr/>
          <p:nvPr/>
        </p:nvSpPr>
        <p:spPr>
          <a:xfrm>
            <a:off x="348342" y="98425"/>
            <a:ext cx="11495315" cy="49208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Reversions to monocentry</a:t>
            </a:r>
            <a:endParaRPr b="1" sz="3000">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u="sng">
                <a:solidFill>
                  <a:schemeClr val="dk1"/>
                </a:solidFill>
                <a:latin typeface="Garamond"/>
                <a:ea typeface="Garamond"/>
                <a:cs typeface="Garamond"/>
                <a:sym typeface="Garamond"/>
              </a:rPr>
              <a:t>Animals</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Nematoda (1)</a:t>
            </a:r>
            <a:endParaRPr/>
          </a:p>
          <a:p>
            <a:pPr indent="-457200" lvl="0" marL="457200" marR="0" rtl="0" algn="l">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Arachnida (6)</a:t>
            </a:r>
            <a:endParaRPr/>
          </a:p>
          <a:p>
            <a:pPr indent="-457200" lvl="0" marL="457200" marR="0" rtl="0" algn="l">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Insecta (4): </a:t>
            </a:r>
            <a:r>
              <a:rPr lang="es-ES" sz="2400">
                <a:solidFill>
                  <a:schemeClr val="dk1"/>
                </a:solidFill>
                <a:latin typeface="Garamond"/>
                <a:ea typeface="Garamond"/>
                <a:cs typeface="Garamond"/>
                <a:sym typeface="Garamond"/>
              </a:rPr>
              <a:t>Coinciding with loss of CenH3</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519" name="Google Shape;519;p3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520" name="Google Shape;520;p30"/>
          <p:cNvPicPr preferRelativeResize="0"/>
          <p:nvPr/>
        </p:nvPicPr>
        <p:blipFill rotWithShape="1">
          <a:blip r:embed="rId3">
            <a:alphaModFix/>
          </a:blip>
          <a:srcRect b="0" l="0" r="0" t="0"/>
          <a:stretch/>
        </p:blipFill>
        <p:spPr>
          <a:xfrm>
            <a:off x="10236200" y="-817732"/>
            <a:ext cx="2917825" cy="3098453"/>
          </a:xfrm>
          <a:prstGeom prst="rect">
            <a:avLst/>
          </a:prstGeom>
          <a:noFill/>
          <a:ln>
            <a:noFill/>
          </a:ln>
        </p:spPr>
      </p:pic>
      <p:sp>
        <p:nvSpPr>
          <p:cNvPr id="521" name="Google Shape;521;p3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pic>
        <p:nvPicPr>
          <p:cNvPr id="522" name="Google Shape;522;p30"/>
          <p:cNvPicPr preferRelativeResize="0"/>
          <p:nvPr/>
        </p:nvPicPr>
        <p:blipFill rotWithShape="1">
          <a:blip r:embed="rId4">
            <a:alphaModFix/>
          </a:blip>
          <a:srcRect b="0" l="0" r="38090" t="0"/>
          <a:stretch/>
        </p:blipFill>
        <p:spPr>
          <a:xfrm>
            <a:off x="6381743" y="1719175"/>
            <a:ext cx="5601364" cy="5138825"/>
          </a:xfrm>
          <a:prstGeom prst="rect">
            <a:avLst/>
          </a:prstGeom>
          <a:noFill/>
          <a:ln>
            <a:noFill/>
          </a:ln>
        </p:spPr>
      </p:pic>
      <p:sp>
        <p:nvSpPr>
          <p:cNvPr id="523" name="Google Shape;523;p30"/>
          <p:cNvSpPr/>
          <p:nvPr/>
        </p:nvSpPr>
        <p:spPr>
          <a:xfrm>
            <a:off x="6378030" y="6539848"/>
            <a:ext cx="150613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7F7F7F"/>
                </a:solidFill>
                <a:latin typeface="Garamond"/>
                <a:ea typeface="Garamond"/>
                <a:cs typeface="Garamond"/>
                <a:sym typeface="Garamond"/>
              </a:rPr>
              <a:t>Drinnenberg et al. 2014</a:t>
            </a:r>
            <a:endParaRPr/>
          </a:p>
        </p:txBody>
      </p:sp>
      <p:sp>
        <p:nvSpPr>
          <p:cNvPr id="524" name="Google Shape;524;p30"/>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30</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1"/>
          <p:cNvSpPr/>
          <p:nvPr/>
        </p:nvSpPr>
        <p:spPr>
          <a:xfrm>
            <a:off x="348342" y="98425"/>
            <a:ext cx="11495315" cy="49208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Reversions to monocentry</a:t>
            </a:r>
            <a:endParaRPr b="1" sz="3000">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u="sng">
                <a:solidFill>
                  <a:schemeClr val="dk1"/>
                </a:solidFill>
                <a:latin typeface="Garamond"/>
                <a:ea typeface="Garamond"/>
                <a:cs typeface="Garamond"/>
                <a:sym typeface="Garamond"/>
              </a:rPr>
              <a:t>Animals</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Nematoda (1)</a:t>
            </a:r>
            <a:endParaRPr/>
          </a:p>
          <a:p>
            <a:pPr indent="-457200" lvl="0" marL="457200" marR="0" rtl="0" algn="l">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Arachnida (6)</a:t>
            </a:r>
            <a:endParaRPr/>
          </a:p>
          <a:p>
            <a:pPr indent="-457200" lvl="0" marL="457200" marR="0" rtl="0" algn="l">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Insecta (4): </a:t>
            </a:r>
            <a:r>
              <a:rPr lang="es-ES" sz="2400">
                <a:solidFill>
                  <a:schemeClr val="dk1"/>
                </a:solidFill>
                <a:latin typeface="Garamond"/>
                <a:ea typeface="Garamond"/>
                <a:cs typeface="Garamond"/>
                <a:sym typeface="Garamond"/>
              </a:rPr>
              <a:t>Coinciding with loss of CenH3</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531" name="Google Shape;531;p3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532" name="Google Shape;532;p31"/>
          <p:cNvPicPr preferRelativeResize="0"/>
          <p:nvPr/>
        </p:nvPicPr>
        <p:blipFill rotWithShape="1">
          <a:blip r:embed="rId3">
            <a:alphaModFix/>
          </a:blip>
          <a:srcRect b="0" l="0" r="0" t="0"/>
          <a:stretch/>
        </p:blipFill>
        <p:spPr>
          <a:xfrm>
            <a:off x="10236200" y="-817732"/>
            <a:ext cx="2917825" cy="3098453"/>
          </a:xfrm>
          <a:prstGeom prst="rect">
            <a:avLst/>
          </a:prstGeom>
          <a:noFill/>
          <a:ln>
            <a:noFill/>
          </a:ln>
        </p:spPr>
      </p:pic>
      <p:sp>
        <p:nvSpPr>
          <p:cNvPr id="533" name="Google Shape;533;p31"/>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pic>
        <p:nvPicPr>
          <p:cNvPr id="534" name="Google Shape;534;p31"/>
          <p:cNvPicPr preferRelativeResize="0"/>
          <p:nvPr/>
        </p:nvPicPr>
        <p:blipFill rotWithShape="1">
          <a:blip r:embed="rId4">
            <a:alphaModFix/>
          </a:blip>
          <a:srcRect b="0" l="0" r="38090" t="0"/>
          <a:stretch/>
        </p:blipFill>
        <p:spPr>
          <a:xfrm>
            <a:off x="6381743" y="1719175"/>
            <a:ext cx="5601364" cy="5138825"/>
          </a:xfrm>
          <a:prstGeom prst="rect">
            <a:avLst/>
          </a:prstGeom>
          <a:noFill/>
          <a:ln>
            <a:noFill/>
          </a:ln>
        </p:spPr>
      </p:pic>
      <p:sp>
        <p:nvSpPr>
          <p:cNvPr id="535" name="Google Shape;535;p31"/>
          <p:cNvSpPr/>
          <p:nvPr/>
        </p:nvSpPr>
        <p:spPr>
          <a:xfrm>
            <a:off x="6378030" y="6539848"/>
            <a:ext cx="150613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7F7F7F"/>
                </a:solidFill>
                <a:latin typeface="Garamond"/>
                <a:ea typeface="Garamond"/>
                <a:cs typeface="Garamond"/>
                <a:sym typeface="Garamond"/>
              </a:rPr>
              <a:t>Drinnenberg et al. 2014</a:t>
            </a:r>
            <a:endParaRPr/>
          </a:p>
        </p:txBody>
      </p:sp>
      <p:sp>
        <p:nvSpPr>
          <p:cNvPr id="536" name="Google Shape;536;p31"/>
          <p:cNvSpPr/>
          <p:nvPr/>
        </p:nvSpPr>
        <p:spPr>
          <a:xfrm>
            <a:off x="6786880" y="2380875"/>
            <a:ext cx="4998719" cy="758565"/>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31"/>
          <p:cNvSpPr/>
          <p:nvPr/>
        </p:nvSpPr>
        <p:spPr>
          <a:xfrm>
            <a:off x="6634480" y="4001625"/>
            <a:ext cx="5151119" cy="758565"/>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31"/>
          <p:cNvSpPr/>
          <p:nvPr/>
        </p:nvSpPr>
        <p:spPr>
          <a:xfrm>
            <a:off x="6652538" y="4969471"/>
            <a:ext cx="5133061" cy="415329"/>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31"/>
          <p:cNvSpPr/>
          <p:nvPr/>
        </p:nvSpPr>
        <p:spPr>
          <a:xfrm>
            <a:off x="6652538" y="5891848"/>
            <a:ext cx="5133061" cy="415329"/>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31"/>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31</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2"/>
          <p:cNvSpPr/>
          <p:nvPr/>
        </p:nvSpPr>
        <p:spPr>
          <a:xfrm>
            <a:off x="348343" y="98425"/>
            <a:ext cx="10726058" cy="45858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342900" lvl="0" marL="457200" marR="0" rtl="0" algn="l">
              <a:spcBef>
                <a:spcPts val="0"/>
              </a:spcBef>
              <a:spcAft>
                <a:spcPts val="0"/>
              </a:spcAft>
              <a:buClr>
                <a:schemeClr val="dk1"/>
              </a:buClr>
              <a:buSzPts val="1800"/>
              <a:buFont typeface="Calibri"/>
              <a:buNone/>
            </a:pPr>
            <a:r>
              <a:t/>
            </a:r>
            <a:endParaRPr sz="1800">
              <a:solidFill>
                <a:schemeClr val="dk1"/>
              </a:solidFill>
              <a:latin typeface="Garamond"/>
              <a:ea typeface="Garamond"/>
              <a:cs typeface="Garamond"/>
              <a:sym typeface="Garamond"/>
            </a:endParaRPr>
          </a:p>
          <a:p>
            <a:pPr indent="-342900" lvl="0" marL="457200" marR="0" rtl="0" algn="l">
              <a:spcBef>
                <a:spcPts val="0"/>
              </a:spcBef>
              <a:spcAft>
                <a:spcPts val="0"/>
              </a:spcAft>
              <a:buClr>
                <a:schemeClr val="dk1"/>
              </a:buClr>
              <a:buSzPts val="1800"/>
              <a:buFont typeface="Calibri"/>
              <a:buNone/>
            </a:pPr>
            <a:r>
              <a:t/>
            </a:r>
            <a:endParaRPr sz="18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Transitions from holocentric to monocentric state are more frequent than vice versa</a:t>
            </a:r>
            <a:endParaRPr/>
          </a:p>
          <a:p>
            <a:pPr indent="0" lvl="0" marL="0" marR="0" rtl="0" algn="l">
              <a:spcBef>
                <a:spcPts val="0"/>
              </a:spcBef>
              <a:spcAft>
                <a:spcPts val="0"/>
              </a:spcAft>
              <a:buNone/>
            </a:pPr>
            <a:r>
              <a:t/>
            </a:r>
            <a:endParaRPr sz="28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The ancestral state remain obscure, although a monocentric ancestral eukaryote is more likely</a:t>
            </a:r>
            <a:endParaRPr/>
          </a:p>
          <a:p>
            <a:pPr indent="-279400" lvl="0" marL="457200" marR="0" rtl="0" algn="l">
              <a:spcBef>
                <a:spcPts val="0"/>
              </a:spcBef>
              <a:spcAft>
                <a:spcPts val="0"/>
              </a:spcAft>
              <a:buClr>
                <a:schemeClr val="dk1"/>
              </a:buClr>
              <a:buSzPts val="2800"/>
              <a:buFont typeface="Calibri"/>
              <a:buNone/>
            </a:pPr>
            <a:r>
              <a:t/>
            </a:r>
            <a:endParaRPr sz="2800">
              <a:solidFill>
                <a:schemeClr val="dk1"/>
              </a:solidFill>
              <a:latin typeface="Garamond"/>
              <a:ea typeface="Garamond"/>
              <a:cs typeface="Garamond"/>
              <a:sym typeface="Garamond"/>
            </a:endParaRPr>
          </a:p>
          <a:p>
            <a:pPr indent="-279400" lvl="0" marL="457200" marR="0" rtl="0" algn="l">
              <a:spcBef>
                <a:spcPts val="0"/>
              </a:spcBef>
              <a:spcAft>
                <a:spcPts val="0"/>
              </a:spcAft>
              <a:buClr>
                <a:schemeClr val="dk1"/>
              </a:buClr>
              <a:buSzPts val="2800"/>
              <a:buFont typeface="Calibri"/>
              <a:buNone/>
            </a:pPr>
            <a:r>
              <a:t/>
            </a:r>
            <a:endParaRPr sz="2800">
              <a:solidFill>
                <a:schemeClr val="dk1"/>
              </a:solidFill>
              <a:latin typeface="Garamond"/>
              <a:ea typeface="Garamond"/>
              <a:cs typeface="Garamond"/>
              <a:sym typeface="Garamond"/>
            </a:endParaRPr>
          </a:p>
        </p:txBody>
      </p:sp>
      <p:cxnSp>
        <p:nvCxnSpPr>
          <p:cNvPr id="547" name="Google Shape;547;p32"/>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548" name="Google Shape;548;p32"/>
          <p:cNvPicPr preferRelativeResize="0"/>
          <p:nvPr/>
        </p:nvPicPr>
        <p:blipFill rotWithShape="1">
          <a:blip r:embed="rId3">
            <a:alphaModFix/>
          </a:blip>
          <a:srcRect b="0" l="0" r="0" t="0"/>
          <a:stretch/>
        </p:blipFill>
        <p:spPr>
          <a:xfrm>
            <a:off x="10236200" y="-817732"/>
            <a:ext cx="2917825" cy="3098453"/>
          </a:xfrm>
          <a:prstGeom prst="rect">
            <a:avLst/>
          </a:prstGeom>
          <a:noFill/>
          <a:ln>
            <a:noFill/>
          </a:ln>
        </p:spPr>
      </p:pic>
      <p:sp>
        <p:nvSpPr>
          <p:cNvPr id="549" name="Google Shape;549;p32"/>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2</a:t>
            </a:r>
            <a:endParaRPr/>
          </a:p>
        </p:txBody>
      </p:sp>
      <p:grpSp>
        <p:nvGrpSpPr>
          <p:cNvPr id="550" name="Google Shape;550;p32"/>
          <p:cNvGrpSpPr/>
          <p:nvPr/>
        </p:nvGrpSpPr>
        <p:grpSpPr>
          <a:xfrm>
            <a:off x="4485447" y="3883546"/>
            <a:ext cx="5850619" cy="2924897"/>
            <a:chOff x="4564960" y="3633913"/>
            <a:chExt cx="5850619" cy="2924897"/>
          </a:xfrm>
        </p:grpSpPr>
        <p:pic>
          <p:nvPicPr>
            <p:cNvPr id="551" name="Google Shape;551;p32"/>
            <p:cNvPicPr preferRelativeResize="0"/>
            <p:nvPr/>
          </p:nvPicPr>
          <p:blipFill rotWithShape="1">
            <a:blip r:embed="rId4">
              <a:alphaModFix/>
            </a:blip>
            <a:srcRect b="0" l="0" r="0" t="0"/>
            <a:stretch/>
          </p:blipFill>
          <p:spPr>
            <a:xfrm>
              <a:off x="4677355" y="3633913"/>
              <a:ext cx="5738224" cy="2924897"/>
            </a:xfrm>
            <a:prstGeom prst="rect">
              <a:avLst/>
            </a:prstGeom>
            <a:noFill/>
            <a:ln>
              <a:noFill/>
            </a:ln>
          </p:spPr>
        </p:pic>
        <p:sp>
          <p:nvSpPr>
            <p:cNvPr id="552" name="Google Shape;552;p32"/>
            <p:cNvSpPr/>
            <p:nvPr/>
          </p:nvSpPr>
          <p:spPr>
            <a:xfrm>
              <a:off x="4578000" y="4705285"/>
              <a:ext cx="356825" cy="358132"/>
            </a:xfrm>
            <a:prstGeom prst="roundRect">
              <a:avLst>
                <a:gd fmla="val 50000" name="adj"/>
              </a:avLst>
            </a:prstGeom>
            <a:solidFill>
              <a:srgbClr val="002C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p32"/>
            <p:cNvSpPr txBox="1"/>
            <p:nvPr/>
          </p:nvSpPr>
          <p:spPr>
            <a:xfrm>
              <a:off x="4564960" y="4684296"/>
              <a:ext cx="2247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aramond"/>
                  <a:ea typeface="Garamond"/>
                  <a:cs typeface="Garamond"/>
                  <a:sym typeface="Garamond"/>
                </a:rPr>
                <a:t>M</a:t>
              </a:r>
              <a:endParaRPr/>
            </a:p>
          </p:txBody>
        </p:sp>
      </p:grpSp>
      <p:sp>
        <p:nvSpPr>
          <p:cNvPr id="554" name="Google Shape;554;p32"/>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32</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cxnSp>
        <p:nvCxnSpPr>
          <p:cNvPr id="560" name="Google Shape;560;p33"/>
          <p:cNvCxnSpPr/>
          <p:nvPr/>
        </p:nvCxnSpPr>
        <p:spPr>
          <a:xfrm>
            <a:off x="0" y="762972"/>
            <a:ext cx="12192000" cy="0"/>
          </a:xfrm>
          <a:prstGeom prst="straightConnector1">
            <a:avLst/>
          </a:prstGeom>
          <a:noFill/>
          <a:ln cap="flat" cmpd="sng" w="19050">
            <a:solidFill>
              <a:schemeClr val="accent6"/>
            </a:solidFill>
            <a:prstDash val="solid"/>
            <a:miter lim="800000"/>
            <a:headEnd len="sm" w="sm" type="none"/>
            <a:tailEnd len="sm" w="sm" type="none"/>
          </a:ln>
        </p:spPr>
      </p:cxnSp>
      <p:sp>
        <p:nvSpPr>
          <p:cNvPr id="561" name="Google Shape;561;p33"/>
          <p:cNvSpPr/>
          <p:nvPr/>
        </p:nvSpPr>
        <p:spPr>
          <a:xfrm>
            <a:off x="6096000" y="-1436915"/>
            <a:ext cx="6937829" cy="6937829"/>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562" name="Google Shape;562;p33"/>
          <p:cNvPicPr preferRelativeResize="0"/>
          <p:nvPr/>
        </p:nvPicPr>
        <p:blipFill rotWithShape="1">
          <a:blip r:embed="rId3">
            <a:alphaModFix/>
          </a:blip>
          <a:srcRect b="42438" l="18666" r="19165" t="0"/>
          <a:stretch/>
        </p:blipFill>
        <p:spPr>
          <a:xfrm>
            <a:off x="5886450" y="-1475015"/>
            <a:ext cx="7448550" cy="7323365"/>
          </a:xfrm>
          <a:prstGeom prst="rect">
            <a:avLst/>
          </a:prstGeom>
          <a:noFill/>
          <a:ln>
            <a:noFill/>
          </a:ln>
        </p:spPr>
      </p:pic>
      <p:sp>
        <p:nvSpPr>
          <p:cNvPr id="563" name="Google Shape;563;p33"/>
          <p:cNvSpPr/>
          <p:nvPr/>
        </p:nvSpPr>
        <p:spPr>
          <a:xfrm>
            <a:off x="7247528" y="142696"/>
            <a:ext cx="45961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u="sng" cap="small">
                <a:solidFill>
                  <a:schemeClr val="lt1"/>
                </a:solidFill>
                <a:latin typeface="Garamond"/>
                <a:ea typeface="Garamond"/>
                <a:cs typeface="Garamond"/>
                <a:sym typeface="Garamond"/>
              </a:rPr>
              <a:t>Chapter</a:t>
            </a:r>
            <a:r>
              <a:rPr b="1" lang="es-ES" sz="7200" u="sng">
                <a:solidFill>
                  <a:schemeClr val="lt1"/>
                </a:solidFill>
                <a:latin typeface="Garamond"/>
                <a:ea typeface="Garamond"/>
                <a:cs typeface="Garamond"/>
                <a:sym typeface="Garamond"/>
              </a:rPr>
              <a:t> 3</a:t>
            </a:r>
            <a:endParaRPr/>
          </a:p>
        </p:txBody>
      </p:sp>
      <p:sp>
        <p:nvSpPr>
          <p:cNvPr id="564" name="Google Shape;564;p33"/>
          <p:cNvSpPr/>
          <p:nvPr/>
        </p:nvSpPr>
        <p:spPr>
          <a:xfrm>
            <a:off x="348342" y="101273"/>
            <a:ext cx="5994401" cy="52286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Aims</a:t>
            </a:r>
            <a:endParaRPr/>
          </a:p>
          <a:p>
            <a:pPr indent="0" lvl="0" marL="0" marR="0" rtl="0" algn="l">
              <a:spcBef>
                <a:spcPts val="0"/>
              </a:spcBef>
              <a:spcAft>
                <a:spcPts val="0"/>
              </a:spcAft>
              <a:buNone/>
            </a:pPr>
            <a:r>
              <a:t/>
            </a:r>
            <a:endParaRPr b="1" sz="40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2800">
              <a:solidFill>
                <a:schemeClr val="dk1"/>
              </a:solidFill>
              <a:latin typeface="Garamond"/>
              <a:ea typeface="Garamond"/>
              <a:cs typeface="Garamond"/>
              <a:sym typeface="Garamond"/>
            </a:endParaRPr>
          </a:p>
          <a:p>
            <a:pPr indent="-514350" lvl="0" marL="514350" marR="0" rtl="0" algn="l">
              <a:lnSpc>
                <a:spcPct val="150000"/>
              </a:lnSpc>
              <a:spcBef>
                <a:spcPts val="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Do holocentric chromosomes represent an evolutionary advantage?</a:t>
            </a:r>
            <a:endParaRPr/>
          </a:p>
          <a:p>
            <a:pPr indent="-514350" lvl="0" marL="514350" marR="0" rtl="0" algn="l">
              <a:lnSpc>
                <a:spcPct val="150000"/>
              </a:lnSpc>
              <a:spcBef>
                <a:spcPts val="60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Is lineage diversification related to holocentry?</a:t>
            </a:r>
            <a:endParaRPr/>
          </a:p>
        </p:txBody>
      </p:sp>
      <p:sp>
        <p:nvSpPr>
          <p:cNvPr id="565" name="Google Shape;565;p33"/>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33</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4"/>
          <p:cNvSpPr/>
          <p:nvPr/>
        </p:nvSpPr>
        <p:spPr>
          <a:xfrm>
            <a:off x="348342" y="98425"/>
            <a:ext cx="1149531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Publication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p:txBody>
      </p:sp>
      <p:cxnSp>
        <p:nvCxnSpPr>
          <p:cNvPr id="572" name="Google Shape;572;p3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573" name="Google Shape;573;p34"/>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4" name="Google Shape;574;p34"/>
          <p:cNvPicPr preferRelativeResize="0"/>
          <p:nvPr/>
        </p:nvPicPr>
        <p:blipFill rotWithShape="1">
          <a:blip r:embed="rId3">
            <a:alphaModFix/>
          </a:blip>
          <a:srcRect b="0" l="0" r="0" t="0"/>
          <a:stretch/>
        </p:blipFill>
        <p:spPr>
          <a:xfrm>
            <a:off x="1690686" y="1678164"/>
            <a:ext cx="8810625" cy="4133850"/>
          </a:xfrm>
          <a:prstGeom prst="rect">
            <a:avLst/>
          </a:prstGeom>
          <a:noFill/>
          <a:ln>
            <a:noFill/>
          </a:ln>
        </p:spPr>
      </p:pic>
      <p:pic>
        <p:nvPicPr>
          <p:cNvPr id="575" name="Google Shape;575;p34"/>
          <p:cNvPicPr preferRelativeResize="0"/>
          <p:nvPr/>
        </p:nvPicPr>
        <p:blipFill rotWithShape="1">
          <a:blip r:embed="rId4">
            <a:alphaModFix/>
          </a:blip>
          <a:srcRect b="0" l="0" r="0" t="0"/>
          <a:stretch/>
        </p:blipFill>
        <p:spPr>
          <a:xfrm>
            <a:off x="10394270" y="-412607"/>
            <a:ext cx="2917826" cy="3098453"/>
          </a:xfrm>
          <a:prstGeom prst="rect">
            <a:avLst/>
          </a:prstGeom>
          <a:noFill/>
          <a:ln>
            <a:noFill/>
          </a:ln>
        </p:spPr>
      </p:pic>
      <p:sp>
        <p:nvSpPr>
          <p:cNvPr id="576" name="Google Shape;576;p34"/>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sp>
        <p:nvSpPr>
          <p:cNvPr id="577" name="Google Shape;577;p34"/>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34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5"/>
          <p:cNvSpPr/>
          <p:nvPr/>
        </p:nvSpPr>
        <p:spPr>
          <a:xfrm>
            <a:off x="348342" y="98425"/>
            <a:ext cx="11495315" cy="3181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Could holocentry be advantageous?</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Occurrence in distant unrelated lineages</a:t>
            </a:r>
            <a:endParaRPr/>
          </a:p>
        </p:txBody>
      </p:sp>
      <p:cxnSp>
        <p:nvCxnSpPr>
          <p:cNvPr id="584" name="Google Shape;584;p3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585" name="Google Shape;585;p35"/>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586" name="Google Shape;586;p3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pSp>
        <p:nvGrpSpPr>
          <p:cNvPr id="587" name="Google Shape;587;p35"/>
          <p:cNvGrpSpPr/>
          <p:nvPr/>
        </p:nvGrpSpPr>
        <p:grpSpPr>
          <a:xfrm>
            <a:off x="796544" y="3849862"/>
            <a:ext cx="5790986" cy="2924897"/>
            <a:chOff x="4564960" y="3633913"/>
            <a:chExt cx="5790986" cy="2924897"/>
          </a:xfrm>
        </p:grpSpPr>
        <p:pic>
          <p:nvPicPr>
            <p:cNvPr id="588" name="Google Shape;588;p35"/>
            <p:cNvPicPr preferRelativeResize="0"/>
            <p:nvPr/>
          </p:nvPicPr>
          <p:blipFill rotWithShape="1">
            <a:blip r:embed="rId4">
              <a:alphaModFix/>
            </a:blip>
            <a:srcRect b="0" l="0" r="0" t="0"/>
            <a:stretch/>
          </p:blipFill>
          <p:spPr>
            <a:xfrm>
              <a:off x="4677355" y="3633913"/>
              <a:ext cx="5678591" cy="2924897"/>
            </a:xfrm>
            <a:prstGeom prst="rect">
              <a:avLst/>
            </a:prstGeom>
            <a:noFill/>
            <a:ln>
              <a:noFill/>
            </a:ln>
          </p:spPr>
        </p:pic>
        <p:sp>
          <p:nvSpPr>
            <p:cNvPr id="589" name="Google Shape;589;p35"/>
            <p:cNvSpPr/>
            <p:nvPr/>
          </p:nvSpPr>
          <p:spPr>
            <a:xfrm>
              <a:off x="4578000" y="4705285"/>
              <a:ext cx="356825" cy="358132"/>
            </a:xfrm>
            <a:prstGeom prst="roundRect">
              <a:avLst>
                <a:gd fmla="val 50000" name="adj"/>
              </a:avLst>
            </a:prstGeom>
            <a:solidFill>
              <a:srgbClr val="002C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 name="Google Shape;590;p35"/>
            <p:cNvSpPr txBox="1"/>
            <p:nvPr/>
          </p:nvSpPr>
          <p:spPr>
            <a:xfrm>
              <a:off x="4564960" y="4684296"/>
              <a:ext cx="2247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lt1"/>
                  </a:solidFill>
                  <a:latin typeface="Garamond"/>
                  <a:ea typeface="Garamond"/>
                  <a:cs typeface="Garamond"/>
                  <a:sym typeface="Garamond"/>
                </a:rPr>
                <a:t>M</a:t>
              </a:r>
              <a:endParaRPr/>
            </a:p>
          </p:txBody>
        </p:sp>
      </p:grpSp>
      <p:pic>
        <p:nvPicPr>
          <p:cNvPr descr="https://media.springernature.com/original/springer-static/image/art%3A10.1007%2Fs10577-012-9292-1/MediaObjects/10577_2012_9292_Fig2_HTML.gif" id="591" name="Google Shape;591;p35"/>
          <p:cNvPicPr preferRelativeResize="0"/>
          <p:nvPr/>
        </p:nvPicPr>
        <p:blipFill rotWithShape="1">
          <a:blip r:embed="rId5">
            <a:alphaModFix/>
          </a:blip>
          <a:srcRect b="0" l="0" r="0" t="0"/>
          <a:stretch/>
        </p:blipFill>
        <p:spPr>
          <a:xfrm>
            <a:off x="7984114" y="843269"/>
            <a:ext cx="2089134" cy="5935701"/>
          </a:xfrm>
          <a:prstGeom prst="rect">
            <a:avLst/>
          </a:prstGeom>
          <a:noFill/>
          <a:ln>
            <a:noFill/>
          </a:ln>
        </p:spPr>
      </p:pic>
      <p:sp>
        <p:nvSpPr>
          <p:cNvPr id="592" name="Google Shape;592;p35"/>
          <p:cNvSpPr/>
          <p:nvPr/>
        </p:nvSpPr>
        <p:spPr>
          <a:xfrm>
            <a:off x="7772748" y="6651649"/>
            <a:ext cx="112005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7F7F7F"/>
                </a:solidFill>
                <a:latin typeface="Garamond"/>
                <a:ea typeface="Garamond"/>
                <a:cs typeface="Garamond"/>
                <a:sym typeface="Garamond"/>
              </a:rPr>
              <a:t>Melters et al. 2012</a:t>
            </a:r>
            <a:endParaRPr/>
          </a:p>
        </p:txBody>
      </p:sp>
      <p:sp>
        <p:nvSpPr>
          <p:cNvPr id="593" name="Google Shape;593;p35"/>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35</a:t>
            </a:r>
            <a:endParaRPr sz="1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6"/>
          <p:cNvSpPr/>
          <p:nvPr/>
        </p:nvSpPr>
        <p:spPr>
          <a:xfrm>
            <a:off x="348342" y="98425"/>
            <a:ext cx="11495315" cy="3181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Transitions unrelated to diversification rates </a:t>
            </a:r>
            <a:r>
              <a:rPr b="1" i="1" lang="es-ES" sz="3000">
                <a:solidFill>
                  <a:srgbClr val="002C9E"/>
                </a:solidFill>
                <a:latin typeface="Garamond"/>
                <a:ea typeface="Garamond"/>
                <a:cs typeface="Garamond"/>
                <a:sym typeface="Garamond"/>
              </a:rPr>
              <a:t>a priori </a:t>
            </a:r>
            <a:endParaRPr/>
          </a:p>
          <a:p>
            <a:pPr indent="0" lvl="0" marL="0" marR="0" rtl="0" algn="l">
              <a:lnSpc>
                <a:spcPct val="150000"/>
              </a:lnSpc>
              <a:spcBef>
                <a:spcPts val="600"/>
              </a:spcBef>
              <a:spcAft>
                <a:spcPts val="0"/>
              </a:spcAft>
              <a:buNone/>
            </a:pPr>
            <a:r>
              <a:t/>
            </a:r>
            <a:endParaRPr b="1" i="1" sz="3000">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Similar rates with and without calculating intrinsic diversification rates</a:t>
            </a:r>
            <a:endParaRPr/>
          </a:p>
        </p:txBody>
      </p:sp>
      <p:cxnSp>
        <p:nvCxnSpPr>
          <p:cNvPr id="600" name="Google Shape;600;p3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601" name="Google Shape;601;p36"/>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602" name="Google Shape;602;p3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aphicFrame>
        <p:nvGraphicFramePr>
          <p:cNvPr id="603" name="Google Shape;603;p36"/>
          <p:cNvGraphicFramePr/>
          <p:nvPr/>
        </p:nvGraphicFramePr>
        <p:xfrm>
          <a:off x="348342" y="3528190"/>
          <a:ext cx="3000000" cy="3000000"/>
        </p:xfrm>
        <a:graphic>
          <a:graphicData uri="http://schemas.openxmlformats.org/drawingml/2006/table">
            <a:tbl>
              <a:tblPr>
                <a:noFill/>
                <a:tableStyleId>{1C8E5A2D-97ED-4CC5-A9BD-0CFFB9412F20}</a:tableStyleId>
              </a:tblPr>
              <a:tblGrid>
                <a:gridCol w="3954900"/>
                <a:gridCol w="1490700"/>
                <a:gridCol w="1490700"/>
                <a:gridCol w="1055100"/>
                <a:gridCol w="1055100"/>
                <a:gridCol w="1055100"/>
                <a:gridCol w="1055100"/>
              </a:tblGrid>
              <a:tr h="356950">
                <a:tc rowSpan="2">
                  <a:txBody>
                    <a:bodyPr/>
                    <a:lstStyle/>
                    <a:p>
                      <a:pPr indent="0" lvl="0" marL="0" marR="0" rtl="0" algn="ctr">
                        <a:lnSpc>
                          <a:spcPct val="150000"/>
                        </a:lnSpc>
                        <a:spcBef>
                          <a:spcPts val="0"/>
                        </a:spcBef>
                        <a:spcAft>
                          <a:spcPts val="0"/>
                        </a:spcAft>
                        <a:buNone/>
                      </a:pPr>
                      <a:r>
                        <a:rPr b="1" i="0" lang="es-ES" sz="1800" u="none" cap="none" strike="noStrike">
                          <a:solidFill>
                            <a:srgbClr val="000000"/>
                          </a:solidFill>
                          <a:latin typeface="Garamond"/>
                          <a:ea typeface="Garamond"/>
                          <a:cs typeface="Garamond"/>
                          <a:sym typeface="Garamond"/>
                        </a:rPr>
                        <a:t>Models</a:t>
                      </a:r>
                      <a:endParaRPr sz="32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Transition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Speciation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Extinction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r>
              <a:tr h="356950">
                <a:tc vMerge="1"/>
                <a:tc>
                  <a:txBody>
                    <a:bodyPr/>
                    <a:lstStyle/>
                    <a:p>
                      <a:pPr indent="0" lvl="0" marL="0" marR="0" rtl="0" algn="ctr">
                        <a:lnSpc>
                          <a:spcPct val="100000"/>
                        </a:lnSpc>
                        <a:spcBef>
                          <a:spcPts val="0"/>
                        </a:spcBef>
                        <a:spcAft>
                          <a:spcPts val="0"/>
                        </a:spcAft>
                        <a:buNone/>
                      </a:pPr>
                      <a:r>
                        <a:rPr b="1" lang="es-ES" sz="2000" u="none" cap="none" strike="noStrike">
                          <a:solidFill>
                            <a:srgbClr val="000000"/>
                          </a:solidFill>
                          <a:latin typeface="Garamond"/>
                          <a:ea typeface="Garamond"/>
                          <a:cs typeface="Garamond"/>
                          <a:sym typeface="Garamond"/>
                        </a:rPr>
                        <a:t>q</a:t>
                      </a:r>
                      <a:r>
                        <a:rPr b="1" baseline="-25000" lang="es-ES" sz="2000" u="none" cap="none" strike="noStrike">
                          <a:solidFill>
                            <a:srgbClr val="000000"/>
                          </a:solidFill>
                          <a:latin typeface="Garamond"/>
                          <a:ea typeface="Garamond"/>
                          <a:cs typeface="Garamond"/>
                          <a:sym typeface="Garamond"/>
                        </a:rPr>
                        <a:t>hm</a:t>
                      </a:r>
                      <a:endParaRPr b="1" baseline="-25000" sz="2000" u="none" cap="none" strike="noStrike">
                        <a:solidFill>
                          <a:srgbClr val="000000"/>
                        </a:solidFill>
                        <a:latin typeface="Garamond"/>
                        <a:ea typeface="Garamond"/>
                        <a:cs typeface="Garamond"/>
                        <a:sym typeface="Garamond"/>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None/>
                      </a:pPr>
                      <a:r>
                        <a:rPr b="1" lang="es-ES" sz="2000" u="none" cap="none" strike="noStrike">
                          <a:solidFill>
                            <a:srgbClr val="000000"/>
                          </a:solidFill>
                          <a:latin typeface="Garamond"/>
                          <a:ea typeface="Garamond"/>
                          <a:cs typeface="Garamond"/>
                          <a:sym typeface="Garamond"/>
                        </a:rPr>
                        <a:t>q</a:t>
                      </a:r>
                      <a:r>
                        <a:rPr b="1" baseline="-25000" lang="es-ES" sz="2000" u="none" cap="none" strike="noStrike">
                          <a:solidFill>
                            <a:srgbClr val="000000"/>
                          </a:solidFill>
                          <a:latin typeface="Garamond"/>
                          <a:ea typeface="Garamond"/>
                          <a:cs typeface="Garamond"/>
                          <a:sym typeface="Garamond"/>
                        </a:rPr>
                        <a:t>mh</a:t>
                      </a:r>
                      <a:endParaRPr b="1" baseline="-25000" sz="2000" u="none" cap="none" strike="noStrike"/>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λ</a:t>
                      </a:r>
                      <a:r>
                        <a:rPr b="1" baseline="-25000" i="0" lang="es-ES" sz="2000" u="none" cap="none" strike="noStrike">
                          <a:solidFill>
                            <a:srgbClr val="000000"/>
                          </a:solidFill>
                          <a:latin typeface="Garamond"/>
                          <a:ea typeface="Garamond"/>
                          <a:cs typeface="Garamond"/>
                          <a:sym typeface="Garamond"/>
                        </a:rPr>
                        <a:t>h</a:t>
                      </a:r>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λ</a:t>
                      </a:r>
                      <a:r>
                        <a:rPr b="1" baseline="-25000" i="0" lang="es-ES" sz="2000" u="none" cap="none" strike="noStrike">
                          <a:solidFill>
                            <a:srgbClr val="000000"/>
                          </a:solidFill>
                          <a:latin typeface="Garamond"/>
                          <a:ea typeface="Garamond"/>
                          <a:cs typeface="Garamond"/>
                          <a:sym typeface="Garamond"/>
                        </a:rPr>
                        <a:t>m</a:t>
                      </a:r>
                      <a:endParaRPr b="1" baseline="-25000" i="0" sz="2000" u="none" cap="none" strike="noStrike">
                        <a:solidFill>
                          <a:srgbClr val="000000"/>
                        </a:solidFill>
                        <a:latin typeface="Calibri"/>
                        <a:ea typeface="Calibri"/>
                        <a:cs typeface="Calibri"/>
                        <a:sym typeface="Calibri"/>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μ</a:t>
                      </a:r>
                      <a:r>
                        <a:rPr b="1" baseline="-25000" i="0" lang="es-ES" sz="2000" u="none" cap="none" strike="noStrike">
                          <a:solidFill>
                            <a:srgbClr val="000000"/>
                          </a:solidFill>
                          <a:latin typeface="Garamond"/>
                          <a:ea typeface="Garamond"/>
                          <a:cs typeface="Garamond"/>
                          <a:sym typeface="Garamond"/>
                        </a:rPr>
                        <a:t>h</a:t>
                      </a:r>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μ</a:t>
                      </a:r>
                      <a:r>
                        <a:rPr b="1" baseline="-25000" i="0" lang="es-ES" sz="2000" u="none" cap="none" strike="noStrike">
                          <a:solidFill>
                            <a:srgbClr val="000000"/>
                          </a:solidFill>
                          <a:latin typeface="Garamond"/>
                          <a:ea typeface="Garamond"/>
                          <a:cs typeface="Garamond"/>
                          <a:sym typeface="Garamond"/>
                        </a:rPr>
                        <a:t>m</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lnSpc>
                          <a:spcPct val="150000"/>
                        </a:lnSpc>
                        <a:spcBef>
                          <a:spcPts val="0"/>
                        </a:spcBef>
                        <a:spcAft>
                          <a:spcPts val="0"/>
                        </a:spcAft>
                        <a:buNone/>
                      </a:pPr>
                      <a:r>
                        <a:rPr b="1" i="0" lang="es-ES" sz="2000" u="none" cap="none" strike="noStrike">
                          <a:solidFill>
                            <a:schemeClr val="dk1"/>
                          </a:solidFill>
                          <a:latin typeface="Garamond"/>
                          <a:ea typeface="Garamond"/>
                          <a:cs typeface="Garamond"/>
                          <a:sym typeface="Garamond"/>
                        </a:rPr>
                        <a:t>Mk2 (unconstrained)</a:t>
                      </a:r>
                      <a:endParaRPr i="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1.068 × 10</a:t>
                      </a:r>
                      <a:r>
                        <a:rPr b="0" baseline="30000" i="0" lang="es-ES" sz="2000" u="none" cap="none" strike="noStrike">
                          <a:solidFill>
                            <a:schemeClr val="dk1"/>
                          </a:solidFill>
                          <a:latin typeface="Garamond"/>
                          <a:ea typeface="Garamond"/>
                          <a:cs typeface="Garamond"/>
                          <a:sym typeface="Garamond"/>
                        </a:rPr>
                        <a:t>−4</a:t>
                      </a:r>
                      <a:endParaRPr baseline="3000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9.155 × 10</a:t>
                      </a:r>
                      <a:r>
                        <a:rPr b="0" baseline="30000" i="0" lang="es-ES" sz="2000" u="none" cap="none" strike="noStrike">
                          <a:solidFill>
                            <a:schemeClr val="dk1"/>
                          </a:solidFill>
                          <a:latin typeface="Garamond"/>
                          <a:ea typeface="Garamond"/>
                          <a:cs typeface="Garamond"/>
                          <a:sym typeface="Garamond"/>
                        </a:rPr>
                        <a:t>−6</a:t>
                      </a:r>
                      <a:endParaRPr baseline="3000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1" i="0" lang="es-ES" sz="2000" u="none" cap="none" strike="noStrike">
                          <a:solidFill>
                            <a:schemeClr val="dk1"/>
                          </a:solidFill>
                          <a:latin typeface="Garamond"/>
                          <a:ea typeface="Garamond"/>
                          <a:cs typeface="Garamond"/>
                          <a:sym typeface="Garamond"/>
                        </a:rPr>
                        <a:t>−</a:t>
                      </a:r>
                      <a:endParaRPr b="1"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1" i="0" lang="es-ES" sz="2000" u="none" cap="none" strike="noStrike">
                          <a:solidFill>
                            <a:srgbClr val="000000"/>
                          </a:solidFill>
                          <a:latin typeface="Garamond"/>
                          <a:ea typeface="Garamond"/>
                          <a:cs typeface="Garamond"/>
                          <a:sym typeface="Garamond"/>
                        </a:rPr>
                        <a:t>−</a:t>
                      </a:r>
                      <a:endParaRPr b="1"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1" i="0" lang="es-ES" sz="2000" u="none" cap="none" strike="noStrike">
                          <a:solidFill>
                            <a:srgbClr val="000000"/>
                          </a:solidFill>
                          <a:latin typeface="Garamond"/>
                          <a:ea typeface="Garamond"/>
                          <a:cs typeface="Garamond"/>
                          <a:sym typeface="Garamond"/>
                        </a:rPr>
                        <a:t>−</a:t>
                      </a:r>
                      <a:endParaRPr b="1"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s-ES" sz="2000" u="none" cap="none" strike="noStrike">
                          <a:solidFill>
                            <a:schemeClr val="dk1"/>
                          </a:solidFill>
                          <a:latin typeface="Garamond"/>
                          <a:ea typeface="Garamond"/>
                          <a:cs typeface="Garamond"/>
                          <a:sym typeface="Garamond"/>
                        </a:rPr>
                        <a:t>−</a:t>
                      </a:r>
                      <a:endParaRPr b="1"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500">
                <a:tc>
                  <a:txBody>
                    <a:bodyPr/>
                    <a:lstStyle/>
                    <a:p>
                      <a:pPr indent="0" lvl="0" marL="0" marR="0" rtl="0" algn="l">
                        <a:lnSpc>
                          <a:spcPct val="150000"/>
                        </a:lnSpc>
                        <a:spcBef>
                          <a:spcPts val="0"/>
                        </a:spcBef>
                        <a:spcAft>
                          <a:spcPts val="0"/>
                        </a:spcAft>
                        <a:buClr>
                          <a:schemeClr val="dk1"/>
                        </a:buClr>
                        <a:buSzPts val="2000"/>
                        <a:buFont typeface="Garamond"/>
                        <a:buNone/>
                      </a:pPr>
                      <a:r>
                        <a:rPr b="1" i="0" lang="es-ES" sz="2000" u="none" cap="none" strike="noStrike">
                          <a:solidFill>
                            <a:schemeClr val="dk1"/>
                          </a:solidFill>
                          <a:latin typeface="Garamond"/>
                          <a:ea typeface="Garamond"/>
                          <a:cs typeface="Garamond"/>
                          <a:sym typeface="Garamond"/>
                        </a:rPr>
                        <a:t>BiSSE (unconstrained; 5×10</a:t>
                      </a:r>
                      <a:r>
                        <a:rPr b="1" baseline="30000" i="0" lang="es-ES" sz="2000" u="none" cap="none" strike="noStrike">
                          <a:solidFill>
                            <a:schemeClr val="dk1"/>
                          </a:solidFill>
                          <a:latin typeface="Garamond"/>
                          <a:ea typeface="Garamond"/>
                          <a:cs typeface="Garamond"/>
                          <a:sym typeface="Garamond"/>
                        </a:rPr>
                        <a:t>6</a:t>
                      </a:r>
                      <a:r>
                        <a:rPr b="1" i="0" lang="es-ES" sz="2000" u="none" cap="none" strike="noStrike">
                          <a:solidFill>
                            <a:schemeClr val="dk1"/>
                          </a:solidFill>
                          <a:latin typeface="Garamond"/>
                          <a:ea typeface="Garamond"/>
                          <a:cs typeface="Garamond"/>
                          <a:sym typeface="Garamond"/>
                        </a:rPr>
                        <a:t> spp)</a:t>
                      </a:r>
                      <a:endParaRPr b="0" i="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7.54 </a:t>
                      </a:r>
                      <a:r>
                        <a:rPr b="0" i="0" lang="es-ES" sz="2000" u="none" cap="none" strike="noStrike">
                          <a:solidFill>
                            <a:schemeClr val="dk1"/>
                          </a:solidFill>
                          <a:latin typeface="Garamond"/>
                          <a:ea typeface="Garamond"/>
                          <a:cs typeface="Garamond"/>
                          <a:sym typeface="Garamond"/>
                        </a:rPr>
                        <a:t>×</a:t>
                      </a:r>
                      <a:r>
                        <a:rPr lang="es-ES" sz="2000" u="none" cap="none" strike="noStrike">
                          <a:solidFill>
                            <a:schemeClr val="dk1"/>
                          </a:solidFill>
                          <a:latin typeface="Garamond"/>
                          <a:ea typeface="Garamond"/>
                          <a:cs typeface="Garamond"/>
                          <a:sym typeface="Garamond"/>
                        </a:rPr>
                        <a:t> 10</a:t>
                      </a:r>
                      <a:r>
                        <a:rPr baseline="30000" lang="es-ES" sz="2000" u="none" cap="none" strike="noStrike">
                          <a:solidFill>
                            <a:schemeClr val="dk1"/>
                          </a:solidFill>
                          <a:latin typeface="Garamond"/>
                          <a:ea typeface="Garamond"/>
                          <a:cs typeface="Garamond"/>
                          <a:sym typeface="Garamond"/>
                        </a:rPr>
                        <a:t>−4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8 </a:t>
                      </a:r>
                      <a:r>
                        <a:rPr b="0" i="0" lang="es-ES" sz="2000" u="none" cap="none" strike="noStrike">
                          <a:solidFill>
                            <a:schemeClr val="dk1"/>
                          </a:solidFill>
                          <a:latin typeface="Garamond"/>
                          <a:ea typeface="Garamond"/>
                          <a:cs typeface="Garamond"/>
                          <a:sym typeface="Garamond"/>
                        </a:rPr>
                        <a:t>×</a:t>
                      </a:r>
                      <a:r>
                        <a:rPr lang="es-ES" sz="2000" u="none" cap="none" strike="noStrike">
                          <a:solidFill>
                            <a:schemeClr val="dk1"/>
                          </a:solidFill>
                          <a:latin typeface="Garamond"/>
                          <a:ea typeface="Garamond"/>
                          <a:cs typeface="Garamond"/>
                          <a:sym typeface="Garamond"/>
                        </a:rPr>
                        <a:t> 10</a:t>
                      </a:r>
                      <a:r>
                        <a:rPr baseline="30000" lang="es-ES" sz="2000" u="none" cap="none" strike="noStrike">
                          <a:solidFill>
                            <a:schemeClr val="dk1"/>
                          </a:solidFill>
                          <a:latin typeface="Garamond"/>
                          <a:ea typeface="Garamond"/>
                          <a:cs typeface="Garamond"/>
                          <a:sym typeface="Garamond"/>
                        </a:rPr>
                        <a:t>−6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1" lang="es-ES" sz="2000" u="none" cap="none" strike="noStrike">
                          <a:solidFill>
                            <a:schemeClr val="dk1"/>
                          </a:solidFill>
                          <a:latin typeface="Garamond"/>
                          <a:ea typeface="Garamond"/>
                          <a:cs typeface="Garamond"/>
                          <a:sym typeface="Garamond"/>
                        </a:rPr>
                        <a:t>5.703</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1" lang="es-ES" sz="2000" u="none" cap="none" strike="noStrike">
                          <a:solidFill>
                            <a:schemeClr val="dk1"/>
                          </a:solidFill>
                          <a:latin typeface="Garamond"/>
                          <a:ea typeface="Garamond"/>
                          <a:cs typeface="Garamond"/>
                          <a:sym typeface="Garamond"/>
                        </a:rPr>
                        <a:t>7.768</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1" lang="es-ES" sz="2000" u="none" cap="none" strike="noStrike">
                          <a:solidFill>
                            <a:schemeClr val="dk1"/>
                          </a:solidFill>
                          <a:latin typeface="Garamond"/>
                          <a:ea typeface="Garamond"/>
                          <a:cs typeface="Garamond"/>
                          <a:sym typeface="Garamond"/>
                        </a:rPr>
                        <a:t>5.701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1" lang="es-ES" sz="2000" u="none" cap="none" strike="noStrike">
                          <a:solidFill>
                            <a:schemeClr val="dk1"/>
                          </a:solidFill>
                          <a:latin typeface="Garamond"/>
                          <a:ea typeface="Garamond"/>
                          <a:cs typeface="Garamond"/>
                          <a:sym typeface="Garamond"/>
                        </a:rPr>
                        <a:t>7.759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r>
            </a:tbl>
          </a:graphicData>
        </a:graphic>
      </p:graphicFrame>
      <p:sp>
        <p:nvSpPr>
          <p:cNvPr id="604" name="Google Shape;604;p36"/>
          <p:cNvSpPr/>
          <p:nvPr/>
        </p:nvSpPr>
        <p:spPr>
          <a:xfrm>
            <a:off x="4309944" y="3928331"/>
            <a:ext cx="2968487" cy="1351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605" name="Google Shape;605;p36"/>
          <p:cNvSpPr/>
          <p:nvPr/>
        </p:nvSpPr>
        <p:spPr>
          <a:xfrm>
            <a:off x="4604187" y="5845590"/>
            <a:ext cx="2390280" cy="70788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000000"/>
                </a:solidFill>
                <a:latin typeface="Garamond"/>
                <a:ea typeface="Garamond"/>
                <a:cs typeface="Garamond"/>
                <a:sym typeface="Garamond"/>
              </a:rPr>
              <a:t>Similar transition rates among models</a:t>
            </a:r>
            <a:endParaRPr sz="2000">
              <a:solidFill>
                <a:srgbClr val="000000"/>
              </a:solidFill>
              <a:latin typeface="Garamond"/>
              <a:ea typeface="Garamond"/>
              <a:cs typeface="Garamond"/>
              <a:sym typeface="Garamond"/>
            </a:endParaRPr>
          </a:p>
        </p:txBody>
      </p:sp>
      <p:sp>
        <p:nvSpPr>
          <p:cNvPr id="606" name="Google Shape;606;p36"/>
          <p:cNvSpPr/>
          <p:nvPr/>
        </p:nvSpPr>
        <p:spPr>
          <a:xfrm rot="5400000">
            <a:off x="5689062" y="4089236"/>
            <a:ext cx="240465" cy="2938273"/>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36"/>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36</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7"/>
          <p:cNvSpPr/>
          <p:nvPr/>
        </p:nvSpPr>
        <p:spPr>
          <a:xfrm>
            <a:off x="348342" y="98425"/>
            <a:ext cx="11495315" cy="3181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Transitions unrelated to diversification rates </a:t>
            </a:r>
            <a:r>
              <a:rPr b="1" i="1" lang="es-ES" sz="3000">
                <a:solidFill>
                  <a:srgbClr val="002C9E"/>
                </a:solidFill>
                <a:latin typeface="Garamond"/>
                <a:ea typeface="Garamond"/>
                <a:cs typeface="Garamond"/>
                <a:sym typeface="Garamond"/>
              </a:rPr>
              <a:t>a priori </a:t>
            </a:r>
            <a:endParaRPr/>
          </a:p>
          <a:p>
            <a:pPr indent="0" lvl="0" marL="0" marR="0" rtl="0" algn="l">
              <a:lnSpc>
                <a:spcPct val="150000"/>
              </a:lnSpc>
              <a:spcBef>
                <a:spcPts val="600"/>
              </a:spcBef>
              <a:spcAft>
                <a:spcPts val="0"/>
              </a:spcAft>
              <a:buNone/>
            </a:pPr>
            <a:r>
              <a:t/>
            </a:r>
            <a:endParaRPr b="1" i="1" sz="3000">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Similar rates with and without calculating intrinsic diversification rates</a:t>
            </a:r>
            <a:endParaRPr/>
          </a:p>
        </p:txBody>
      </p:sp>
      <p:cxnSp>
        <p:nvCxnSpPr>
          <p:cNvPr id="614" name="Google Shape;614;p3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615" name="Google Shape;615;p37"/>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616" name="Google Shape;616;p3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aphicFrame>
        <p:nvGraphicFramePr>
          <p:cNvPr id="617" name="Google Shape;617;p37"/>
          <p:cNvGraphicFramePr/>
          <p:nvPr/>
        </p:nvGraphicFramePr>
        <p:xfrm>
          <a:off x="348342" y="3528190"/>
          <a:ext cx="3000000" cy="3000000"/>
        </p:xfrm>
        <a:graphic>
          <a:graphicData uri="http://schemas.openxmlformats.org/drawingml/2006/table">
            <a:tbl>
              <a:tblPr>
                <a:noFill/>
                <a:tableStyleId>{1C8E5A2D-97ED-4CC5-A9BD-0CFFB9412F20}</a:tableStyleId>
              </a:tblPr>
              <a:tblGrid>
                <a:gridCol w="3954900"/>
                <a:gridCol w="1490700"/>
                <a:gridCol w="1490700"/>
                <a:gridCol w="1055100"/>
                <a:gridCol w="1055100"/>
                <a:gridCol w="1055100"/>
                <a:gridCol w="1055100"/>
              </a:tblGrid>
              <a:tr h="356950">
                <a:tc rowSpan="2">
                  <a:txBody>
                    <a:bodyPr/>
                    <a:lstStyle/>
                    <a:p>
                      <a:pPr indent="0" lvl="0" marL="0" marR="0" rtl="0" algn="ctr">
                        <a:lnSpc>
                          <a:spcPct val="150000"/>
                        </a:lnSpc>
                        <a:spcBef>
                          <a:spcPts val="0"/>
                        </a:spcBef>
                        <a:spcAft>
                          <a:spcPts val="0"/>
                        </a:spcAft>
                        <a:buNone/>
                      </a:pPr>
                      <a:r>
                        <a:rPr b="1" i="0" lang="es-ES" sz="1800" u="none" cap="none" strike="noStrike">
                          <a:solidFill>
                            <a:srgbClr val="000000"/>
                          </a:solidFill>
                          <a:latin typeface="Garamond"/>
                          <a:ea typeface="Garamond"/>
                          <a:cs typeface="Garamond"/>
                          <a:sym typeface="Garamond"/>
                        </a:rPr>
                        <a:t>Models</a:t>
                      </a:r>
                      <a:endParaRPr sz="32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Transition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Speciation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c gridSpan="2">
                  <a:txBody>
                    <a:bodyPr/>
                    <a:lstStyle/>
                    <a:p>
                      <a:pPr indent="0" lvl="0" marL="0" marR="0" rtl="0" algn="ctr">
                        <a:lnSpc>
                          <a:spcPct val="100000"/>
                        </a:lnSpc>
                        <a:spcBef>
                          <a:spcPts val="0"/>
                        </a:spcBef>
                        <a:spcAft>
                          <a:spcPts val="0"/>
                        </a:spcAft>
                        <a:buNone/>
                      </a:pPr>
                      <a:r>
                        <a:rPr b="1" lang="es-ES" sz="2000" u="none" cap="none" strike="noStrike">
                          <a:latin typeface="Garamond"/>
                          <a:ea typeface="Garamond"/>
                          <a:cs typeface="Garamond"/>
                          <a:sym typeface="Garamond"/>
                        </a:rPr>
                        <a:t>Extinction rates</a:t>
                      </a:r>
                      <a:endParaRPr b="1" sz="20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hMerge="1"/>
              </a:tr>
              <a:tr h="356950">
                <a:tc vMerge="1"/>
                <a:tc>
                  <a:txBody>
                    <a:bodyPr/>
                    <a:lstStyle/>
                    <a:p>
                      <a:pPr indent="0" lvl="0" marL="0" marR="0" rtl="0" algn="ctr">
                        <a:lnSpc>
                          <a:spcPct val="100000"/>
                        </a:lnSpc>
                        <a:spcBef>
                          <a:spcPts val="0"/>
                        </a:spcBef>
                        <a:spcAft>
                          <a:spcPts val="0"/>
                        </a:spcAft>
                        <a:buNone/>
                      </a:pPr>
                      <a:r>
                        <a:rPr b="1" lang="es-ES" sz="2000" u="none" cap="none" strike="noStrike">
                          <a:solidFill>
                            <a:srgbClr val="000000"/>
                          </a:solidFill>
                          <a:latin typeface="Garamond"/>
                          <a:ea typeface="Garamond"/>
                          <a:cs typeface="Garamond"/>
                          <a:sym typeface="Garamond"/>
                        </a:rPr>
                        <a:t>q</a:t>
                      </a:r>
                      <a:r>
                        <a:rPr b="1" baseline="-25000" lang="es-ES" sz="2000" u="none" cap="none" strike="noStrike">
                          <a:solidFill>
                            <a:srgbClr val="000000"/>
                          </a:solidFill>
                          <a:latin typeface="Garamond"/>
                          <a:ea typeface="Garamond"/>
                          <a:cs typeface="Garamond"/>
                          <a:sym typeface="Garamond"/>
                        </a:rPr>
                        <a:t>hm</a:t>
                      </a:r>
                      <a:endParaRPr b="1" baseline="-25000" sz="2000" u="none" cap="none" strike="noStrike">
                        <a:solidFill>
                          <a:srgbClr val="000000"/>
                        </a:solidFill>
                        <a:latin typeface="Garamond"/>
                        <a:ea typeface="Garamond"/>
                        <a:cs typeface="Garamond"/>
                        <a:sym typeface="Garamond"/>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None/>
                      </a:pPr>
                      <a:r>
                        <a:rPr b="1" lang="es-ES" sz="2000" u="none" cap="none" strike="noStrike">
                          <a:solidFill>
                            <a:srgbClr val="000000"/>
                          </a:solidFill>
                          <a:latin typeface="Garamond"/>
                          <a:ea typeface="Garamond"/>
                          <a:cs typeface="Garamond"/>
                          <a:sym typeface="Garamond"/>
                        </a:rPr>
                        <a:t>q</a:t>
                      </a:r>
                      <a:r>
                        <a:rPr b="1" baseline="-25000" lang="es-ES" sz="2000" u="none" cap="none" strike="noStrike">
                          <a:solidFill>
                            <a:srgbClr val="000000"/>
                          </a:solidFill>
                          <a:latin typeface="Garamond"/>
                          <a:ea typeface="Garamond"/>
                          <a:cs typeface="Garamond"/>
                          <a:sym typeface="Garamond"/>
                        </a:rPr>
                        <a:t>mh</a:t>
                      </a:r>
                      <a:endParaRPr b="1" baseline="-25000" sz="2000" u="none" cap="none" strike="noStrike"/>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λ</a:t>
                      </a:r>
                      <a:r>
                        <a:rPr b="1" baseline="-25000" i="0" lang="es-ES" sz="2000" u="none" cap="none" strike="noStrike">
                          <a:solidFill>
                            <a:srgbClr val="000000"/>
                          </a:solidFill>
                          <a:latin typeface="Garamond"/>
                          <a:ea typeface="Garamond"/>
                          <a:cs typeface="Garamond"/>
                          <a:sym typeface="Garamond"/>
                        </a:rPr>
                        <a:t>h</a:t>
                      </a:r>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λ</a:t>
                      </a:r>
                      <a:r>
                        <a:rPr b="1" baseline="-25000" i="0" lang="es-ES" sz="2000" u="none" cap="none" strike="noStrike">
                          <a:solidFill>
                            <a:srgbClr val="000000"/>
                          </a:solidFill>
                          <a:latin typeface="Garamond"/>
                          <a:ea typeface="Garamond"/>
                          <a:cs typeface="Garamond"/>
                          <a:sym typeface="Garamond"/>
                        </a:rPr>
                        <a:t>m</a:t>
                      </a:r>
                      <a:endParaRPr b="1" baseline="-25000" i="0" sz="2000" u="none" cap="none" strike="noStrike">
                        <a:solidFill>
                          <a:srgbClr val="000000"/>
                        </a:solidFill>
                        <a:latin typeface="Calibri"/>
                        <a:ea typeface="Calibri"/>
                        <a:cs typeface="Calibri"/>
                        <a:sym typeface="Calibri"/>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μ</a:t>
                      </a:r>
                      <a:r>
                        <a:rPr b="1" baseline="-25000" i="0" lang="es-ES" sz="2000" u="none" cap="none" strike="noStrike">
                          <a:solidFill>
                            <a:srgbClr val="000000"/>
                          </a:solidFill>
                          <a:latin typeface="Garamond"/>
                          <a:ea typeface="Garamond"/>
                          <a:cs typeface="Garamond"/>
                          <a:sym typeface="Garamond"/>
                        </a:rPr>
                        <a:t>h</a:t>
                      </a:r>
                      <a:endParaRPr/>
                    </a:p>
                  </a:txBody>
                  <a:tcPr marT="28450" marB="28450" marR="42650" marL="42650" anchor="b">
                    <a:lnL cap="flat" cmpd="sng" w="12700">
                      <a:solidFill>
                        <a:schemeClr val="dk1"/>
                      </a:solidFill>
                      <a:prstDash val="lgDash"/>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rgbClr val="000000"/>
                        </a:buClr>
                        <a:buSzPts val="2000"/>
                        <a:buFont typeface="Garamond"/>
                        <a:buNone/>
                      </a:pPr>
                      <a:r>
                        <a:rPr b="1" i="0" lang="es-ES" sz="2000" u="none" cap="none" strike="noStrike">
                          <a:solidFill>
                            <a:srgbClr val="000000"/>
                          </a:solidFill>
                          <a:latin typeface="Garamond"/>
                          <a:ea typeface="Garamond"/>
                          <a:cs typeface="Garamond"/>
                          <a:sym typeface="Garamond"/>
                        </a:rPr>
                        <a:t>μ</a:t>
                      </a:r>
                      <a:r>
                        <a:rPr b="1" baseline="-25000" i="0" lang="es-ES" sz="2000" u="none" cap="none" strike="noStrike">
                          <a:solidFill>
                            <a:srgbClr val="000000"/>
                          </a:solidFill>
                          <a:latin typeface="Garamond"/>
                          <a:ea typeface="Garamond"/>
                          <a:cs typeface="Garamond"/>
                          <a:sym typeface="Garamond"/>
                        </a:rPr>
                        <a:t>m</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lnSpc>
                          <a:spcPct val="150000"/>
                        </a:lnSpc>
                        <a:spcBef>
                          <a:spcPts val="0"/>
                        </a:spcBef>
                        <a:spcAft>
                          <a:spcPts val="0"/>
                        </a:spcAft>
                        <a:buNone/>
                      </a:pPr>
                      <a:r>
                        <a:rPr b="1" i="0" lang="es-ES" sz="2000" u="none" cap="none" strike="noStrike">
                          <a:solidFill>
                            <a:schemeClr val="dk1"/>
                          </a:solidFill>
                          <a:latin typeface="Garamond"/>
                          <a:ea typeface="Garamond"/>
                          <a:cs typeface="Garamond"/>
                          <a:sym typeface="Garamond"/>
                        </a:rPr>
                        <a:t>Mk2 (unconstrained)</a:t>
                      </a:r>
                      <a:endParaRPr i="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1.068 × 10</a:t>
                      </a:r>
                      <a:r>
                        <a:rPr b="0" baseline="30000" i="0" lang="es-ES" sz="2000" u="none" cap="none" strike="noStrike">
                          <a:solidFill>
                            <a:schemeClr val="dk1"/>
                          </a:solidFill>
                          <a:latin typeface="Garamond"/>
                          <a:ea typeface="Garamond"/>
                          <a:cs typeface="Garamond"/>
                          <a:sym typeface="Garamond"/>
                        </a:rPr>
                        <a:t>−4</a:t>
                      </a:r>
                      <a:endParaRPr baseline="3000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9.155 × 10</a:t>
                      </a:r>
                      <a:r>
                        <a:rPr b="0" baseline="30000" i="0" lang="es-ES" sz="2000" u="none" cap="none" strike="noStrike">
                          <a:solidFill>
                            <a:schemeClr val="dk1"/>
                          </a:solidFill>
                          <a:latin typeface="Garamond"/>
                          <a:ea typeface="Garamond"/>
                          <a:cs typeface="Garamond"/>
                          <a:sym typeface="Garamond"/>
                        </a:rPr>
                        <a:t>−6</a:t>
                      </a:r>
                      <a:endParaRPr baseline="3000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b="0" i="0" lang="es-ES" sz="2000" u="none" cap="none" strike="noStrike">
                          <a:solidFill>
                            <a:schemeClr val="dk1"/>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rgbClr val="000000"/>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b="0" i="0" lang="es-ES" sz="2000" u="none" cap="none" strike="noStrike">
                          <a:solidFill>
                            <a:srgbClr val="000000"/>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2000" u="none" cap="none" strike="noStrike">
                          <a:solidFill>
                            <a:schemeClr val="dk1"/>
                          </a:solidFill>
                          <a:latin typeface="Garamond"/>
                          <a:ea typeface="Garamond"/>
                          <a:cs typeface="Garamond"/>
                          <a:sym typeface="Garamond"/>
                        </a:rPr>
                        <a:t>−</a:t>
                      </a:r>
                      <a:endParaRPr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500">
                <a:tc>
                  <a:txBody>
                    <a:bodyPr/>
                    <a:lstStyle/>
                    <a:p>
                      <a:pPr indent="0" lvl="0" marL="0" marR="0" rtl="0" algn="l">
                        <a:lnSpc>
                          <a:spcPct val="150000"/>
                        </a:lnSpc>
                        <a:spcBef>
                          <a:spcPts val="0"/>
                        </a:spcBef>
                        <a:spcAft>
                          <a:spcPts val="0"/>
                        </a:spcAft>
                        <a:buClr>
                          <a:schemeClr val="dk1"/>
                        </a:buClr>
                        <a:buSzPts val="2000"/>
                        <a:buFont typeface="Garamond"/>
                        <a:buNone/>
                      </a:pPr>
                      <a:r>
                        <a:rPr b="1" i="0" lang="es-ES" sz="2000" u="none" cap="none" strike="noStrike">
                          <a:solidFill>
                            <a:schemeClr val="dk1"/>
                          </a:solidFill>
                          <a:latin typeface="Garamond"/>
                          <a:ea typeface="Garamond"/>
                          <a:cs typeface="Garamond"/>
                          <a:sym typeface="Garamond"/>
                        </a:rPr>
                        <a:t>BiSSE (unconstrained; 5×10</a:t>
                      </a:r>
                      <a:r>
                        <a:rPr b="1" baseline="30000" i="0" lang="es-ES" sz="2000" u="none" cap="none" strike="noStrike">
                          <a:solidFill>
                            <a:schemeClr val="dk1"/>
                          </a:solidFill>
                          <a:latin typeface="Garamond"/>
                          <a:ea typeface="Garamond"/>
                          <a:cs typeface="Garamond"/>
                          <a:sym typeface="Garamond"/>
                        </a:rPr>
                        <a:t>6</a:t>
                      </a:r>
                      <a:r>
                        <a:rPr b="1" i="0" lang="es-ES" sz="2000" u="none" cap="none" strike="noStrike">
                          <a:solidFill>
                            <a:schemeClr val="dk1"/>
                          </a:solidFill>
                          <a:latin typeface="Garamond"/>
                          <a:ea typeface="Garamond"/>
                          <a:cs typeface="Garamond"/>
                          <a:sym typeface="Garamond"/>
                        </a:rPr>
                        <a:t> spp)</a:t>
                      </a:r>
                      <a:endParaRPr b="0" i="0" sz="2000" u="none" cap="none" strike="noStrike">
                        <a:solidFill>
                          <a:schemeClr val="dk1"/>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7.54 </a:t>
                      </a:r>
                      <a:r>
                        <a:rPr b="0" i="0" lang="es-ES" sz="2000" u="none" cap="none" strike="noStrike">
                          <a:solidFill>
                            <a:schemeClr val="dk1"/>
                          </a:solidFill>
                          <a:latin typeface="Garamond"/>
                          <a:ea typeface="Garamond"/>
                          <a:cs typeface="Garamond"/>
                          <a:sym typeface="Garamond"/>
                        </a:rPr>
                        <a:t>×</a:t>
                      </a:r>
                      <a:r>
                        <a:rPr lang="es-ES" sz="2000" u="none" cap="none" strike="noStrike">
                          <a:solidFill>
                            <a:schemeClr val="dk1"/>
                          </a:solidFill>
                          <a:latin typeface="Garamond"/>
                          <a:ea typeface="Garamond"/>
                          <a:cs typeface="Garamond"/>
                          <a:sym typeface="Garamond"/>
                        </a:rPr>
                        <a:t> 10</a:t>
                      </a:r>
                      <a:r>
                        <a:rPr baseline="30000" lang="es-ES" sz="2000" u="none" cap="none" strike="noStrike">
                          <a:solidFill>
                            <a:schemeClr val="dk1"/>
                          </a:solidFill>
                          <a:latin typeface="Garamond"/>
                          <a:ea typeface="Garamond"/>
                          <a:cs typeface="Garamond"/>
                          <a:sym typeface="Garamond"/>
                        </a:rPr>
                        <a:t>−4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8 </a:t>
                      </a:r>
                      <a:r>
                        <a:rPr b="0" i="0" lang="es-ES" sz="2000" u="none" cap="none" strike="noStrike">
                          <a:solidFill>
                            <a:schemeClr val="dk1"/>
                          </a:solidFill>
                          <a:latin typeface="Garamond"/>
                          <a:ea typeface="Garamond"/>
                          <a:cs typeface="Garamond"/>
                          <a:sym typeface="Garamond"/>
                        </a:rPr>
                        <a:t>×</a:t>
                      </a:r>
                      <a:r>
                        <a:rPr lang="es-ES" sz="2000" u="none" cap="none" strike="noStrike">
                          <a:solidFill>
                            <a:schemeClr val="dk1"/>
                          </a:solidFill>
                          <a:latin typeface="Garamond"/>
                          <a:ea typeface="Garamond"/>
                          <a:cs typeface="Garamond"/>
                          <a:sym typeface="Garamond"/>
                        </a:rPr>
                        <a:t> 10</a:t>
                      </a:r>
                      <a:r>
                        <a:rPr baseline="30000" lang="es-ES" sz="2000" u="none" cap="none" strike="noStrike">
                          <a:solidFill>
                            <a:schemeClr val="dk1"/>
                          </a:solidFill>
                          <a:latin typeface="Garamond"/>
                          <a:ea typeface="Garamond"/>
                          <a:cs typeface="Garamond"/>
                          <a:sym typeface="Garamond"/>
                        </a:rPr>
                        <a:t>−6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5.703</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7.768</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5.701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lnSpc>
                          <a:spcPct val="150000"/>
                        </a:lnSpc>
                        <a:spcBef>
                          <a:spcPts val="0"/>
                        </a:spcBef>
                        <a:spcAft>
                          <a:spcPts val="0"/>
                        </a:spcAft>
                        <a:buNone/>
                      </a:pPr>
                      <a:r>
                        <a:rPr lang="es-ES" sz="2000" u="none" cap="none" strike="noStrike">
                          <a:solidFill>
                            <a:schemeClr val="dk1"/>
                          </a:solidFill>
                          <a:latin typeface="Garamond"/>
                          <a:ea typeface="Garamond"/>
                          <a:cs typeface="Garamond"/>
                          <a:sym typeface="Garamond"/>
                        </a:rPr>
                        <a:t>7.759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r>
            </a:tbl>
          </a:graphicData>
        </a:graphic>
      </p:graphicFrame>
      <p:sp>
        <p:nvSpPr>
          <p:cNvPr id="618" name="Google Shape;618;p37"/>
          <p:cNvSpPr/>
          <p:nvPr/>
        </p:nvSpPr>
        <p:spPr>
          <a:xfrm>
            <a:off x="4309944" y="3928331"/>
            <a:ext cx="2968487" cy="1351379"/>
          </a:xfrm>
          <a:prstGeom prst="rect">
            <a:avLst/>
          </a:prstGeom>
          <a:solidFill>
            <a:schemeClr val="lt1"/>
          </a:solid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619" name="Google Shape;619;p37"/>
          <p:cNvSpPr/>
          <p:nvPr/>
        </p:nvSpPr>
        <p:spPr>
          <a:xfrm>
            <a:off x="4599047" y="4188521"/>
            <a:ext cx="239028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rgbClr val="000000"/>
                </a:solidFill>
                <a:latin typeface="Garamond"/>
                <a:ea typeface="Garamond"/>
                <a:cs typeface="Garamond"/>
                <a:sym typeface="Garamond"/>
              </a:rPr>
              <a:t>REALLY LOW SAMPLING!</a:t>
            </a:r>
            <a:endParaRPr b="1" sz="2400">
              <a:solidFill>
                <a:srgbClr val="000000"/>
              </a:solidFill>
              <a:latin typeface="Garamond"/>
              <a:ea typeface="Garamond"/>
              <a:cs typeface="Garamond"/>
              <a:sym typeface="Garamond"/>
            </a:endParaRPr>
          </a:p>
        </p:txBody>
      </p:sp>
      <p:sp>
        <p:nvSpPr>
          <p:cNvPr id="620" name="Google Shape;620;p37"/>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37</a:t>
            </a: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8"/>
          <p:cNvSpPr/>
          <p:nvPr/>
        </p:nvSpPr>
        <p:spPr>
          <a:xfrm>
            <a:off x="348343" y="98425"/>
            <a:ext cx="7043058" cy="1643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Direct approach</a:t>
            </a:r>
            <a:endParaRPr/>
          </a:p>
        </p:txBody>
      </p:sp>
      <p:cxnSp>
        <p:nvCxnSpPr>
          <p:cNvPr id="627" name="Google Shape;627;p3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628" name="Google Shape;628;p38"/>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629" name="Google Shape;629;p3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pSp>
        <p:nvGrpSpPr>
          <p:cNvPr id="630" name="Google Shape;630;p38"/>
          <p:cNvGrpSpPr/>
          <p:nvPr/>
        </p:nvGrpSpPr>
        <p:grpSpPr>
          <a:xfrm>
            <a:off x="129203" y="4294040"/>
            <a:ext cx="4123109" cy="1182561"/>
            <a:chOff x="7740877" y="2272511"/>
            <a:chExt cx="4123109" cy="1182561"/>
          </a:xfrm>
        </p:grpSpPr>
        <p:grpSp>
          <p:nvGrpSpPr>
            <p:cNvPr id="631" name="Google Shape;631;p38"/>
            <p:cNvGrpSpPr/>
            <p:nvPr/>
          </p:nvGrpSpPr>
          <p:grpSpPr>
            <a:xfrm>
              <a:off x="7740877" y="2272511"/>
              <a:ext cx="1553929" cy="1075034"/>
              <a:chOff x="395536" y="2780929"/>
              <a:chExt cx="1814430" cy="1666027"/>
            </a:xfrm>
          </p:grpSpPr>
          <p:cxnSp>
            <p:nvCxnSpPr>
              <p:cNvPr id="632" name="Google Shape;632;p38"/>
              <p:cNvCxnSpPr/>
              <p:nvPr/>
            </p:nvCxnSpPr>
            <p:spPr>
              <a:xfrm>
                <a:off x="395536" y="3628383"/>
                <a:ext cx="568805" cy="0"/>
              </a:xfrm>
              <a:prstGeom prst="straightConnector1">
                <a:avLst/>
              </a:prstGeom>
              <a:noFill/>
              <a:ln cap="flat" cmpd="sng" w="19050">
                <a:solidFill>
                  <a:schemeClr val="dk1"/>
                </a:solidFill>
                <a:prstDash val="solid"/>
                <a:miter lim="800000"/>
                <a:headEnd len="sm" w="sm" type="none"/>
                <a:tailEnd len="sm" w="sm" type="none"/>
              </a:ln>
            </p:spPr>
          </p:cxnSp>
          <p:sp>
            <p:nvSpPr>
              <p:cNvPr id="633" name="Google Shape;633;p38"/>
              <p:cNvSpPr/>
              <p:nvPr/>
            </p:nvSpPr>
            <p:spPr>
              <a:xfrm rot="-5400000">
                <a:off x="1309866" y="2672918"/>
                <a:ext cx="792089" cy="1008111"/>
              </a:xfrm>
              <a:prstGeom prst="triangle">
                <a:avLst>
                  <a:gd fmla="val 50000" name="adj"/>
                </a:avLst>
              </a:prstGeom>
              <a:solidFill>
                <a:srgbClr val="CC000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34" name="Google Shape;634;p38"/>
              <p:cNvCxnSpPr/>
              <p:nvPr/>
            </p:nvCxnSpPr>
            <p:spPr>
              <a:xfrm flipH="1">
                <a:off x="946205" y="3176972"/>
                <a:ext cx="330546" cy="847"/>
              </a:xfrm>
              <a:prstGeom prst="straightConnector1">
                <a:avLst/>
              </a:prstGeom>
              <a:noFill/>
              <a:ln cap="flat" cmpd="sng" w="19050">
                <a:solidFill>
                  <a:srgbClr val="D90505"/>
                </a:solidFill>
                <a:prstDash val="solid"/>
                <a:miter lim="800000"/>
                <a:headEnd len="sm" w="sm" type="none"/>
                <a:tailEnd len="sm" w="sm" type="none"/>
              </a:ln>
            </p:spPr>
          </p:cxnSp>
          <p:cxnSp>
            <p:nvCxnSpPr>
              <p:cNvPr id="635" name="Google Shape;635;p38"/>
              <p:cNvCxnSpPr/>
              <p:nvPr/>
            </p:nvCxnSpPr>
            <p:spPr>
              <a:xfrm>
                <a:off x="964341" y="3628383"/>
                <a:ext cx="0" cy="410109"/>
              </a:xfrm>
              <a:prstGeom prst="straightConnector1">
                <a:avLst/>
              </a:prstGeom>
              <a:noFill/>
              <a:ln cap="flat" cmpd="sng" w="19050">
                <a:solidFill>
                  <a:srgbClr val="0533A9"/>
                </a:solidFill>
                <a:prstDash val="solid"/>
                <a:miter lim="800000"/>
                <a:headEnd len="sm" w="sm" type="none"/>
                <a:tailEnd len="sm" w="sm" type="none"/>
              </a:ln>
            </p:spPr>
          </p:cxnSp>
          <p:cxnSp>
            <p:nvCxnSpPr>
              <p:cNvPr id="636" name="Google Shape;636;p38"/>
              <p:cNvCxnSpPr/>
              <p:nvPr/>
            </p:nvCxnSpPr>
            <p:spPr>
              <a:xfrm>
                <a:off x="964341" y="3176972"/>
                <a:ext cx="0" cy="451411"/>
              </a:xfrm>
              <a:prstGeom prst="straightConnector1">
                <a:avLst/>
              </a:prstGeom>
              <a:noFill/>
              <a:ln cap="flat" cmpd="sng" w="19050">
                <a:solidFill>
                  <a:srgbClr val="D90505"/>
                </a:solidFill>
                <a:prstDash val="solid"/>
                <a:miter lim="800000"/>
                <a:headEnd len="sm" w="sm" type="none"/>
                <a:tailEnd len="sm" w="sm" type="none"/>
              </a:ln>
            </p:spPr>
          </p:cxnSp>
          <p:sp>
            <p:nvSpPr>
              <p:cNvPr id="637" name="Google Shape;637;p38"/>
              <p:cNvSpPr/>
              <p:nvPr/>
            </p:nvSpPr>
            <p:spPr>
              <a:xfrm rot="-5400000">
                <a:off x="1308541" y="3546855"/>
                <a:ext cx="792089" cy="1008113"/>
              </a:xfrm>
              <a:prstGeom prst="triangle">
                <a:avLst>
                  <a:gd fmla="val 51242" name="adj"/>
                </a:avLst>
              </a:prstGeom>
              <a:solidFill>
                <a:srgbClr val="002C9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38" name="Google Shape;638;p38"/>
              <p:cNvCxnSpPr/>
              <p:nvPr/>
            </p:nvCxnSpPr>
            <p:spPr>
              <a:xfrm flipH="1">
                <a:off x="946197" y="4038492"/>
                <a:ext cx="330554" cy="847"/>
              </a:xfrm>
              <a:prstGeom prst="straightConnector1">
                <a:avLst/>
              </a:prstGeom>
              <a:noFill/>
              <a:ln cap="flat" cmpd="sng" w="19050">
                <a:solidFill>
                  <a:srgbClr val="0533A9"/>
                </a:solidFill>
                <a:prstDash val="solid"/>
                <a:miter lim="800000"/>
                <a:headEnd len="sm" w="sm" type="none"/>
                <a:tailEnd len="sm" w="sm" type="none"/>
              </a:ln>
            </p:spPr>
          </p:cxnSp>
        </p:grpSp>
        <p:sp>
          <p:nvSpPr>
            <p:cNvPr id="639" name="Google Shape;639;p38"/>
            <p:cNvSpPr/>
            <p:nvPr/>
          </p:nvSpPr>
          <p:spPr>
            <a:xfrm>
              <a:off x="9371059" y="2289294"/>
              <a:ext cx="22043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2000">
                  <a:solidFill>
                    <a:schemeClr val="dk1"/>
                  </a:solidFill>
                  <a:latin typeface="Garamond"/>
                  <a:ea typeface="Garamond"/>
                  <a:cs typeface="Garamond"/>
                  <a:sym typeface="Garamond"/>
                </a:rPr>
                <a:t>Cuscuta</a:t>
              </a:r>
              <a:r>
                <a:rPr lang="es-ES" sz="2000">
                  <a:solidFill>
                    <a:schemeClr val="dk1"/>
                  </a:solidFill>
                  <a:latin typeface="Garamond"/>
                  <a:ea typeface="Garamond"/>
                  <a:cs typeface="Garamond"/>
                  <a:sym typeface="Garamond"/>
                </a:rPr>
                <a:t> subg. </a:t>
              </a:r>
              <a:r>
                <a:rPr i="1" lang="es-ES" sz="2000">
                  <a:solidFill>
                    <a:schemeClr val="dk1"/>
                  </a:solidFill>
                  <a:latin typeface="Garamond"/>
                  <a:ea typeface="Garamond"/>
                  <a:cs typeface="Garamond"/>
                  <a:sym typeface="Garamond"/>
                </a:rPr>
                <a:t>Cuscuta</a:t>
              </a:r>
              <a:endParaRPr i="1" sz="2000">
                <a:solidFill>
                  <a:schemeClr val="dk1"/>
                </a:solidFill>
                <a:latin typeface="Garamond"/>
                <a:ea typeface="Garamond"/>
                <a:cs typeface="Garamond"/>
                <a:sym typeface="Garamond"/>
              </a:endParaRPr>
            </a:p>
          </p:txBody>
        </p:sp>
        <p:sp>
          <p:nvSpPr>
            <p:cNvPr id="640" name="Google Shape;640;p38"/>
            <p:cNvSpPr/>
            <p:nvPr/>
          </p:nvSpPr>
          <p:spPr>
            <a:xfrm>
              <a:off x="9371059" y="2747186"/>
              <a:ext cx="249292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2000">
                  <a:solidFill>
                    <a:schemeClr val="dk1"/>
                  </a:solidFill>
                  <a:latin typeface="Garamond"/>
                  <a:ea typeface="Garamond"/>
                  <a:cs typeface="Garamond"/>
                  <a:sym typeface="Garamond"/>
                </a:rPr>
                <a:t>Cuscuta</a:t>
              </a:r>
              <a:r>
                <a:rPr lang="es-ES" sz="2000">
                  <a:solidFill>
                    <a:schemeClr val="dk1"/>
                  </a:solidFill>
                  <a:latin typeface="Garamond"/>
                  <a:ea typeface="Garamond"/>
                  <a:cs typeface="Garamond"/>
                  <a:sym typeface="Garamond"/>
                </a:rPr>
                <a:t> subg. </a:t>
              </a:r>
              <a:r>
                <a:rPr i="1" lang="es-ES" sz="2000">
                  <a:solidFill>
                    <a:schemeClr val="dk1"/>
                  </a:solidFill>
                  <a:latin typeface="Garamond"/>
                  <a:ea typeface="Garamond"/>
                  <a:cs typeface="Garamond"/>
                  <a:sym typeface="Garamond"/>
                </a:rPr>
                <a:t>Grammica</a:t>
              </a:r>
              <a:r>
                <a:rPr lang="es-ES" sz="20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s-ES" sz="2000">
                  <a:solidFill>
                    <a:schemeClr val="dk1"/>
                  </a:solidFill>
                  <a:latin typeface="Garamond"/>
                  <a:ea typeface="Garamond"/>
                  <a:cs typeface="Garamond"/>
                  <a:sym typeface="Garamond"/>
                </a:rPr>
                <a:t>+ </a:t>
              </a:r>
              <a:r>
                <a:rPr i="1" lang="es-ES" sz="2000">
                  <a:solidFill>
                    <a:schemeClr val="dk1"/>
                  </a:solidFill>
                  <a:latin typeface="Garamond"/>
                  <a:ea typeface="Garamond"/>
                  <a:cs typeface="Garamond"/>
                  <a:sym typeface="Garamond"/>
                </a:rPr>
                <a:t>Pachystigma</a:t>
              </a:r>
              <a:endParaRPr i="1" sz="2000">
                <a:solidFill>
                  <a:schemeClr val="dk1"/>
                </a:solidFill>
                <a:latin typeface="Garamond"/>
                <a:ea typeface="Garamond"/>
                <a:cs typeface="Garamond"/>
                <a:sym typeface="Garamond"/>
              </a:endParaRPr>
            </a:p>
          </p:txBody>
        </p:sp>
      </p:grpSp>
      <p:grpSp>
        <p:nvGrpSpPr>
          <p:cNvPr id="641" name="Google Shape;641;p38"/>
          <p:cNvGrpSpPr/>
          <p:nvPr/>
        </p:nvGrpSpPr>
        <p:grpSpPr>
          <a:xfrm>
            <a:off x="8311050" y="4380390"/>
            <a:ext cx="3194029" cy="1075034"/>
            <a:chOff x="7739744" y="4978245"/>
            <a:chExt cx="3194029" cy="1075034"/>
          </a:xfrm>
        </p:grpSpPr>
        <p:grpSp>
          <p:nvGrpSpPr>
            <p:cNvPr id="642" name="Google Shape;642;p38"/>
            <p:cNvGrpSpPr/>
            <p:nvPr/>
          </p:nvGrpSpPr>
          <p:grpSpPr>
            <a:xfrm>
              <a:off x="7739744" y="4978245"/>
              <a:ext cx="1553929" cy="1075034"/>
              <a:chOff x="395536" y="2780929"/>
              <a:chExt cx="1814430" cy="1666027"/>
            </a:xfrm>
          </p:grpSpPr>
          <p:cxnSp>
            <p:nvCxnSpPr>
              <p:cNvPr id="643" name="Google Shape;643;p38"/>
              <p:cNvCxnSpPr/>
              <p:nvPr/>
            </p:nvCxnSpPr>
            <p:spPr>
              <a:xfrm>
                <a:off x="395536" y="3628383"/>
                <a:ext cx="568805" cy="0"/>
              </a:xfrm>
              <a:prstGeom prst="straightConnector1">
                <a:avLst/>
              </a:prstGeom>
              <a:noFill/>
              <a:ln cap="flat" cmpd="sng" w="19050">
                <a:solidFill>
                  <a:schemeClr val="dk1"/>
                </a:solidFill>
                <a:prstDash val="solid"/>
                <a:miter lim="800000"/>
                <a:headEnd len="sm" w="sm" type="none"/>
                <a:tailEnd len="sm" w="sm" type="none"/>
              </a:ln>
            </p:spPr>
          </p:cxnSp>
          <p:sp>
            <p:nvSpPr>
              <p:cNvPr id="644" name="Google Shape;644;p38"/>
              <p:cNvSpPr/>
              <p:nvPr/>
            </p:nvSpPr>
            <p:spPr>
              <a:xfrm rot="-5400000">
                <a:off x="1309866" y="2672918"/>
                <a:ext cx="792089" cy="1008111"/>
              </a:xfrm>
              <a:prstGeom prst="triangle">
                <a:avLst>
                  <a:gd fmla="val 50000" name="adj"/>
                </a:avLst>
              </a:prstGeom>
              <a:solidFill>
                <a:srgbClr val="CC000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45" name="Google Shape;645;p38"/>
              <p:cNvCxnSpPr/>
              <p:nvPr/>
            </p:nvCxnSpPr>
            <p:spPr>
              <a:xfrm flipH="1">
                <a:off x="946205" y="3176972"/>
                <a:ext cx="330546" cy="847"/>
              </a:xfrm>
              <a:prstGeom prst="straightConnector1">
                <a:avLst/>
              </a:prstGeom>
              <a:noFill/>
              <a:ln cap="flat" cmpd="sng" w="19050">
                <a:solidFill>
                  <a:srgbClr val="D90505"/>
                </a:solidFill>
                <a:prstDash val="solid"/>
                <a:miter lim="800000"/>
                <a:headEnd len="sm" w="sm" type="none"/>
                <a:tailEnd len="sm" w="sm" type="none"/>
              </a:ln>
            </p:spPr>
          </p:cxnSp>
          <p:cxnSp>
            <p:nvCxnSpPr>
              <p:cNvPr id="646" name="Google Shape;646;p38"/>
              <p:cNvCxnSpPr/>
              <p:nvPr/>
            </p:nvCxnSpPr>
            <p:spPr>
              <a:xfrm>
                <a:off x="964341" y="3628383"/>
                <a:ext cx="0" cy="410109"/>
              </a:xfrm>
              <a:prstGeom prst="straightConnector1">
                <a:avLst/>
              </a:prstGeom>
              <a:noFill/>
              <a:ln cap="flat" cmpd="sng" w="19050">
                <a:solidFill>
                  <a:srgbClr val="0533A9"/>
                </a:solidFill>
                <a:prstDash val="solid"/>
                <a:miter lim="800000"/>
                <a:headEnd len="sm" w="sm" type="none"/>
                <a:tailEnd len="sm" w="sm" type="none"/>
              </a:ln>
            </p:spPr>
          </p:cxnSp>
          <p:cxnSp>
            <p:nvCxnSpPr>
              <p:cNvPr id="647" name="Google Shape;647;p38"/>
              <p:cNvCxnSpPr/>
              <p:nvPr/>
            </p:nvCxnSpPr>
            <p:spPr>
              <a:xfrm>
                <a:off x="964341" y="3176972"/>
                <a:ext cx="0" cy="451411"/>
              </a:xfrm>
              <a:prstGeom prst="straightConnector1">
                <a:avLst/>
              </a:prstGeom>
              <a:noFill/>
              <a:ln cap="flat" cmpd="sng" w="19050">
                <a:solidFill>
                  <a:srgbClr val="D90505"/>
                </a:solidFill>
                <a:prstDash val="solid"/>
                <a:miter lim="800000"/>
                <a:headEnd len="sm" w="sm" type="none"/>
                <a:tailEnd len="sm" w="sm" type="none"/>
              </a:ln>
            </p:spPr>
          </p:cxnSp>
          <p:sp>
            <p:nvSpPr>
              <p:cNvPr id="648" name="Google Shape;648;p38"/>
              <p:cNvSpPr/>
              <p:nvPr/>
            </p:nvSpPr>
            <p:spPr>
              <a:xfrm rot="-5400000">
                <a:off x="1308541" y="3546855"/>
                <a:ext cx="792089" cy="1008113"/>
              </a:xfrm>
              <a:prstGeom prst="triangle">
                <a:avLst>
                  <a:gd fmla="val 51242" name="adj"/>
                </a:avLst>
              </a:prstGeom>
              <a:solidFill>
                <a:srgbClr val="002C9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49" name="Google Shape;649;p38"/>
              <p:cNvCxnSpPr/>
              <p:nvPr/>
            </p:nvCxnSpPr>
            <p:spPr>
              <a:xfrm flipH="1">
                <a:off x="946197" y="4038492"/>
                <a:ext cx="330554" cy="847"/>
              </a:xfrm>
              <a:prstGeom prst="straightConnector1">
                <a:avLst/>
              </a:prstGeom>
              <a:noFill/>
              <a:ln cap="flat" cmpd="sng" w="19050">
                <a:solidFill>
                  <a:srgbClr val="0533A9"/>
                </a:solidFill>
                <a:prstDash val="solid"/>
                <a:miter lim="800000"/>
                <a:headEnd len="sm" w="sm" type="none"/>
                <a:tailEnd len="sm" w="sm" type="none"/>
              </a:ln>
            </p:spPr>
          </p:cxnSp>
        </p:grpSp>
        <p:sp>
          <p:nvSpPr>
            <p:cNvPr id="650" name="Google Shape;650;p38"/>
            <p:cNvSpPr/>
            <p:nvPr/>
          </p:nvSpPr>
          <p:spPr>
            <a:xfrm>
              <a:off x="9356995" y="5053701"/>
              <a:ext cx="13860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aramond"/>
                  <a:ea typeface="Garamond"/>
                  <a:cs typeface="Garamond"/>
                  <a:sym typeface="Garamond"/>
                </a:rPr>
                <a:t>Scutigeridae</a:t>
              </a:r>
              <a:endParaRPr sz="2000">
                <a:solidFill>
                  <a:schemeClr val="dk1"/>
                </a:solidFill>
                <a:latin typeface="Garamond"/>
                <a:ea typeface="Garamond"/>
                <a:cs typeface="Garamond"/>
                <a:sym typeface="Garamond"/>
              </a:endParaRPr>
            </a:p>
          </p:txBody>
        </p:sp>
        <p:sp>
          <p:nvSpPr>
            <p:cNvPr id="651" name="Google Shape;651;p38"/>
            <p:cNvSpPr/>
            <p:nvPr/>
          </p:nvSpPr>
          <p:spPr>
            <a:xfrm>
              <a:off x="9356995" y="5561739"/>
              <a:ext cx="157677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aramond"/>
                  <a:ea typeface="Garamond"/>
                  <a:cs typeface="Garamond"/>
                  <a:sym typeface="Garamond"/>
                </a:rPr>
                <a:t>Scutigerinidae</a:t>
              </a:r>
              <a:endParaRPr sz="2000">
                <a:solidFill>
                  <a:schemeClr val="dk1"/>
                </a:solidFill>
                <a:latin typeface="Garamond"/>
                <a:ea typeface="Garamond"/>
                <a:cs typeface="Garamond"/>
                <a:sym typeface="Garamond"/>
              </a:endParaRPr>
            </a:p>
          </p:txBody>
        </p:sp>
      </p:grpSp>
      <p:grpSp>
        <p:nvGrpSpPr>
          <p:cNvPr id="652" name="Google Shape;652;p38"/>
          <p:cNvGrpSpPr/>
          <p:nvPr/>
        </p:nvGrpSpPr>
        <p:grpSpPr>
          <a:xfrm>
            <a:off x="4541560" y="4353984"/>
            <a:ext cx="3667784" cy="1075034"/>
            <a:chOff x="7739744" y="3629232"/>
            <a:chExt cx="3667784" cy="1075034"/>
          </a:xfrm>
        </p:grpSpPr>
        <p:grpSp>
          <p:nvGrpSpPr>
            <p:cNvPr id="653" name="Google Shape;653;p38"/>
            <p:cNvGrpSpPr/>
            <p:nvPr/>
          </p:nvGrpSpPr>
          <p:grpSpPr>
            <a:xfrm>
              <a:off x="7739744" y="3629232"/>
              <a:ext cx="1553929" cy="1075034"/>
              <a:chOff x="395536" y="2780929"/>
              <a:chExt cx="1814430" cy="1666027"/>
            </a:xfrm>
          </p:grpSpPr>
          <p:cxnSp>
            <p:nvCxnSpPr>
              <p:cNvPr id="654" name="Google Shape;654;p38"/>
              <p:cNvCxnSpPr/>
              <p:nvPr/>
            </p:nvCxnSpPr>
            <p:spPr>
              <a:xfrm>
                <a:off x="395536" y="3628383"/>
                <a:ext cx="568805" cy="0"/>
              </a:xfrm>
              <a:prstGeom prst="straightConnector1">
                <a:avLst/>
              </a:prstGeom>
              <a:noFill/>
              <a:ln cap="flat" cmpd="sng" w="19050">
                <a:solidFill>
                  <a:schemeClr val="dk1"/>
                </a:solidFill>
                <a:prstDash val="solid"/>
                <a:miter lim="800000"/>
                <a:headEnd len="sm" w="sm" type="none"/>
                <a:tailEnd len="sm" w="sm" type="none"/>
              </a:ln>
            </p:spPr>
          </p:cxnSp>
          <p:sp>
            <p:nvSpPr>
              <p:cNvPr id="655" name="Google Shape;655;p38"/>
              <p:cNvSpPr/>
              <p:nvPr/>
            </p:nvSpPr>
            <p:spPr>
              <a:xfrm rot="-5400000">
                <a:off x="1309866" y="2672918"/>
                <a:ext cx="792089" cy="1008111"/>
              </a:xfrm>
              <a:prstGeom prst="triangle">
                <a:avLst>
                  <a:gd fmla="val 50000" name="adj"/>
                </a:avLst>
              </a:prstGeom>
              <a:solidFill>
                <a:srgbClr val="CC000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56" name="Google Shape;656;p38"/>
              <p:cNvCxnSpPr/>
              <p:nvPr/>
            </p:nvCxnSpPr>
            <p:spPr>
              <a:xfrm flipH="1">
                <a:off x="946205" y="3176972"/>
                <a:ext cx="330546" cy="847"/>
              </a:xfrm>
              <a:prstGeom prst="straightConnector1">
                <a:avLst/>
              </a:prstGeom>
              <a:noFill/>
              <a:ln cap="flat" cmpd="sng" w="19050">
                <a:solidFill>
                  <a:srgbClr val="D90505"/>
                </a:solidFill>
                <a:prstDash val="solid"/>
                <a:miter lim="800000"/>
                <a:headEnd len="sm" w="sm" type="none"/>
                <a:tailEnd len="sm" w="sm" type="none"/>
              </a:ln>
            </p:spPr>
          </p:cxnSp>
          <p:cxnSp>
            <p:nvCxnSpPr>
              <p:cNvPr id="657" name="Google Shape;657;p38"/>
              <p:cNvCxnSpPr/>
              <p:nvPr/>
            </p:nvCxnSpPr>
            <p:spPr>
              <a:xfrm>
                <a:off x="964341" y="3628383"/>
                <a:ext cx="0" cy="410109"/>
              </a:xfrm>
              <a:prstGeom prst="straightConnector1">
                <a:avLst/>
              </a:prstGeom>
              <a:noFill/>
              <a:ln cap="flat" cmpd="sng" w="19050">
                <a:solidFill>
                  <a:srgbClr val="0533A9"/>
                </a:solidFill>
                <a:prstDash val="solid"/>
                <a:miter lim="800000"/>
                <a:headEnd len="sm" w="sm" type="none"/>
                <a:tailEnd len="sm" w="sm" type="none"/>
              </a:ln>
            </p:spPr>
          </p:cxnSp>
          <p:cxnSp>
            <p:nvCxnSpPr>
              <p:cNvPr id="658" name="Google Shape;658;p38"/>
              <p:cNvCxnSpPr/>
              <p:nvPr/>
            </p:nvCxnSpPr>
            <p:spPr>
              <a:xfrm>
                <a:off x="964341" y="3176972"/>
                <a:ext cx="0" cy="451411"/>
              </a:xfrm>
              <a:prstGeom prst="straightConnector1">
                <a:avLst/>
              </a:prstGeom>
              <a:noFill/>
              <a:ln cap="flat" cmpd="sng" w="19050">
                <a:solidFill>
                  <a:srgbClr val="D90505"/>
                </a:solidFill>
                <a:prstDash val="solid"/>
                <a:miter lim="800000"/>
                <a:headEnd len="sm" w="sm" type="none"/>
                <a:tailEnd len="sm" w="sm" type="none"/>
              </a:ln>
            </p:spPr>
          </p:cxnSp>
          <p:sp>
            <p:nvSpPr>
              <p:cNvPr id="659" name="Google Shape;659;p38"/>
              <p:cNvSpPr/>
              <p:nvPr/>
            </p:nvSpPr>
            <p:spPr>
              <a:xfrm rot="-5400000">
                <a:off x="1308541" y="3546855"/>
                <a:ext cx="792089" cy="1008113"/>
              </a:xfrm>
              <a:prstGeom prst="triangle">
                <a:avLst>
                  <a:gd fmla="val 51242" name="adj"/>
                </a:avLst>
              </a:prstGeom>
              <a:solidFill>
                <a:srgbClr val="002C9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60" name="Google Shape;660;p38"/>
              <p:cNvCxnSpPr/>
              <p:nvPr/>
            </p:nvCxnSpPr>
            <p:spPr>
              <a:xfrm flipH="1">
                <a:off x="946197" y="4038492"/>
                <a:ext cx="330554" cy="847"/>
              </a:xfrm>
              <a:prstGeom prst="straightConnector1">
                <a:avLst/>
              </a:prstGeom>
              <a:noFill/>
              <a:ln cap="flat" cmpd="sng" w="19050">
                <a:solidFill>
                  <a:srgbClr val="0533A9"/>
                </a:solidFill>
                <a:prstDash val="solid"/>
                <a:miter lim="800000"/>
                <a:headEnd len="sm" w="sm" type="none"/>
                <a:tailEnd len="sm" w="sm" type="none"/>
              </a:ln>
            </p:spPr>
          </p:cxnSp>
        </p:grpSp>
        <p:sp>
          <p:nvSpPr>
            <p:cNvPr id="661" name="Google Shape;661;p38"/>
            <p:cNvSpPr/>
            <p:nvPr/>
          </p:nvSpPr>
          <p:spPr>
            <a:xfrm>
              <a:off x="9371059" y="3658522"/>
              <a:ext cx="15151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aramond"/>
                  <a:ea typeface="Garamond"/>
                  <a:cs typeface="Garamond"/>
                  <a:sym typeface="Garamond"/>
                </a:rPr>
                <a:t>Myristicaceae</a:t>
              </a:r>
              <a:endParaRPr sz="2000">
                <a:solidFill>
                  <a:schemeClr val="dk1"/>
                </a:solidFill>
                <a:latin typeface="Garamond"/>
                <a:ea typeface="Garamond"/>
                <a:cs typeface="Garamond"/>
                <a:sym typeface="Garamond"/>
              </a:endParaRPr>
            </a:p>
          </p:txBody>
        </p:sp>
        <p:sp>
          <p:nvSpPr>
            <p:cNvPr id="662" name="Google Shape;662;p38"/>
            <p:cNvSpPr/>
            <p:nvPr/>
          </p:nvSpPr>
          <p:spPr>
            <a:xfrm>
              <a:off x="9381011" y="4240642"/>
              <a:ext cx="20265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Garamond"/>
                  <a:ea typeface="Garamond"/>
                  <a:cs typeface="Garamond"/>
                  <a:sym typeface="Garamond"/>
                </a:rPr>
                <a:t>Other Magnoliales</a:t>
              </a:r>
              <a:endParaRPr sz="2000">
                <a:solidFill>
                  <a:schemeClr val="dk1"/>
                </a:solidFill>
                <a:latin typeface="Garamond"/>
                <a:ea typeface="Garamond"/>
                <a:cs typeface="Garamond"/>
                <a:sym typeface="Garamond"/>
              </a:endParaRPr>
            </a:p>
          </p:txBody>
        </p:sp>
      </p:grpSp>
      <p:sp>
        <p:nvSpPr>
          <p:cNvPr id="663" name="Google Shape;663;p38"/>
          <p:cNvSpPr/>
          <p:nvPr/>
        </p:nvSpPr>
        <p:spPr>
          <a:xfrm rot="10800000">
            <a:off x="11638920" y="4752834"/>
            <a:ext cx="4411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chemeClr val="dk1"/>
                </a:solidFill>
                <a:latin typeface="Garamond"/>
                <a:ea typeface="Garamond"/>
                <a:cs typeface="Garamond"/>
                <a:sym typeface="Garamond"/>
              </a:rPr>
              <a:t>…</a:t>
            </a:r>
            <a:endParaRPr b="1" sz="2000">
              <a:solidFill>
                <a:schemeClr val="dk1"/>
              </a:solidFill>
              <a:latin typeface="Garamond"/>
              <a:ea typeface="Garamond"/>
              <a:cs typeface="Garamond"/>
              <a:sym typeface="Garamond"/>
            </a:endParaRPr>
          </a:p>
        </p:txBody>
      </p:sp>
      <p:sp>
        <p:nvSpPr>
          <p:cNvPr id="664" name="Google Shape;664;p38"/>
          <p:cNvSpPr/>
          <p:nvPr/>
        </p:nvSpPr>
        <p:spPr>
          <a:xfrm>
            <a:off x="1282022" y="4347131"/>
            <a:ext cx="4058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chemeClr val="lt1"/>
                </a:solidFill>
                <a:latin typeface="Garamond"/>
                <a:ea typeface="Garamond"/>
                <a:cs typeface="Garamond"/>
                <a:sym typeface="Garamond"/>
              </a:rPr>
              <a:t>H</a:t>
            </a:r>
            <a:endParaRPr b="1" sz="2000">
              <a:solidFill>
                <a:schemeClr val="lt1"/>
              </a:solidFill>
              <a:latin typeface="Garamond"/>
              <a:ea typeface="Garamond"/>
              <a:cs typeface="Garamond"/>
              <a:sym typeface="Garamond"/>
            </a:endParaRPr>
          </a:p>
        </p:txBody>
      </p:sp>
      <p:sp>
        <p:nvSpPr>
          <p:cNvPr id="665" name="Google Shape;665;p38"/>
          <p:cNvSpPr/>
          <p:nvPr/>
        </p:nvSpPr>
        <p:spPr>
          <a:xfrm>
            <a:off x="5699721" y="4388439"/>
            <a:ext cx="4058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chemeClr val="lt1"/>
                </a:solidFill>
                <a:latin typeface="Garamond"/>
                <a:ea typeface="Garamond"/>
                <a:cs typeface="Garamond"/>
                <a:sym typeface="Garamond"/>
              </a:rPr>
              <a:t>H</a:t>
            </a:r>
            <a:endParaRPr b="1" sz="2000">
              <a:solidFill>
                <a:schemeClr val="lt1"/>
              </a:solidFill>
              <a:latin typeface="Garamond"/>
              <a:ea typeface="Garamond"/>
              <a:cs typeface="Garamond"/>
              <a:sym typeface="Garamond"/>
            </a:endParaRPr>
          </a:p>
        </p:txBody>
      </p:sp>
      <p:sp>
        <p:nvSpPr>
          <p:cNvPr id="666" name="Google Shape;666;p38"/>
          <p:cNvSpPr/>
          <p:nvPr/>
        </p:nvSpPr>
        <p:spPr>
          <a:xfrm>
            <a:off x="9455501" y="4427564"/>
            <a:ext cx="4058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chemeClr val="lt1"/>
                </a:solidFill>
                <a:latin typeface="Garamond"/>
                <a:ea typeface="Garamond"/>
                <a:cs typeface="Garamond"/>
                <a:sym typeface="Garamond"/>
              </a:rPr>
              <a:t>H</a:t>
            </a:r>
            <a:endParaRPr b="1" sz="2000">
              <a:solidFill>
                <a:schemeClr val="lt1"/>
              </a:solidFill>
              <a:latin typeface="Garamond"/>
              <a:ea typeface="Garamond"/>
              <a:cs typeface="Garamond"/>
              <a:sym typeface="Garamond"/>
            </a:endParaRPr>
          </a:p>
        </p:txBody>
      </p:sp>
      <p:sp>
        <p:nvSpPr>
          <p:cNvPr id="667" name="Google Shape;667;p38"/>
          <p:cNvSpPr/>
          <p:nvPr/>
        </p:nvSpPr>
        <p:spPr>
          <a:xfrm>
            <a:off x="1293728" y="4917907"/>
            <a:ext cx="42030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chemeClr val="lt1"/>
                </a:solidFill>
                <a:latin typeface="Garamond"/>
                <a:ea typeface="Garamond"/>
                <a:cs typeface="Garamond"/>
                <a:sym typeface="Garamond"/>
              </a:rPr>
              <a:t>M</a:t>
            </a:r>
            <a:endParaRPr b="1" sz="2000">
              <a:solidFill>
                <a:schemeClr val="lt1"/>
              </a:solidFill>
              <a:latin typeface="Garamond"/>
              <a:ea typeface="Garamond"/>
              <a:cs typeface="Garamond"/>
              <a:sym typeface="Garamond"/>
            </a:endParaRPr>
          </a:p>
        </p:txBody>
      </p:sp>
      <p:sp>
        <p:nvSpPr>
          <p:cNvPr id="668" name="Google Shape;668;p38"/>
          <p:cNvSpPr/>
          <p:nvPr/>
        </p:nvSpPr>
        <p:spPr>
          <a:xfrm>
            <a:off x="5692507" y="4946293"/>
            <a:ext cx="42030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chemeClr val="lt1"/>
                </a:solidFill>
                <a:latin typeface="Garamond"/>
                <a:ea typeface="Garamond"/>
                <a:cs typeface="Garamond"/>
                <a:sym typeface="Garamond"/>
              </a:rPr>
              <a:t>M</a:t>
            </a:r>
            <a:endParaRPr b="1" sz="2000">
              <a:solidFill>
                <a:schemeClr val="lt1"/>
              </a:solidFill>
              <a:latin typeface="Garamond"/>
              <a:ea typeface="Garamond"/>
              <a:cs typeface="Garamond"/>
              <a:sym typeface="Garamond"/>
            </a:endParaRPr>
          </a:p>
        </p:txBody>
      </p:sp>
      <p:sp>
        <p:nvSpPr>
          <p:cNvPr id="669" name="Google Shape;669;p38"/>
          <p:cNvSpPr/>
          <p:nvPr/>
        </p:nvSpPr>
        <p:spPr>
          <a:xfrm>
            <a:off x="9475575" y="4991800"/>
            <a:ext cx="42030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chemeClr val="lt1"/>
                </a:solidFill>
                <a:latin typeface="Garamond"/>
                <a:ea typeface="Garamond"/>
                <a:cs typeface="Garamond"/>
                <a:sym typeface="Garamond"/>
              </a:rPr>
              <a:t>M</a:t>
            </a:r>
            <a:endParaRPr b="1" sz="2000">
              <a:solidFill>
                <a:schemeClr val="lt1"/>
              </a:solidFill>
              <a:latin typeface="Garamond"/>
              <a:ea typeface="Garamond"/>
              <a:cs typeface="Garamond"/>
              <a:sym typeface="Garamond"/>
            </a:endParaRPr>
          </a:p>
        </p:txBody>
      </p:sp>
      <p:sp>
        <p:nvSpPr>
          <p:cNvPr id="670" name="Google Shape;670;p38"/>
          <p:cNvSpPr/>
          <p:nvPr/>
        </p:nvSpPr>
        <p:spPr>
          <a:xfrm>
            <a:off x="1361915" y="2235309"/>
            <a:ext cx="9621919" cy="141218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s-ES" sz="3000">
                <a:solidFill>
                  <a:srgbClr val="000000"/>
                </a:solidFill>
                <a:latin typeface="Garamond"/>
                <a:ea typeface="Garamond"/>
                <a:cs typeface="Garamond"/>
                <a:sym typeface="Garamond"/>
              </a:rPr>
              <a:t>Comparison of diversification rates between monocentric and holocentric sister lineages</a:t>
            </a:r>
            <a:endParaRPr/>
          </a:p>
        </p:txBody>
      </p:sp>
      <p:sp>
        <p:nvSpPr>
          <p:cNvPr id="671" name="Google Shape;671;p38"/>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38</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9"/>
          <p:cNvSpPr/>
          <p:nvPr/>
        </p:nvSpPr>
        <p:spPr>
          <a:xfrm>
            <a:off x="348343" y="98425"/>
            <a:ext cx="7043058" cy="1643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Compilation of data</a:t>
            </a:r>
            <a:endParaRPr/>
          </a:p>
        </p:txBody>
      </p:sp>
      <p:cxnSp>
        <p:nvCxnSpPr>
          <p:cNvPr id="678" name="Google Shape;678;p3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679" name="Google Shape;679;p39"/>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680" name="Google Shape;680;p3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pSp>
        <p:nvGrpSpPr>
          <p:cNvPr id="681" name="Google Shape;681;p39"/>
          <p:cNvGrpSpPr/>
          <p:nvPr/>
        </p:nvGrpSpPr>
        <p:grpSpPr>
          <a:xfrm>
            <a:off x="987691" y="2685846"/>
            <a:ext cx="2782314" cy="1869909"/>
            <a:chOff x="7391401" y="2260121"/>
            <a:chExt cx="1620721" cy="1075034"/>
          </a:xfrm>
        </p:grpSpPr>
        <p:grpSp>
          <p:nvGrpSpPr>
            <p:cNvPr id="682" name="Google Shape;682;p39"/>
            <p:cNvGrpSpPr/>
            <p:nvPr/>
          </p:nvGrpSpPr>
          <p:grpSpPr>
            <a:xfrm>
              <a:off x="7391401" y="2260121"/>
              <a:ext cx="1553929" cy="1075034"/>
              <a:chOff x="395536" y="2780929"/>
              <a:chExt cx="1814430" cy="1666027"/>
            </a:xfrm>
          </p:grpSpPr>
          <p:cxnSp>
            <p:nvCxnSpPr>
              <p:cNvPr id="683" name="Google Shape;683;p39"/>
              <p:cNvCxnSpPr/>
              <p:nvPr/>
            </p:nvCxnSpPr>
            <p:spPr>
              <a:xfrm>
                <a:off x="395536" y="3628383"/>
                <a:ext cx="568805" cy="0"/>
              </a:xfrm>
              <a:prstGeom prst="straightConnector1">
                <a:avLst/>
              </a:prstGeom>
              <a:noFill/>
              <a:ln cap="flat" cmpd="sng" w="38100">
                <a:solidFill>
                  <a:schemeClr val="dk1"/>
                </a:solidFill>
                <a:prstDash val="solid"/>
                <a:miter lim="800000"/>
                <a:headEnd len="sm" w="sm" type="none"/>
                <a:tailEnd len="sm" w="sm" type="none"/>
              </a:ln>
            </p:spPr>
          </p:cxnSp>
          <p:sp>
            <p:nvSpPr>
              <p:cNvPr id="684" name="Google Shape;684;p39"/>
              <p:cNvSpPr/>
              <p:nvPr/>
            </p:nvSpPr>
            <p:spPr>
              <a:xfrm rot="-5400000">
                <a:off x="1309866" y="2672918"/>
                <a:ext cx="792089" cy="1008111"/>
              </a:xfrm>
              <a:prstGeom prst="triangle">
                <a:avLst>
                  <a:gd fmla="val 50000" name="adj"/>
                </a:avLst>
              </a:prstGeom>
              <a:solidFill>
                <a:srgbClr val="CC000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85" name="Google Shape;685;p39"/>
              <p:cNvCxnSpPr/>
              <p:nvPr/>
            </p:nvCxnSpPr>
            <p:spPr>
              <a:xfrm rot="10800000">
                <a:off x="950096" y="3176972"/>
                <a:ext cx="326657" cy="0"/>
              </a:xfrm>
              <a:prstGeom prst="straightConnector1">
                <a:avLst/>
              </a:prstGeom>
              <a:noFill/>
              <a:ln cap="flat" cmpd="sng" w="38100">
                <a:solidFill>
                  <a:srgbClr val="D90505"/>
                </a:solidFill>
                <a:prstDash val="solid"/>
                <a:miter lim="800000"/>
                <a:headEnd len="sm" w="sm" type="none"/>
                <a:tailEnd len="sm" w="sm" type="none"/>
              </a:ln>
            </p:spPr>
          </p:cxnSp>
          <p:cxnSp>
            <p:nvCxnSpPr>
              <p:cNvPr id="686" name="Google Shape;686;p39"/>
              <p:cNvCxnSpPr/>
              <p:nvPr/>
            </p:nvCxnSpPr>
            <p:spPr>
              <a:xfrm>
                <a:off x="964341" y="3628383"/>
                <a:ext cx="0" cy="410109"/>
              </a:xfrm>
              <a:prstGeom prst="straightConnector1">
                <a:avLst/>
              </a:prstGeom>
              <a:noFill/>
              <a:ln cap="flat" cmpd="sng" w="38100">
                <a:solidFill>
                  <a:srgbClr val="0533A9"/>
                </a:solidFill>
                <a:prstDash val="solid"/>
                <a:miter lim="800000"/>
                <a:headEnd len="sm" w="sm" type="none"/>
                <a:tailEnd len="sm" w="sm" type="none"/>
              </a:ln>
            </p:spPr>
          </p:cxnSp>
          <p:cxnSp>
            <p:nvCxnSpPr>
              <p:cNvPr id="687" name="Google Shape;687;p39"/>
              <p:cNvCxnSpPr/>
              <p:nvPr/>
            </p:nvCxnSpPr>
            <p:spPr>
              <a:xfrm>
                <a:off x="964341" y="3176972"/>
                <a:ext cx="0" cy="451411"/>
              </a:xfrm>
              <a:prstGeom prst="straightConnector1">
                <a:avLst/>
              </a:prstGeom>
              <a:noFill/>
              <a:ln cap="flat" cmpd="sng" w="38100">
                <a:solidFill>
                  <a:srgbClr val="D90505"/>
                </a:solidFill>
                <a:prstDash val="solid"/>
                <a:miter lim="800000"/>
                <a:headEnd len="sm" w="sm" type="none"/>
                <a:tailEnd len="sm" w="sm" type="none"/>
              </a:ln>
            </p:spPr>
          </p:cxnSp>
          <p:sp>
            <p:nvSpPr>
              <p:cNvPr id="688" name="Google Shape;688;p39"/>
              <p:cNvSpPr/>
              <p:nvPr/>
            </p:nvSpPr>
            <p:spPr>
              <a:xfrm rot="-5400000">
                <a:off x="1308541" y="3546855"/>
                <a:ext cx="792089" cy="1008113"/>
              </a:xfrm>
              <a:prstGeom prst="triangle">
                <a:avLst>
                  <a:gd fmla="val 51242" name="adj"/>
                </a:avLst>
              </a:prstGeom>
              <a:solidFill>
                <a:srgbClr val="002C9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89" name="Google Shape;689;p39"/>
              <p:cNvCxnSpPr/>
              <p:nvPr/>
            </p:nvCxnSpPr>
            <p:spPr>
              <a:xfrm rot="10800000">
                <a:off x="950096" y="4038492"/>
                <a:ext cx="326656" cy="0"/>
              </a:xfrm>
              <a:prstGeom prst="straightConnector1">
                <a:avLst/>
              </a:prstGeom>
              <a:noFill/>
              <a:ln cap="flat" cmpd="sng" w="38100">
                <a:solidFill>
                  <a:srgbClr val="0533A9"/>
                </a:solidFill>
                <a:prstDash val="solid"/>
                <a:miter lim="800000"/>
                <a:headEnd len="sm" w="sm" type="none"/>
                <a:tailEnd len="sm" w="sm" type="none"/>
              </a:ln>
            </p:spPr>
          </p:cxnSp>
        </p:grpSp>
        <p:sp>
          <p:nvSpPr>
            <p:cNvPr id="690" name="Google Shape;690;p39"/>
            <p:cNvSpPr/>
            <p:nvPr/>
          </p:nvSpPr>
          <p:spPr>
            <a:xfrm>
              <a:off x="8600929" y="2363211"/>
              <a:ext cx="405880" cy="3361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200">
                  <a:solidFill>
                    <a:schemeClr val="lt1"/>
                  </a:solidFill>
                  <a:latin typeface="Garamond"/>
                  <a:ea typeface="Garamond"/>
                  <a:cs typeface="Garamond"/>
                  <a:sym typeface="Garamond"/>
                </a:rPr>
                <a:t>H</a:t>
              </a:r>
              <a:endParaRPr b="1" sz="2000">
                <a:solidFill>
                  <a:schemeClr val="lt1"/>
                </a:solidFill>
                <a:latin typeface="Garamond"/>
                <a:ea typeface="Garamond"/>
                <a:cs typeface="Garamond"/>
                <a:sym typeface="Garamond"/>
              </a:endParaRPr>
            </a:p>
          </p:txBody>
        </p:sp>
        <p:sp>
          <p:nvSpPr>
            <p:cNvPr id="691" name="Google Shape;691;p39"/>
            <p:cNvSpPr/>
            <p:nvPr/>
          </p:nvSpPr>
          <p:spPr>
            <a:xfrm>
              <a:off x="8591814" y="2911503"/>
              <a:ext cx="420308" cy="3361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200">
                  <a:solidFill>
                    <a:schemeClr val="lt1"/>
                  </a:solidFill>
                  <a:latin typeface="Garamond"/>
                  <a:ea typeface="Garamond"/>
                  <a:cs typeface="Garamond"/>
                  <a:sym typeface="Garamond"/>
                </a:rPr>
                <a:t>M</a:t>
              </a:r>
              <a:endParaRPr b="1" sz="2000">
                <a:solidFill>
                  <a:schemeClr val="lt1"/>
                </a:solidFill>
                <a:latin typeface="Garamond"/>
                <a:ea typeface="Garamond"/>
                <a:cs typeface="Garamond"/>
                <a:sym typeface="Garamond"/>
              </a:endParaRPr>
            </a:p>
          </p:txBody>
        </p:sp>
      </p:grpSp>
      <p:sp>
        <p:nvSpPr>
          <p:cNvPr id="692" name="Google Shape;692;p39"/>
          <p:cNvSpPr/>
          <p:nvPr/>
        </p:nvSpPr>
        <p:spPr>
          <a:xfrm>
            <a:off x="4650692" y="2369452"/>
            <a:ext cx="7541308" cy="1489126"/>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Phylogenetic relationship *</a:t>
            </a:r>
            <a:endParaRPr/>
          </a:p>
          <a:p>
            <a:pPr indent="0" lvl="0" marL="0" marR="0" rtl="0" algn="l">
              <a:lnSpc>
                <a:spcPct val="150000"/>
              </a:lnSpc>
              <a:spcBef>
                <a:spcPts val="600"/>
              </a:spcBef>
              <a:spcAft>
                <a:spcPts val="0"/>
              </a:spcAft>
              <a:buNone/>
            </a:pPr>
            <a:r>
              <a:t/>
            </a:r>
            <a:endParaRPr sz="3000">
              <a:solidFill>
                <a:srgbClr val="000000"/>
              </a:solidFill>
              <a:latin typeface="Garamond"/>
              <a:ea typeface="Garamond"/>
              <a:cs typeface="Garamond"/>
              <a:sym typeface="Garamond"/>
            </a:endParaRPr>
          </a:p>
        </p:txBody>
      </p:sp>
      <p:sp>
        <p:nvSpPr>
          <p:cNvPr id="693" name="Google Shape;693;p39"/>
          <p:cNvSpPr/>
          <p:nvPr/>
        </p:nvSpPr>
        <p:spPr>
          <a:xfrm>
            <a:off x="712884" y="5682357"/>
            <a:ext cx="60960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rgbClr val="000000"/>
                </a:solidFill>
                <a:latin typeface="Garamond"/>
                <a:ea typeface="Garamond"/>
                <a:cs typeface="Garamond"/>
                <a:sym typeface="Garamond"/>
              </a:rPr>
              <a:t>*Two datasets, considering:</a:t>
            </a:r>
            <a:endParaRPr/>
          </a:p>
          <a:p>
            <a:pPr indent="0" lvl="0" marL="0" marR="0" rtl="0" algn="l">
              <a:spcBef>
                <a:spcPts val="600"/>
              </a:spcBef>
              <a:spcAft>
                <a:spcPts val="0"/>
              </a:spcAft>
              <a:buNone/>
            </a:pPr>
            <a:r>
              <a:rPr lang="es-ES" sz="1800">
                <a:solidFill>
                  <a:srgbClr val="000000"/>
                </a:solidFill>
                <a:latin typeface="Garamond"/>
                <a:ea typeface="Garamond"/>
                <a:cs typeface="Garamond"/>
                <a:sym typeface="Garamond"/>
              </a:rPr>
              <a:t>- 12 ‘pure’ sister lineages</a:t>
            </a:r>
            <a:endParaRPr/>
          </a:p>
          <a:p>
            <a:pPr indent="0" lvl="0" marL="0" marR="0" rtl="0" algn="l">
              <a:spcBef>
                <a:spcPts val="600"/>
              </a:spcBef>
              <a:spcAft>
                <a:spcPts val="0"/>
              </a:spcAft>
              <a:buNone/>
            </a:pPr>
            <a:r>
              <a:rPr lang="es-ES" sz="1800">
                <a:solidFill>
                  <a:srgbClr val="000000"/>
                </a:solidFill>
                <a:latin typeface="Garamond"/>
                <a:ea typeface="Garamond"/>
                <a:cs typeface="Garamond"/>
                <a:sym typeface="Garamond"/>
              </a:rPr>
              <a:t>- 18 mixed sister lineages</a:t>
            </a:r>
            <a:endParaRPr/>
          </a:p>
        </p:txBody>
      </p:sp>
      <p:sp>
        <p:nvSpPr>
          <p:cNvPr id="694" name="Google Shape;694;p39"/>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39</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p:nvPr/>
        </p:nvSpPr>
        <p:spPr>
          <a:xfrm>
            <a:off x="348342" y="98425"/>
            <a:ext cx="1149531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Publication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p:txBody>
      </p:sp>
      <p:cxnSp>
        <p:nvCxnSpPr>
          <p:cNvPr id="121" name="Google Shape;121;p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22" name="Google Shape;122;p4"/>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3" name="Google Shape;123;p4"/>
          <p:cNvPicPr preferRelativeResize="0"/>
          <p:nvPr/>
        </p:nvPicPr>
        <p:blipFill rotWithShape="1">
          <a:blip r:embed="rId3">
            <a:alphaModFix/>
          </a:blip>
          <a:srcRect b="0" l="0" r="0" t="0"/>
          <a:stretch/>
        </p:blipFill>
        <p:spPr>
          <a:xfrm>
            <a:off x="1462087" y="1211551"/>
            <a:ext cx="8963025" cy="4886325"/>
          </a:xfrm>
          <a:prstGeom prst="rect">
            <a:avLst/>
          </a:prstGeom>
          <a:noFill/>
          <a:ln>
            <a:noFill/>
          </a:ln>
        </p:spPr>
      </p:pic>
      <p:pic>
        <p:nvPicPr>
          <p:cNvPr id="124" name="Google Shape;124;p4"/>
          <p:cNvPicPr preferRelativeResize="0"/>
          <p:nvPr/>
        </p:nvPicPr>
        <p:blipFill rotWithShape="1">
          <a:blip r:embed="rId4">
            <a:alphaModFix/>
          </a:blip>
          <a:srcRect b="0" l="0" r="0" t="0"/>
          <a:stretch/>
        </p:blipFill>
        <p:spPr>
          <a:xfrm>
            <a:off x="9499601" y="-777888"/>
            <a:ext cx="4559870" cy="3039171"/>
          </a:xfrm>
          <a:prstGeom prst="rect">
            <a:avLst/>
          </a:prstGeom>
          <a:noFill/>
          <a:ln>
            <a:noFill/>
          </a:ln>
        </p:spPr>
      </p:pic>
      <p:sp>
        <p:nvSpPr>
          <p:cNvPr id="125" name="Google Shape;125;p4"/>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sp>
        <p:nvSpPr>
          <p:cNvPr id="126" name="Google Shape;126;p4"/>
          <p:cNvSpPr/>
          <p:nvPr/>
        </p:nvSpPr>
        <p:spPr>
          <a:xfrm>
            <a:off x="-20325" y="-22025"/>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4</a:t>
            </a:r>
            <a:endParaRPr sz="1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0"/>
          <p:cNvSpPr/>
          <p:nvPr/>
        </p:nvSpPr>
        <p:spPr>
          <a:xfrm>
            <a:off x="348343" y="98425"/>
            <a:ext cx="7043058" cy="1643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Compilation of data</a:t>
            </a:r>
            <a:endParaRPr/>
          </a:p>
        </p:txBody>
      </p:sp>
      <p:cxnSp>
        <p:nvCxnSpPr>
          <p:cNvPr id="701" name="Google Shape;701;p4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702" name="Google Shape;702;p40"/>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703" name="Google Shape;703;p4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pSp>
        <p:nvGrpSpPr>
          <p:cNvPr id="704" name="Google Shape;704;p40"/>
          <p:cNvGrpSpPr/>
          <p:nvPr/>
        </p:nvGrpSpPr>
        <p:grpSpPr>
          <a:xfrm>
            <a:off x="987691" y="2685846"/>
            <a:ext cx="2782314" cy="1869909"/>
            <a:chOff x="7391401" y="2260121"/>
            <a:chExt cx="1620721" cy="1075034"/>
          </a:xfrm>
        </p:grpSpPr>
        <p:grpSp>
          <p:nvGrpSpPr>
            <p:cNvPr id="705" name="Google Shape;705;p40"/>
            <p:cNvGrpSpPr/>
            <p:nvPr/>
          </p:nvGrpSpPr>
          <p:grpSpPr>
            <a:xfrm>
              <a:off x="7391401" y="2260121"/>
              <a:ext cx="1553929" cy="1075034"/>
              <a:chOff x="395536" y="2780929"/>
              <a:chExt cx="1814430" cy="1666027"/>
            </a:xfrm>
          </p:grpSpPr>
          <p:cxnSp>
            <p:nvCxnSpPr>
              <p:cNvPr id="706" name="Google Shape;706;p40"/>
              <p:cNvCxnSpPr/>
              <p:nvPr/>
            </p:nvCxnSpPr>
            <p:spPr>
              <a:xfrm>
                <a:off x="395536" y="3628383"/>
                <a:ext cx="568805" cy="0"/>
              </a:xfrm>
              <a:prstGeom prst="straightConnector1">
                <a:avLst/>
              </a:prstGeom>
              <a:noFill/>
              <a:ln cap="flat" cmpd="sng" w="38100">
                <a:solidFill>
                  <a:schemeClr val="dk1"/>
                </a:solidFill>
                <a:prstDash val="solid"/>
                <a:miter lim="800000"/>
                <a:headEnd len="sm" w="sm" type="none"/>
                <a:tailEnd len="sm" w="sm" type="none"/>
              </a:ln>
            </p:spPr>
          </p:cxnSp>
          <p:sp>
            <p:nvSpPr>
              <p:cNvPr id="707" name="Google Shape;707;p40"/>
              <p:cNvSpPr/>
              <p:nvPr/>
            </p:nvSpPr>
            <p:spPr>
              <a:xfrm rot="-5400000">
                <a:off x="1309866" y="2672918"/>
                <a:ext cx="792089" cy="1008111"/>
              </a:xfrm>
              <a:prstGeom prst="triangle">
                <a:avLst>
                  <a:gd fmla="val 50000" name="adj"/>
                </a:avLst>
              </a:prstGeom>
              <a:solidFill>
                <a:srgbClr val="CC000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08" name="Google Shape;708;p40"/>
              <p:cNvCxnSpPr/>
              <p:nvPr/>
            </p:nvCxnSpPr>
            <p:spPr>
              <a:xfrm rot="10800000">
                <a:off x="950096" y="3176972"/>
                <a:ext cx="326657" cy="0"/>
              </a:xfrm>
              <a:prstGeom prst="straightConnector1">
                <a:avLst/>
              </a:prstGeom>
              <a:noFill/>
              <a:ln cap="flat" cmpd="sng" w="38100">
                <a:solidFill>
                  <a:srgbClr val="D90505"/>
                </a:solidFill>
                <a:prstDash val="solid"/>
                <a:miter lim="800000"/>
                <a:headEnd len="sm" w="sm" type="none"/>
                <a:tailEnd len="sm" w="sm" type="none"/>
              </a:ln>
            </p:spPr>
          </p:cxnSp>
          <p:cxnSp>
            <p:nvCxnSpPr>
              <p:cNvPr id="709" name="Google Shape;709;p40"/>
              <p:cNvCxnSpPr/>
              <p:nvPr/>
            </p:nvCxnSpPr>
            <p:spPr>
              <a:xfrm>
                <a:off x="964341" y="3628383"/>
                <a:ext cx="0" cy="410109"/>
              </a:xfrm>
              <a:prstGeom prst="straightConnector1">
                <a:avLst/>
              </a:prstGeom>
              <a:noFill/>
              <a:ln cap="flat" cmpd="sng" w="38100">
                <a:solidFill>
                  <a:srgbClr val="0533A9"/>
                </a:solidFill>
                <a:prstDash val="solid"/>
                <a:miter lim="800000"/>
                <a:headEnd len="sm" w="sm" type="none"/>
                <a:tailEnd len="sm" w="sm" type="none"/>
              </a:ln>
            </p:spPr>
          </p:cxnSp>
          <p:cxnSp>
            <p:nvCxnSpPr>
              <p:cNvPr id="710" name="Google Shape;710;p40"/>
              <p:cNvCxnSpPr/>
              <p:nvPr/>
            </p:nvCxnSpPr>
            <p:spPr>
              <a:xfrm>
                <a:off x="964341" y="3176972"/>
                <a:ext cx="0" cy="451411"/>
              </a:xfrm>
              <a:prstGeom prst="straightConnector1">
                <a:avLst/>
              </a:prstGeom>
              <a:noFill/>
              <a:ln cap="flat" cmpd="sng" w="38100">
                <a:solidFill>
                  <a:srgbClr val="D90505"/>
                </a:solidFill>
                <a:prstDash val="solid"/>
                <a:miter lim="800000"/>
                <a:headEnd len="sm" w="sm" type="none"/>
                <a:tailEnd len="sm" w="sm" type="none"/>
              </a:ln>
            </p:spPr>
          </p:cxnSp>
          <p:sp>
            <p:nvSpPr>
              <p:cNvPr id="711" name="Google Shape;711;p40"/>
              <p:cNvSpPr/>
              <p:nvPr/>
            </p:nvSpPr>
            <p:spPr>
              <a:xfrm rot="-5400000">
                <a:off x="1308541" y="3546855"/>
                <a:ext cx="792089" cy="1008113"/>
              </a:xfrm>
              <a:prstGeom prst="triangle">
                <a:avLst>
                  <a:gd fmla="val 51242" name="adj"/>
                </a:avLst>
              </a:prstGeom>
              <a:solidFill>
                <a:srgbClr val="002C9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12" name="Google Shape;712;p40"/>
              <p:cNvCxnSpPr/>
              <p:nvPr/>
            </p:nvCxnSpPr>
            <p:spPr>
              <a:xfrm rot="10800000">
                <a:off x="950096" y="4038492"/>
                <a:ext cx="326656" cy="0"/>
              </a:xfrm>
              <a:prstGeom prst="straightConnector1">
                <a:avLst/>
              </a:prstGeom>
              <a:noFill/>
              <a:ln cap="flat" cmpd="sng" w="38100">
                <a:solidFill>
                  <a:srgbClr val="0533A9"/>
                </a:solidFill>
                <a:prstDash val="solid"/>
                <a:miter lim="800000"/>
                <a:headEnd len="sm" w="sm" type="none"/>
                <a:tailEnd len="sm" w="sm" type="none"/>
              </a:ln>
            </p:spPr>
          </p:cxnSp>
        </p:grpSp>
        <p:sp>
          <p:nvSpPr>
            <p:cNvPr id="713" name="Google Shape;713;p40"/>
            <p:cNvSpPr/>
            <p:nvPr/>
          </p:nvSpPr>
          <p:spPr>
            <a:xfrm>
              <a:off x="8600929" y="2363211"/>
              <a:ext cx="405880" cy="3361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200">
                  <a:solidFill>
                    <a:schemeClr val="lt1"/>
                  </a:solidFill>
                  <a:latin typeface="Garamond"/>
                  <a:ea typeface="Garamond"/>
                  <a:cs typeface="Garamond"/>
                  <a:sym typeface="Garamond"/>
                </a:rPr>
                <a:t>H</a:t>
              </a:r>
              <a:endParaRPr b="1" sz="2000">
                <a:solidFill>
                  <a:schemeClr val="lt1"/>
                </a:solidFill>
                <a:latin typeface="Garamond"/>
                <a:ea typeface="Garamond"/>
                <a:cs typeface="Garamond"/>
                <a:sym typeface="Garamond"/>
              </a:endParaRPr>
            </a:p>
          </p:txBody>
        </p:sp>
        <p:sp>
          <p:nvSpPr>
            <p:cNvPr id="714" name="Google Shape;714;p40"/>
            <p:cNvSpPr/>
            <p:nvPr/>
          </p:nvSpPr>
          <p:spPr>
            <a:xfrm>
              <a:off x="8591814" y="2911503"/>
              <a:ext cx="420308" cy="3361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200">
                  <a:solidFill>
                    <a:schemeClr val="lt1"/>
                  </a:solidFill>
                  <a:latin typeface="Garamond"/>
                  <a:ea typeface="Garamond"/>
                  <a:cs typeface="Garamond"/>
                  <a:sym typeface="Garamond"/>
                </a:rPr>
                <a:t>M</a:t>
              </a:r>
              <a:endParaRPr b="1" sz="2000">
                <a:solidFill>
                  <a:schemeClr val="lt1"/>
                </a:solidFill>
                <a:latin typeface="Garamond"/>
                <a:ea typeface="Garamond"/>
                <a:cs typeface="Garamond"/>
                <a:sym typeface="Garamond"/>
              </a:endParaRPr>
            </a:p>
          </p:txBody>
        </p:sp>
      </p:grpSp>
      <p:sp>
        <p:nvSpPr>
          <p:cNvPr id="715" name="Google Shape;715;p40"/>
          <p:cNvSpPr/>
          <p:nvPr/>
        </p:nvSpPr>
        <p:spPr>
          <a:xfrm>
            <a:off x="4650692" y="2369452"/>
            <a:ext cx="7541308" cy="1489126"/>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Phylogenetic relationship </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Stem node age</a:t>
            </a:r>
            <a:endParaRPr/>
          </a:p>
        </p:txBody>
      </p:sp>
      <p:sp>
        <p:nvSpPr>
          <p:cNvPr id="716" name="Google Shape;716;p40"/>
          <p:cNvSpPr/>
          <p:nvPr/>
        </p:nvSpPr>
        <p:spPr>
          <a:xfrm>
            <a:off x="1720864" y="3520440"/>
            <a:ext cx="206248" cy="210015"/>
          </a:xfrm>
          <a:prstGeom prst="ellipse">
            <a:avLst/>
          </a:prstGeom>
          <a:solidFill>
            <a:srgbClr val="E7A121"/>
          </a:solidFill>
          <a:ln cap="flat" cmpd="sng" w="12700">
            <a:solidFill>
              <a:srgbClr val="E7A1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 name="Google Shape;717;p40"/>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40</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1"/>
          <p:cNvSpPr/>
          <p:nvPr/>
        </p:nvSpPr>
        <p:spPr>
          <a:xfrm>
            <a:off x="348343" y="98425"/>
            <a:ext cx="7043058" cy="1643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Compilation of data</a:t>
            </a:r>
            <a:endParaRPr/>
          </a:p>
        </p:txBody>
      </p:sp>
      <p:cxnSp>
        <p:nvCxnSpPr>
          <p:cNvPr id="724" name="Google Shape;724;p4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725" name="Google Shape;725;p41"/>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726" name="Google Shape;726;p41"/>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pSp>
        <p:nvGrpSpPr>
          <p:cNvPr id="727" name="Google Shape;727;p41"/>
          <p:cNvGrpSpPr/>
          <p:nvPr/>
        </p:nvGrpSpPr>
        <p:grpSpPr>
          <a:xfrm>
            <a:off x="987691" y="2685846"/>
            <a:ext cx="2782314" cy="1869909"/>
            <a:chOff x="7391401" y="2260121"/>
            <a:chExt cx="1620721" cy="1075034"/>
          </a:xfrm>
        </p:grpSpPr>
        <p:grpSp>
          <p:nvGrpSpPr>
            <p:cNvPr id="728" name="Google Shape;728;p41"/>
            <p:cNvGrpSpPr/>
            <p:nvPr/>
          </p:nvGrpSpPr>
          <p:grpSpPr>
            <a:xfrm>
              <a:off x="7391401" y="2260121"/>
              <a:ext cx="1553929" cy="1075034"/>
              <a:chOff x="395536" y="2780929"/>
              <a:chExt cx="1814430" cy="1666027"/>
            </a:xfrm>
          </p:grpSpPr>
          <p:cxnSp>
            <p:nvCxnSpPr>
              <p:cNvPr id="729" name="Google Shape;729;p41"/>
              <p:cNvCxnSpPr/>
              <p:nvPr/>
            </p:nvCxnSpPr>
            <p:spPr>
              <a:xfrm>
                <a:off x="395536" y="3628383"/>
                <a:ext cx="568805" cy="0"/>
              </a:xfrm>
              <a:prstGeom prst="straightConnector1">
                <a:avLst/>
              </a:prstGeom>
              <a:noFill/>
              <a:ln cap="flat" cmpd="sng" w="38100">
                <a:solidFill>
                  <a:schemeClr val="dk1"/>
                </a:solidFill>
                <a:prstDash val="solid"/>
                <a:miter lim="800000"/>
                <a:headEnd len="sm" w="sm" type="none"/>
                <a:tailEnd len="sm" w="sm" type="none"/>
              </a:ln>
            </p:spPr>
          </p:cxnSp>
          <p:sp>
            <p:nvSpPr>
              <p:cNvPr id="730" name="Google Shape;730;p41"/>
              <p:cNvSpPr/>
              <p:nvPr/>
            </p:nvSpPr>
            <p:spPr>
              <a:xfrm rot="-5400000">
                <a:off x="1309866" y="2672918"/>
                <a:ext cx="792089" cy="1008111"/>
              </a:xfrm>
              <a:prstGeom prst="triangle">
                <a:avLst>
                  <a:gd fmla="val 50000" name="adj"/>
                </a:avLst>
              </a:prstGeom>
              <a:solidFill>
                <a:srgbClr val="CC000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1" name="Google Shape;731;p41"/>
              <p:cNvCxnSpPr/>
              <p:nvPr/>
            </p:nvCxnSpPr>
            <p:spPr>
              <a:xfrm rot="10800000">
                <a:off x="950096" y="3176972"/>
                <a:ext cx="326657" cy="0"/>
              </a:xfrm>
              <a:prstGeom prst="straightConnector1">
                <a:avLst/>
              </a:prstGeom>
              <a:noFill/>
              <a:ln cap="flat" cmpd="sng" w="38100">
                <a:solidFill>
                  <a:srgbClr val="D90505"/>
                </a:solidFill>
                <a:prstDash val="solid"/>
                <a:miter lim="800000"/>
                <a:headEnd len="sm" w="sm" type="none"/>
                <a:tailEnd len="sm" w="sm" type="none"/>
              </a:ln>
            </p:spPr>
          </p:cxnSp>
          <p:cxnSp>
            <p:nvCxnSpPr>
              <p:cNvPr id="732" name="Google Shape;732;p41"/>
              <p:cNvCxnSpPr/>
              <p:nvPr/>
            </p:nvCxnSpPr>
            <p:spPr>
              <a:xfrm>
                <a:off x="964341" y="3628383"/>
                <a:ext cx="0" cy="410109"/>
              </a:xfrm>
              <a:prstGeom prst="straightConnector1">
                <a:avLst/>
              </a:prstGeom>
              <a:noFill/>
              <a:ln cap="flat" cmpd="sng" w="38100">
                <a:solidFill>
                  <a:srgbClr val="0533A9"/>
                </a:solidFill>
                <a:prstDash val="solid"/>
                <a:miter lim="800000"/>
                <a:headEnd len="sm" w="sm" type="none"/>
                <a:tailEnd len="sm" w="sm" type="none"/>
              </a:ln>
            </p:spPr>
          </p:cxnSp>
          <p:cxnSp>
            <p:nvCxnSpPr>
              <p:cNvPr id="733" name="Google Shape;733;p41"/>
              <p:cNvCxnSpPr/>
              <p:nvPr/>
            </p:nvCxnSpPr>
            <p:spPr>
              <a:xfrm>
                <a:off x="964341" y="3176972"/>
                <a:ext cx="0" cy="451411"/>
              </a:xfrm>
              <a:prstGeom prst="straightConnector1">
                <a:avLst/>
              </a:prstGeom>
              <a:noFill/>
              <a:ln cap="flat" cmpd="sng" w="38100">
                <a:solidFill>
                  <a:srgbClr val="D90505"/>
                </a:solidFill>
                <a:prstDash val="solid"/>
                <a:miter lim="800000"/>
                <a:headEnd len="sm" w="sm" type="none"/>
                <a:tailEnd len="sm" w="sm" type="none"/>
              </a:ln>
            </p:spPr>
          </p:cxnSp>
          <p:sp>
            <p:nvSpPr>
              <p:cNvPr id="734" name="Google Shape;734;p41"/>
              <p:cNvSpPr/>
              <p:nvPr/>
            </p:nvSpPr>
            <p:spPr>
              <a:xfrm rot="-5400000">
                <a:off x="1308541" y="3546855"/>
                <a:ext cx="792089" cy="1008113"/>
              </a:xfrm>
              <a:prstGeom prst="triangle">
                <a:avLst>
                  <a:gd fmla="val 51242" name="adj"/>
                </a:avLst>
              </a:prstGeom>
              <a:solidFill>
                <a:srgbClr val="002C9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5" name="Google Shape;735;p41"/>
              <p:cNvCxnSpPr/>
              <p:nvPr/>
            </p:nvCxnSpPr>
            <p:spPr>
              <a:xfrm rot="10800000">
                <a:off x="950096" y="4038492"/>
                <a:ext cx="326656" cy="0"/>
              </a:xfrm>
              <a:prstGeom prst="straightConnector1">
                <a:avLst/>
              </a:prstGeom>
              <a:noFill/>
              <a:ln cap="flat" cmpd="sng" w="38100">
                <a:solidFill>
                  <a:srgbClr val="0533A9"/>
                </a:solidFill>
                <a:prstDash val="solid"/>
                <a:miter lim="800000"/>
                <a:headEnd len="sm" w="sm" type="none"/>
                <a:tailEnd len="sm" w="sm" type="none"/>
              </a:ln>
            </p:spPr>
          </p:cxnSp>
        </p:grpSp>
        <p:sp>
          <p:nvSpPr>
            <p:cNvPr id="736" name="Google Shape;736;p41"/>
            <p:cNvSpPr/>
            <p:nvPr/>
          </p:nvSpPr>
          <p:spPr>
            <a:xfrm>
              <a:off x="8600929" y="2363211"/>
              <a:ext cx="405880" cy="3361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200">
                  <a:solidFill>
                    <a:schemeClr val="lt1"/>
                  </a:solidFill>
                  <a:latin typeface="Garamond"/>
                  <a:ea typeface="Garamond"/>
                  <a:cs typeface="Garamond"/>
                  <a:sym typeface="Garamond"/>
                </a:rPr>
                <a:t>H</a:t>
              </a:r>
              <a:endParaRPr b="1" sz="2000">
                <a:solidFill>
                  <a:schemeClr val="lt1"/>
                </a:solidFill>
                <a:latin typeface="Garamond"/>
                <a:ea typeface="Garamond"/>
                <a:cs typeface="Garamond"/>
                <a:sym typeface="Garamond"/>
              </a:endParaRPr>
            </a:p>
          </p:txBody>
        </p:sp>
        <p:sp>
          <p:nvSpPr>
            <p:cNvPr id="737" name="Google Shape;737;p41"/>
            <p:cNvSpPr/>
            <p:nvPr/>
          </p:nvSpPr>
          <p:spPr>
            <a:xfrm>
              <a:off x="8591814" y="2911503"/>
              <a:ext cx="420308" cy="3361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200">
                  <a:solidFill>
                    <a:schemeClr val="lt1"/>
                  </a:solidFill>
                  <a:latin typeface="Garamond"/>
                  <a:ea typeface="Garamond"/>
                  <a:cs typeface="Garamond"/>
                  <a:sym typeface="Garamond"/>
                </a:rPr>
                <a:t>M</a:t>
              </a:r>
              <a:endParaRPr b="1" sz="2000">
                <a:solidFill>
                  <a:schemeClr val="lt1"/>
                </a:solidFill>
                <a:latin typeface="Garamond"/>
                <a:ea typeface="Garamond"/>
                <a:cs typeface="Garamond"/>
                <a:sym typeface="Garamond"/>
              </a:endParaRPr>
            </a:p>
          </p:txBody>
        </p:sp>
      </p:grpSp>
      <p:sp>
        <p:nvSpPr>
          <p:cNvPr id="738" name="Google Shape;738;p41"/>
          <p:cNvSpPr/>
          <p:nvPr/>
        </p:nvSpPr>
        <p:spPr>
          <a:xfrm>
            <a:off x="4650692" y="2369452"/>
            <a:ext cx="7541308" cy="3028008"/>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Phylogenetic relationship </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Stem node age</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Species richness</a:t>
            </a:r>
            <a:endParaRPr/>
          </a:p>
          <a:p>
            <a:pPr indent="0" lvl="0" marL="0" marR="0" rtl="0" algn="l">
              <a:lnSpc>
                <a:spcPct val="150000"/>
              </a:lnSpc>
              <a:spcBef>
                <a:spcPts val="600"/>
              </a:spcBef>
              <a:spcAft>
                <a:spcPts val="0"/>
              </a:spcAft>
              <a:buNone/>
            </a:pPr>
            <a:r>
              <a:t/>
            </a:r>
            <a:endParaRPr sz="3000">
              <a:solidFill>
                <a:srgbClr val="000000"/>
              </a:solidFill>
              <a:latin typeface="Garamond"/>
              <a:ea typeface="Garamond"/>
              <a:cs typeface="Garamond"/>
              <a:sym typeface="Garamond"/>
            </a:endParaRPr>
          </a:p>
        </p:txBody>
      </p:sp>
      <p:sp>
        <p:nvSpPr>
          <p:cNvPr id="739" name="Google Shape;739;p41"/>
          <p:cNvSpPr/>
          <p:nvPr/>
        </p:nvSpPr>
        <p:spPr>
          <a:xfrm>
            <a:off x="1720864" y="3520440"/>
            <a:ext cx="206248" cy="210015"/>
          </a:xfrm>
          <a:prstGeom prst="ellipse">
            <a:avLst/>
          </a:prstGeom>
          <a:solidFill>
            <a:srgbClr val="E7A121"/>
          </a:solidFill>
          <a:ln cap="flat" cmpd="sng" w="12700">
            <a:solidFill>
              <a:srgbClr val="E7A1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0" name="Google Shape;740;p41"/>
          <p:cNvSpPr/>
          <p:nvPr/>
        </p:nvSpPr>
        <p:spPr>
          <a:xfrm>
            <a:off x="3554981" y="2605788"/>
            <a:ext cx="206252" cy="1021059"/>
          </a:xfrm>
          <a:prstGeom prst="rect">
            <a:avLst/>
          </a:prstGeom>
          <a:noFill/>
          <a:ln cap="flat" cmpd="sng" w="76200">
            <a:solidFill>
              <a:srgbClr val="E7A1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 name="Google Shape;741;p41"/>
          <p:cNvSpPr/>
          <p:nvPr/>
        </p:nvSpPr>
        <p:spPr>
          <a:xfrm>
            <a:off x="3554981" y="3627474"/>
            <a:ext cx="206252" cy="1021059"/>
          </a:xfrm>
          <a:prstGeom prst="rect">
            <a:avLst/>
          </a:prstGeom>
          <a:noFill/>
          <a:ln cap="flat" cmpd="sng" w="76200">
            <a:solidFill>
              <a:srgbClr val="E7A1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 name="Google Shape;742;p41"/>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41</a:t>
            </a: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42"/>
          <p:cNvSpPr/>
          <p:nvPr/>
        </p:nvSpPr>
        <p:spPr>
          <a:xfrm>
            <a:off x="348343" y="98425"/>
            <a:ext cx="7043058" cy="1643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Diversification rates analysis</a:t>
            </a:r>
            <a:endParaRPr/>
          </a:p>
        </p:txBody>
      </p:sp>
      <p:cxnSp>
        <p:nvCxnSpPr>
          <p:cNvPr id="749" name="Google Shape;749;p42"/>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750" name="Google Shape;750;p42"/>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751" name="Google Shape;751;p42"/>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pSp>
        <p:nvGrpSpPr>
          <p:cNvPr id="752" name="Google Shape;752;p42"/>
          <p:cNvGrpSpPr/>
          <p:nvPr/>
        </p:nvGrpSpPr>
        <p:grpSpPr>
          <a:xfrm>
            <a:off x="987691" y="2685846"/>
            <a:ext cx="2782314" cy="1869909"/>
            <a:chOff x="7391401" y="2260121"/>
            <a:chExt cx="1620721" cy="1075034"/>
          </a:xfrm>
        </p:grpSpPr>
        <p:grpSp>
          <p:nvGrpSpPr>
            <p:cNvPr id="753" name="Google Shape;753;p42"/>
            <p:cNvGrpSpPr/>
            <p:nvPr/>
          </p:nvGrpSpPr>
          <p:grpSpPr>
            <a:xfrm>
              <a:off x="7391401" y="2260121"/>
              <a:ext cx="1553929" cy="1075034"/>
              <a:chOff x="395536" y="2780929"/>
              <a:chExt cx="1814430" cy="1666027"/>
            </a:xfrm>
          </p:grpSpPr>
          <p:cxnSp>
            <p:nvCxnSpPr>
              <p:cNvPr id="754" name="Google Shape;754;p42"/>
              <p:cNvCxnSpPr/>
              <p:nvPr/>
            </p:nvCxnSpPr>
            <p:spPr>
              <a:xfrm>
                <a:off x="395536" y="3628383"/>
                <a:ext cx="568805" cy="0"/>
              </a:xfrm>
              <a:prstGeom prst="straightConnector1">
                <a:avLst/>
              </a:prstGeom>
              <a:noFill/>
              <a:ln cap="flat" cmpd="sng" w="38100">
                <a:solidFill>
                  <a:schemeClr val="dk1"/>
                </a:solidFill>
                <a:prstDash val="solid"/>
                <a:miter lim="800000"/>
                <a:headEnd len="sm" w="sm" type="none"/>
                <a:tailEnd len="sm" w="sm" type="none"/>
              </a:ln>
            </p:spPr>
          </p:cxnSp>
          <p:sp>
            <p:nvSpPr>
              <p:cNvPr id="755" name="Google Shape;755;p42"/>
              <p:cNvSpPr/>
              <p:nvPr/>
            </p:nvSpPr>
            <p:spPr>
              <a:xfrm rot="-5400000">
                <a:off x="1309866" y="2672918"/>
                <a:ext cx="792089" cy="1008111"/>
              </a:xfrm>
              <a:prstGeom prst="triangle">
                <a:avLst>
                  <a:gd fmla="val 50000" name="adj"/>
                </a:avLst>
              </a:prstGeom>
              <a:solidFill>
                <a:srgbClr val="CC000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56" name="Google Shape;756;p42"/>
              <p:cNvCxnSpPr/>
              <p:nvPr/>
            </p:nvCxnSpPr>
            <p:spPr>
              <a:xfrm rot="10800000">
                <a:off x="950096" y="3176972"/>
                <a:ext cx="326657" cy="0"/>
              </a:xfrm>
              <a:prstGeom prst="straightConnector1">
                <a:avLst/>
              </a:prstGeom>
              <a:noFill/>
              <a:ln cap="flat" cmpd="sng" w="38100">
                <a:solidFill>
                  <a:srgbClr val="D90505"/>
                </a:solidFill>
                <a:prstDash val="solid"/>
                <a:miter lim="800000"/>
                <a:headEnd len="sm" w="sm" type="none"/>
                <a:tailEnd len="sm" w="sm" type="none"/>
              </a:ln>
            </p:spPr>
          </p:cxnSp>
          <p:cxnSp>
            <p:nvCxnSpPr>
              <p:cNvPr id="757" name="Google Shape;757;p42"/>
              <p:cNvCxnSpPr/>
              <p:nvPr/>
            </p:nvCxnSpPr>
            <p:spPr>
              <a:xfrm>
                <a:off x="964341" y="3628383"/>
                <a:ext cx="0" cy="410109"/>
              </a:xfrm>
              <a:prstGeom prst="straightConnector1">
                <a:avLst/>
              </a:prstGeom>
              <a:noFill/>
              <a:ln cap="flat" cmpd="sng" w="38100">
                <a:solidFill>
                  <a:srgbClr val="0533A9"/>
                </a:solidFill>
                <a:prstDash val="solid"/>
                <a:miter lim="800000"/>
                <a:headEnd len="sm" w="sm" type="none"/>
                <a:tailEnd len="sm" w="sm" type="none"/>
              </a:ln>
            </p:spPr>
          </p:cxnSp>
          <p:cxnSp>
            <p:nvCxnSpPr>
              <p:cNvPr id="758" name="Google Shape;758;p42"/>
              <p:cNvCxnSpPr/>
              <p:nvPr/>
            </p:nvCxnSpPr>
            <p:spPr>
              <a:xfrm>
                <a:off x="964341" y="3176972"/>
                <a:ext cx="0" cy="451411"/>
              </a:xfrm>
              <a:prstGeom prst="straightConnector1">
                <a:avLst/>
              </a:prstGeom>
              <a:noFill/>
              <a:ln cap="flat" cmpd="sng" w="38100">
                <a:solidFill>
                  <a:srgbClr val="D90505"/>
                </a:solidFill>
                <a:prstDash val="solid"/>
                <a:miter lim="800000"/>
                <a:headEnd len="sm" w="sm" type="none"/>
                <a:tailEnd len="sm" w="sm" type="none"/>
              </a:ln>
            </p:spPr>
          </p:cxnSp>
          <p:sp>
            <p:nvSpPr>
              <p:cNvPr id="759" name="Google Shape;759;p42"/>
              <p:cNvSpPr/>
              <p:nvPr/>
            </p:nvSpPr>
            <p:spPr>
              <a:xfrm rot="-5400000">
                <a:off x="1308541" y="3546855"/>
                <a:ext cx="792089" cy="1008113"/>
              </a:xfrm>
              <a:prstGeom prst="triangle">
                <a:avLst>
                  <a:gd fmla="val 51242" name="adj"/>
                </a:avLst>
              </a:prstGeom>
              <a:solidFill>
                <a:srgbClr val="002C9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60" name="Google Shape;760;p42"/>
              <p:cNvCxnSpPr/>
              <p:nvPr/>
            </p:nvCxnSpPr>
            <p:spPr>
              <a:xfrm rot="10800000">
                <a:off x="950096" y="4038492"/>
                <a:ext cx="326656" cy="0"/>
              </a:xfrm>
              <a:prstGeom prst="straightConnector1">
                <a:avLst/>
              </a:prstGeom>
              <a:noFill/>
              <a:ln cap="flat" cmpd="sng" w="38100">
                <a:solidFill>
                  <a:srgbClr val="0533A9"/>
                </a:solidFill>
                <a:prstDash val="solid"/>
                <a:miter lim="800000"/>
                <a:headEnd len="sm" w="sm" type="none"/>
                <a:tailEnd len="sm" w="sm" type="none"/>
              </a:ln>
            </p:spPr>
          </p:cxnSp>
        </p:grpSp>
        <p:sp>
          <p:nvSpPr>
            <p:cNvPr id="761" name="Google Shape;761;p42"/>
            <p:cNvSpPr/>
            <p:nvPr/>
          </p:nvSpPr>
          <p:spPr>
            <a:xfrm>
              <a:off x="8600929" y="2363211"/>
              <a:ext cx="405880" cy="3361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200">
                  <a:solidFill>
                    <a:schemeClr val="lt1"/>
                  </a:solidFill>
                  <a:latin typeface="Garamond"/>
                  <a:ea typeface="Garamond"/>
                  <a:cs typeface="Garamond"/>
                  <a:sym typeface="Garamond"/>
                </a:rPr>
                <a:t>H</a:t>
              </a:r>
              <a:endParaRPr b="1" sz="2000">
                <a:solidFill>
                  <a:schemeClr val="lt1"/>
                </a:solidFill>
                <a:latin typeface="Garamond"/>
                <a:ea typeface="Garamond"/>
                <a:cs typeface="Garamond"/>
                <a:sym typeface="Garamond"/>
              </a:endParaRPr>
            </a:p>
          </p:txBody>
        </p:sp>
        <p:sp>
          <p:nvSpPr>
            <p:cNvPr id="762" name="Google Shape;762;p42"/>
            <p:cNvSpPr/>
            <p:nvPr/>
          </p:nvSpPr>
          <p:spPr>
            <a:xfrm>
              <a:off x="8591814" y="2911503"/>
              <a:ext cx="420308" cy="3361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200">
                  <a:solidFill>
                    <a:schemeClr val="lt1"/>
                  </a:solidFill>
                  <a:latin typeface="Garamond"/>
                  <a:ea typeface="Garamond"/>
                  <a:cs typeface="Garamond"/>
                  <a:sym typeface="Garamond"/>
                </a:rPr>
                <a:t>M</a:t>
              </a:r>
              <a:endParaRPr b="1" sz="2000">
                <a:solidFill>
                  <a:schemeClr val="lt1"/>
                </a:solidFill>
                <a:latin typeface="Garamond"/>
                <a:ea typeface="Garamond"/>
                <a:cs typeface="Garamond"/>
                <a:sym typeface="Garamond"/>
              </a:endParaRPr>
            </a:p>
          </p:txBody>
        </p:sp>
      </p:grpSp>
      <p:sp>
        <p:nvSpPr>
          <p:cNvPr id="763" name="Google Shape;763;p42"/>
          <p:cNvSpPr/>
          <p:nvPr/>
        </p:nvSpPr>
        <p:spPr>
          <a:xfrm>
            <a:off x="4650692" y="2369452"/>
            <a:ext cx="7541308" cy="2258567"/>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Phylogenetic relationship </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Stem node age</a:t>
            </a:r>
            <a:endParaRPr/>
          </a:p>
          <a:p>
            <a:pPr indent="-457200" lvl="0" marL="457200" marR="0" rtl="0" algn="l">
              <a:lnSpc>
                <a:spcPct val="150000"/>
              </a:lnSpc>
              <a:spcBef>
                <a:spcPts val="600"/>
              </a:spcBef>
              <a:spcAft>
                <a:spcPts val="0"/>
              </a:spcAft>
              <a:buClr>
                <a:srgbClr val="000000"/>
              </a:buClr>
              <a:buSzPts val="3000"/>
              <a:buFont typeface="Arial"/>
              <a:buChar char="•"/>
            </a:pPr>
            <a:r>
              <a:rPr lang="es-ES" sz="3000">
                <a:solidFill>
                  <a:srgbClr val="000000"/>
                </a:solidFill>
                <a:latin typeface="Garamond"/>
                <a:ea typeface="Garamond"/>
                <a:cs typeface="Garamond"/>
                <a:sym typeface="Garamond"/>
              </a:rPr>
              <a:t>Species richness</a:t>
            </a:r>
            <a:endParaRPr/>
          </a:p>
        </p:txBody>
      </p:sp>
      <p:sp>
        <p:nvSpPr>
          <p:cNvPr id="764" name="Google Shape;764;p42"/>
          <p:cNvSpPr/>
          <p:nvPr/>
        </p:nvSpPr>
        <p:spPr>
          <a:xfrm>
            <a:off x="7866628" y="3498735"/>
            <a:ext cx="3002250" cy="71968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3000">
                <a:solidFill>
                  <a:srgbClr val="000000"/>
                </a:solidFill>
                <a:latin typeface="Garamond"/>
                <a:ea typeface="Garamond"/>
                <a:cs typeface="Garamond"/>
                <a:sym typeface="Garamond"/>
              </a:rPr>
              <a:t>Net diversification</a:t>
            </a:r>
            <a:endParaRPr/>
          </a:p>
        </p:txBody>
      </p:sp>
      <p:sp>
        <p:nvSpPr>
          <p:cNvPr id="765" name="Google Shape;765;p42"/>
          <p:cNvSpPr/>
          <p:nvPr/>
        </p:nvSpPr>
        <p:spPr>
          <a:xfrm>
            <a:off x="7549180" y="3274378"/>
            <a:ext cx="262104" cy="1353641"/>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42"/>
          <p:cNvSpPr/>
          <p:nvPr/>
        </p:nvSpPr>
        <p:spPr>
          <a:xfrm>
            <a:off x="3554981" y="2605788"/>
            <a:ext cx="206252" cy="1021059"/>
          </a:xfrm>
          <a:prstGeom prst="rect">
            <a:avLst/>
          </a:prstGeom>
          <a:noFill/>
          <a:ln cap="flat" cmpd="sng" w="76200">
            <a:solidFill>
              <a:srgbClr val="E7A1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 name="Google Shape;767;p42"/>
          <p:cNvSpPr/>
          <p:nvPr/>
        </p:nvSpPr>
        <p:spPr>
          <a:xfrm>
            <a:off x="3554981" y="3627474"/>
            <a:ext cx="206252" cy="1021059"/>
          </a:xfrm>
          <a:prstGeom prst="rect">
            <a:avLst/>
          </a:prstGeom>
          <a:noFill/>
          <a:ln cap="flat" cmpd="sng" w="76200">
            <a:solidFill>
              <a:srgbClr val="E7A1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 name="Google Shape;768;p42"/>
          <p:cNvSpPr/>
          <p:nvPr/>
        </p:nvSpPr>
        <p:spPr>
          <a:xfrm>
            <a:off x="1720864" y="3520440"/>
            <a:ext cx="206248" cy="210015"/>
          </a:xfrm>
          <a:prstGeom prst="ellipse">
            <a:avLst/>
          </a:prstGeom>
          <a:solidFill>
            <a:srgbClr val="E7A121"/>
          </a:solidFill>
          <a:ln cap="flat" cmpd="sng" w="12700">
            <a:solidFill>
              <a:srgbClr val="E7A1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 name="Google Shape;769;p42"/>
          <p:cNvSpPr/>
          <p:nvPr/>
        </p:nvSpPr>
        <p:spPr>
          <a:xfrm>
            <a:off x="9052560" y="4403631"/>
            <a:ext cx="629241" cy="852401"/>
          </a:xfrm>
          <a:prstGeom prst="downArrow">
            <a:avLst>
              <a:gd fmla="val 50000" name="adj1"/>
              <a:gd fmla="val 50000" name="adj2"/>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42"/>
          <p:cNvSpPr/>
          <p:nvPr/>
        </p:nvSpPr>
        <p:spPr>
          <a:xfrm>
            <a:off x="7383304" y="5438753"/>
            <a:ext cx="3959738"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3000">
                <a:solidFill>
                  <a:srgbClr val="000000"/>
                </a:solidFill>
                <a:latin typeface="Garamond"/>
                <a:ea typeface="Garamond"/>
                <a:cs typeface="Garamond"/>
                <a:sym typeface="Garamond"/>
              </a:rPr>
              <a:t>High extinction (μ = 0.9)</a:t>
            </a:r>
            <a:endParaRPr sz="3000">
              <a:solidFill>
                <a:srgbClr val="000000"/>
              </a:solidFill>
              <a:latin typeface="Garamond"/>
              <a:ea typeface="Garamond"/>
              <a:cs typeface="Garamond"/>
              <a:sym typeface="Garamond"/>
            </a:endParaRPr>
          </a:p>
          <a:p>
            <a:pPr indent="0" lvl="0" marL="0" marR="0" rtl="0" algn="ctr">
              <a:spcBef>
                <a:spcPts val="0"/>
              </a:spcBef>
              <a:spcAft>
                <a:spcPts val="0"/>
              </a:spcAft>
              <a:buNone/>
            </a:pPr>
            <a:r>
              <a:rPr lang="es-ES" sz="3000">
                <a:solidFill>
                  <a:srgbClr val="000000"/>
                </a:solidFill>
                <a:latin typeface="Garamond"/>
                <a:ea typeface="Garamond"/>
                <a:cs typeface="Garamond"/>
                <a:sym typeface="Garamond"/>
              </a:rPr>
              <a:t>No extinction (μ = 0)</a:t>
            </a:r>
            <a:endParaRPr sz="1800">
              <a:solidFill>
                <a:schemeClr val="dk1"/>
              </a:solidFill>
              <a:latin typeface="Calibri"/>
              <a:ea typeface="Calibri"/>
              <a:cs typeface="Calibri"/>
              <a:sym typeface="Calibri"/>
            </a:endParaRPr>
          </a:p>
        </p:txBody>
      </p:sp>
      <p:sp>
        <p:nvSpPr>
          <p:cNvPr id="771" name="Google Shape;771;p42"/>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42</a:t>
            </a: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3"/>
          <p:cNvSpPr/>
          <p:nvPr/>
        </p:nvSpPr>
        <p:spPr>
          <a:xfrm>
            <a:off x="348342" y="98425"/>
            <a:ext cx="9811657" cy="45822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Diversification rates analysis</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Shapiro-Wilk test for checking normality of the data</a:t>
            </a:r>
            <a:endParaRPr/>
          </a:p>
          <a:p>
            <a:pPr indent="-279400" lvl="0" marL="457200" marR="0" rtl="0" algn="l">
              <a:lnSpc>
                <a:spcPct val="150000"/>
              </a:lnSpc>
              <a:spcBef>
                <a:spcPts val="600"/>
              </a:spcBef>
              <a:spcAft>
                <a:spcPts val="0"/>
              </a:spcAft>
              <a:buClr>
                <a:schemeClr val="dk1"/>
              </a:buClr>
              <a:buSzPts val="2800"/>
              <a:buFont typeface="Arial"/>
              <a:buNone/>
            </a:pPr>
            <a:r>
              <a:t/>
            </a:r>
            <a:endParaRPr sz="2800">
              <a:solidFill>
                <a:schemeClr val="dk1"/>
              </a:solidFill>
              <a:latin typeface="Garamond"/>
              <a:ea typeface="Garamond"/>
              <a:cs typeface="Garamond"/>
              <a:sym typeface="Garamond"/>
            </a:endParaRPr>
          </a:p>
          <a:p>
            <a:pPr indent="-279400" lvl="0" marL="457200" marR="0" rtl="0" algn="l">
              <a:lnSpc>
                <a:spcPct val="150000"/>
              </a:lnSpc>
              <a:spcBef>
                <a:spcPts val="600"/>
              </a:spcBef>
              <a:spcAft>
                <a:spcPts val="0"/>
              </a:spcAft>
              <a:buClr>
                <a:schemeClr val="dk1"/>
              </a:buClr>
              <a:buSzPts val="2800"/>
              <a:buFont typeface="Calibri"/>
              <a:buNone/>
            </a:pPr>
            <a:r>
              <a:t/>
            </a:r>
            <a:endParaRPr sz="28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778" name="Google Shape;778;p4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779" name="Google Shape;779;p43"/>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780" name="Google Shape;780;p43"/>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aphicFrame>
        <p:nvGraphicFramePr>
          <p:cNvPr id="781" name="Google Shape;781;p43"/>
          <p:cNvGraphicFramePr/>
          <p:nvPr/>
        </p:nvGraphicFramePr>
        <p:xfrm>
          <a:off x="205407" y="3533008"/>
          <a:ext cx="3000000" cy="3000000"/>
        </p:xfrm>
        <a:graphic>
          <a:graphicData uri="http://schemas.openxmlformats.org/drawingml/2006/table">
            <a:tbl>
              <a:tblPr bandRow="1" firstCol="1" firstRow="1">
                <a:noFill/>
                <a:tableStyleId>{996BF277-1DEF-467D-B3B6-567BB9DCCDB6}</a:tableStyleId>
              </a:tblPr>
              <a:tblGrid>
                <a:gridCol w="3458825"/>
                <a:gridCol w="2080600"/>
                <a:gridCol w="2080600"/>
                <a:gridCol w="2080600"/>
                <a:gridCol w="2080600"/>
              </a:tblGrid>
              <a:tr h="468200">
                <a:tc>
                  <a:txBody>
                    <a:bodyPr/>
                    <a:lstStyle/>
                    <a:p>
                      <a:pPr indent="0" lvl="0" marL="0" marR="0" rtl="0" algn="l">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 </a:t>
                      </a:r>
                      <a:endParaRPr sz="1800" u="none" cap="none" strike="noStrike">
                        <a:solidFill>
                          <a:schemeClr val="dk1"/>
                        </a:solidFill>
                        <a:latin typeface="Garamond"/>
                        <a:ea typeface="Garamond"/>
                        <a:cs typeface="Garamond"/>
                        <a:sym typeface="Garamond"/>
                      </a:endParaRPr>
                    </a:p>
                  </a:txBody>
                  <a:tcPr marT="0" marB="0" marR="68575" marL="68575"/>
                </a:tc>
                <a:tc gridSpan="2">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hMerge="1"/>
                <a:tc gridSpan="2">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0,9</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hMerge="1"/>
              </a:tr>
              <a:tr h="646275">
                <a:tc>
                  <a:txBody>
                    <a:bodyPr/>
                    <a:lstStyle/>
                    <a:p>
                      <a:pPr indent="0" lvl="0" marL="0" marR="0" rtl="0" algn="l">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Complete dataset </a:t>
                      </a:r>
                      <a:r>
                        <a:rPr lang="es-ES" sz="1600" u="none" cap="none" strike="noStrike">
                          <a:solidFill>
                            <a:schemeClr val="dk1"/>
                          </a:solidFill>
                          <a:latin typeface="Garamond"/>
                          <a:ea typeface="Garamond"/>
                          <a:cs typeface="Garamond"/>
                          <a:sym typeface="Garamond"/>
                        </a:rPr>
                        <a:t>(18 lineages)</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Holocentric</a:t>
                      </a:r>
                      <a:endParaRPr b="1"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Monocentric</a:t>
                      </a:r>
                      <a:endParaRPr b="1"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Holocentric</a:t>
                      </a:r>
                      <a:endParaRPr b="1"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Monocentric</a:t>
                      </a:r>
                      <a:endParaRPr b="1" sz="1800" u="none" cap="none" strike="noStrike">
                        <a:latin typeface="Garamond"/>
                        <a:ea typeface="Garamond"/>
                        <a:cs typeface="Garamond"/>
                        <a:sym typeface="Garamond"/>
                      </a:endParaRPr>
                    </a:p>
                  </a:txBody>
                  <a:tcPr marT="0" marB="0" marR="68575" marL="68575" anchor="ctr"/>
                </a:tc>
              </a:tr>
              <a:tr h="742300">
                <a:tc>
                  <a:txBody>
                    <a:bodyPr/>
                    <a:lstStyle/>
                    <a:p>
                      <a:pPr indent="0" lvl="0" marL="0" marR="0" rtl="0" algn="l">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Shapiro-Wilk test</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a:txBody>
                    <a:bodyPr/>
                    <a:lstStyle/>
                    <a:p>
                      <a:pPr indent="0" lvl="0" marL="0" marR="0" rtl="0" algn="ctr">
                        <a:lnSpc>
                          <a:spcPct val="115000"/>
                        </a:lnSpc>
                        <a:spcBef>
                          <a:spcPts val="0"/>
                        </a:spcBef>
                        <a:spcAft>
                          <a:spcPts val="0"/>
                        </a:spcAft>
                        <a:buNone/>
                      </a:pPr>
                      <a:r>
                        <a:rPr lang="es-ES" sz="2000" u="none" cap="none" strike="noStrike">
                          <a:latin typeface="Garamond"/>
                          <a:ea typeface="Garamond"/>
                          <a:cs typeface="Garamond"/>
                          <a:sym typeface="Garamond"/>
                        </a:rPr>
                        <a:t>W = 0.891</a:t>
                      </a:r>
                      <a:endParaRPr sz="1800" u="none" cap="none" strike="noStrike">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latin typeface="Garamond"/>
                          <a:ea typeface="Garamond"/>
                          <a:cs typeface="Garamond"/>
                          <a:sym typeface="Garamond"/>
                        </a:rPr>
                        <a:t>p-value = </a:t>
                      </a:r>
                      <a:r>
                        <a:rPr b="1" i="0" lang="es-ES" sz="2000" u="none" cap="none" strike="noStrike">
                          <a:latin typeface="Garamond"/>
                          <a:ea typeface="Garamond"/>
                          <a:cs typeface="Garamond"/>
                          <a:sym typeface="Garamond"/>
                        </a:rPr>
                        <a:t>0.039</a:t>
                      </a:r>
                      <a:endParaRPr b="1" i="0"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lang="es-ES" sz="2000" u="none" cap="none" strike="noStrike">
                          <a:latin typeface="Garamond"/>
                          <a:ea typeface="Garamond"/>
                          <a:cs typeface="Garamond"/>
                          <a:sym typeface="Garamond"/>
                        </a:rPr>
                        <a:t>W = 0.912</a:t>
                      </a:r>
                      <a:endParaRPr sz="1800" u="none" cap="none" strike="noStrike">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latin typeface="Garamond"/>
                          <a:ea typeface="Garamond"/>
                          <a:cs typeface="Garamond"/>
                          <a:sym typeface="Garamond"/>
                        </a:rPr>
                        <a:t>p-value = 0.096</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lang="es-ES" sz="2000" u="none" cap="none" strike="noStrike">
                          <a:latin typeface="Garamond"/>
                          <a:ea typeface="Garamond"/>
                          <a:cs typeface="Garamond"/>
                          <a:sym typeface="Garamond"/>
                        </a:rPr>
                        <a:t>W = 0.915</a:t>
                      </a:r>
                      <a:endParaRPr sz="1800" u="none" cap="none" strike="noStrike">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latin typeface="Garamond"/>
                          <a:ea typeface="Garamond"/>
                          <a:cs typeface="Garamond"/>
                          <a:sym typeface="Garamond"/>
                        </a:rPr>
                        <a:t>p-value = 0.105</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lang="es-ES" sz="2000" u="none" cap="none" strike="noStrike">
                          <a:latin typeface="Garamond"/>
                          <a:ea typeface="Garamond"/>
                          <a:cs typeface="Garamond"/>
                          <a:sym typeface="Garamond"/>
                        </a:rPr>
                        <a:t>W = 0.922</a:t>
                      </a:r>
                      <a:endParaRPr sz="1800" u="none" cap="none" strike="noStrike">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latin typeface="Garamond"/>
                          <a:ea typeface="Garamond"/>
                          <a:cs typeface="Garamond"/>
                          <a:sym typeface="Garamond"/>
                        </a:rPr>
                        <a:t>p-value = 0.142</a:t>
                      </a:r>
                      <a:endParaRPr sz="1800" u="none" cap="none" strike="noStrike">
                        <a:latin typeface="Garamond"/>
                        <a:ea typeface="Garamond"/>
                        <a:cs typeface="Garamond"/>
                        <a:sym typeface="Garamond"/>
                      </a:endParaRPr>
                    </a:p>
                  </a:txBody>
                  <a:tcPr marT="0" marB="0" marR="68575" marL="68575" anchor="ctr"/>
                </a:tc>
              </a:tr>
            </a:tbl>
          </a:graphicData>
        </a:graphic>
      </p:graphicFrame>
      <p:sp>
        <p:nvSpPr>
          <p:cNvPr id="782" name="Google Shape;782;p43"/>
          <p:cNvSpPr/>
          <p:nvPr/>
        </p:nvSpPr>
        <p:spPr>
          <a:xfrm>
            <a:off x="7368411" y="5952424"/>
            <a:ext cx="3015570"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000000"/>
                </a:solidFill>
                <a:latin typeface="Garamond"/>
                <a:ea typeface="Garamond"/>
                <a:cs typeface="Garamond"/>
                <a:sym typeface="Garamond"/>
              </a:rPr>
              <a:t>Normally distributed data</a:t>
            </a:r>
            <a:endParaRPr sz="2000">
              <a:solidFill>
                <a:srgbClr val="000000"/>
              </a:solidFill>
              <a:latin typeface="Garamond"/>
              <a:ea typeface="Garamond"/>
              <a:cs typeface="Garamond"/>
              <a:sym typeface="Garamond"/>
            </a:endParaRPr>
          </a:p>
        </p:txBody>
      </p:sp>
      <p:sp>
        <p:nvSpPr>
          <p:cNvPr id="783" name="Google Shape;783;p43"/>
          <p:cNvSpPr/>
          <p:nvPr/>
        </p:nvSpPr>
        <p:spPr>
          <a:xfrm rot="5400000">
            <a:off x="8772132" y="2538643"/>
            <a:ext cx="208128" cy="6220792"/>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43"/>
          <p:cNvSpPr/>
          <p:nvPr/>
        </p:nvSpPr>
        <p:spPr>
          <a:xfrm>
            <a:off x="4532042" y="5952424"/>
            <a:ext cx="405295" cy="40011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FF0000"/>
                </a:solidFill>
                <a:latin typeface="Garamond"/>
                <a:ea typeface="Garamond"/>
                <a:cs typeface="Garamond"/>
                <a:sym typeface="Garamond"/>
              </a:rPr>
              <a:t>!</a:t>
            </a:r>
            <a:endParaRPr sz="2000">
              <a:solidFill>
                <a:srgbClr val="FF0000"/>
              </a:solidFill>
              <a:latin typeface="Garamond"/>
              <a:ea typeface="Garamond"/>
              <a:cs typeface="Garamond"/>
              <a:sym typeface="Garamond"/>
            </a:endParaRPr>
          </a:p>
        </p:txBody>
      </p:sp>
      <p:cxnSp>
        <p:nvCxnSpPr>
          <p:cNvPr id="785" name="Google Shape;785;p43"/>
          <p:cNvCxnSpPr/>
          <p:nvPr/>
        </p:nvCxnSpPr>
        <p:spPr>
          <a:xfrm rot="10800000">
            <a:off x="4734690" y="5557679"/>
            <a:ext cx="0" cy="246224"/>
          </a:xfrm>
          <a:prstGeom prst="straightConnector1">
            <a:avLst/>
          </a:prstGeom>
          <a:noFill/>
          <a:ln cap="flat" cmpd="sng" w="9525">
            <a:solidFill>
              <a:schemeClr val="dk1"/>
            </a:solidFill>
            <a:prstDash val="solid"/>
            <a:miter lim="800000"/>
            <a:headEnd len="sm" w="sm" type="none"/>
            <a:tailEnd len="med" w="med" type="triangle"/>
          </a:ln>
        </p:spPr>
      </p:cxnSp>
      <p:sp>
        <p:nvSpPr>
          <p:cNvPr id="786" name="Google Shape;786;p43"/>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43</a:t>
            </a: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4"/>
          <p:cNvSpPr/>
          <p:nvPr/>
        </p:nvSpPr>
        <p:spPr>
          <a:xfrm>
            <a:off x="348342" y="98425"/>
            <a:ext cx="9811657" cy="5597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Diversification rates analysis</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Shapiro-Wilk test for checking normality of the data</a:t>
            </a:r>
            <a:endParaRPr/>
          </a:p>
          <a:p>
            <a:pPr indent="-457200" lvl="0" marL="457200" marR="0" rtl="0" algn="l">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Parametric (squared root transformation → Bayesian paired test)</a:t>
            </a:r>
            <a:endParaRPr/>
          </a:p>
          <a:p>
            <a:pPr indent="0" lvl="0" marL="0" marR="0" rtl="0" algn="l">
              <a:spcBef>
                <a:spcPts val="600"/>
              </a:spcBef>
              <a:spcAft>
                <a:spcPts val="0"/>
              </a:spcAft>
              <a:buNone/>
            </a:pPr>
            <a:r>
              <a:rPr lang="es-ES" sz="2800">
                <a:solidFill>
                  <a:schemeClr val="dk1"/>
                </a:solidFill>
                <a:latin typeface="Garamond"/>
                <a:ea typeface="Garamond"/>
                <a:cs typeface="Garamond"/>
                <a:sym typeface="Garamond"/>
              </a:rPr>
              <a:t>and non-parametric tests (Wilcoxon signed-rank test)</a:t>
            </a:r>
            <a:endParaRPr/>
          </a:p>
          <a:p>
            <a:pPr indent="-279400" lvl="0" marL="457200" marR="0" rtl="0" algn="l">
              <a:lnSpc>
                <a:spcPct val="150000"/>
              </a:lnSpc>
              <a:spcBef>
                <a:spcPts val="600"/>
              </a:spcBef>
              <a:spcAft>
                <a:spcPts val="0"/>
              </a:spcAft>
              <a:buClr>
                <a:schemeClr val="dk1"/>
              </a:buClr>
              <a:buSzPts val="2800"/>
              <a:buFont typeface="Arial"/>
              <a:buNone/>
            </a:pPr>
            <a:r>
              <a:t/>
            </a:r>
            <a:endParaRPr sz="2800">
              <a:solidFill>
                <a:schemeClr val="dk1"/>
              </a:solidFill>
              <a:latin typeface="Garamond"/>
              <a:ea typeface="Garamond"/>
              <a:cs typeface="Garamond"/>
              <a:sym typeface="Garamond"/>
            </a:endParaRPr>
          </a:p>
          <a:p>
            <a:pPr indent="-279400" lvl="0" marL="457200" marR="0" rtl="0" algn="l">
              <a:lnSpc>
                <a:spcPct val="150000"/>
              </a:lnSpc>
              <a:spcBef>
                <a:spcPts val="600"/>
              </a:spcBef>
              <a:spcAft>
                <a:spcPts val="0"/>
              </a:spcAft>
              <a:buClr>
                <a:schemeClr val="dk1"/>
              </a:buClr>
              <a:buSzPts val="2800"/>
              <a:buFont typeface="Calibri"/>
              <a:buNone/>
            </a:pPr>
            <a:r>
              <a:t/>
            </a:r>
            <a:endParaRPr sz="28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793" name="Google Shape;793;p4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794" name="Google Shape;794;p44"/>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795" name="Google Shape;795;p44"/>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aphicFrame>
        <p:nvGraphicFramePr>
          <p:cNvPr id="796" name="Google Shape;796;p44"/>
          <p:cNvGraphicFramePr/>
          <p:nvPr/>
        </p:nvGraphicFramePr>
        <p:xfrm>
          <a:off x="205407" y="3533008"/>
          <a:ext cx="3000000" cy="3000000"/>
        </p:xfrm>
        <a:graphic>
          <a:graphicData uri="http://schemas.openxmlformats.org/drawingml/2006/table">
            <a:tbl>
              <a:tblPr bandRow="1" firstCol="1" firstRow="1">
                <a:noFill/>
                <a:tableStyleId>{996BF277-1DEF-467D-B3B6-567BB9DCCDB6}</a:tableStyleId>
              </a:tblPr>
              <a:tblGrid>
                <a:gridCol w="3458825"/>
                <a:gridCol w="2080600"/>
                <a:gridCol w="2080600"/>
                <a:gridCol w="2080600"/>
                <a:gridCol w="2080600"/>
              </a:tblGrid>
              <a:tr h="468200">
                <a:tc>
                  <a:txBody>
                    <a:bodyPr/>
                    <a:lstStyle/>
                    <a:p>
                      <a:pPr indent="0" lvl="0" marL="0" marR="0" rtl="0" algn="l">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 </a:t>
                      </a:r>
                      <a:endParaRPr sz="1800" u="none" cap="none" strike="noStrike">
                        <a:solidFill>
                          <a:schemeClr val="dk1"/>
                        </a:solidFill>
                        <a:latin typeface="Garamond"/>
                        <a:ea typeface="Garamond"/>
                        <a:cs typeface="Garamond"/>
                        <a:sym typeface="Garamond"/>
                      </a:endParaRPr>
                    </a:p>
                  </a:txBody>
                  <a:tcPr marT="0" marB="0" marR="68575" marL="68575"/>
                </a:tc>
                <a:tc gridSpan="2">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hMerge="1"/>
                <a:tc gridSpan="2">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0,9</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hMerge="1"/>
              </a:tr>
              <a:tr h="646275">
                <a:tc>
                  <a:txBody>
                    <a:bodyPr/>
                    <a:lstStyle/>
                    <a:p>
                      <a:pPr indent="0" lvl="0" marL="0" marR="0" rtl="0" algn="l">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Complete dataset </a:t>
                      </a:r>
                      <a:r>
                        <a:rPr lang="es-ES" sz="1600" u="none" cap="none" strike="noStrike">
                          <a:solidFill>
                            <a:schemeClr val="dk1"/>
                          </a:solidFill>
                          <a:latin typeface="Garamond"/>
                          <a:ea typeface="Garamond"/>
                          <a:cs typeface="Garamond"/>
                          <a:sym typeface="Garamond"/>
                        </a:rPr>
                        <a:t>(18 lineages)</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Holocentric</a:t>
                      </a:r>
                      <a:endParaRPr b="1"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Monocentric</a:t>
                      </a:r>
                      <a:endParaRPr b="1"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Holocentric</a:t>
                      </a:r>
                      <a:endParaRPr b="1"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Monocentric</a:t>
                      </a:r>
                      <a:endParaRPr b="1" sz="1800" u="none" cap="none" strike="noStrike">
                        <a:latin typeface="Garamond"/>
                        <a:ea typeface="Garamond"/>
                        <a:cs typeface="Garamond"/>
                        <a:sym typeface="Garamond"/>
                      </a:endParaRPr>
                    </a:p>
                  </a:txBody>
                  <a:tcPr marT="0" marB="0" marR="68575" marL="68575" anchor="ctr"/>
                </a:tc>
              </a:tr>
              <a:tr h="742300">
                <a:tc>
                  <a:txBody>
                    <a:bodyPr/>
                    <a:lstStyle/>
                    <a:p>
                      <a:pPr indent="0" lvl="0" marL="0" marR="0" rtl="0" algn="l">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Shapiro-Wilk test</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a:txBody>
                    <a:bodyPr/>
                    <a:lstStyle/>
                    <a:p>
                      <a:pPr indent="0" lvl="0" marL="0" marR="0" rtl="0" algn="ctr">
                        <a:lnSpc>
                          <a:spcPct val="115000"/>
                        </a:lnSpc>
                        <a:spcBef>
                          <a:spcPts val="0"/>
                        </a:spcBef>
                        <a:spcAft>
                          <a:spcPts val="0"/>
                        </a:spcAft>
                        <a:buNone/>
                      </a:pPr>
                      <a:r>
                        <a:rPr lang="es-ES" sz="2000" u="none" cap="none" strike="noStrike">
                          <a:latin typeface="Garamond"/>
                          <a:ea typeface="Garamond"/>
                          <a:cs typeface="Garamond"/>
                          <a:sym typeface="Garamond"/>
                        </a:rPr>
                        <a:t>W = 0.891</a:t>
                      </a:r>
                      <a:endParaRPr sz="1800" u="none" cap="none" strike="noStrike">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latin typeface="Garamond"/>
                          <a:ea typeface="Garamond"/>
                          <a:cs typeface="Garamond"/>
                          <a:sym typeface="Garamond"/>
                        </a:rPr>
                        <a:t>p-value = </a:t>
                      </a:r>
                      <a:r>
                        <a:rPr b="1" i="0" lang="es-ES" sz="2000" u="none" cap="none" strike="noStrike">
                          <a:latin typeface="Garamond"/>
                          <a:ea typeface="Garamond"/>
                          <a:cs typeface="Garamond"/>
                          <a:sym typeface="Garamond"/>
                        </a:rPr>
                        <a:t>0.039</a:t>
                      </a:r>
                      <a:endParaRPr b="1" i="0"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lang="es-ES" sz="2000" u="none" cap="none" strike="noStrike">
                          <a:latin typeface="Garamond"/>
                          <a:ea typeface="Garamond"/>
                          <a:cs typeface="Garamond"/>
                          <a:sym typeface="Garamond"/>
                        </a:rPr>
                        <a:t>W = 0.912</a:t>
                      </a:r>
                      <a:endParaRPr sz="1800" u="none" cap="none" strike="noStrike">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latin typeface="Garamond"/>
                          <a:ea typeface="Garamond"/>
                          <a:cs typeface="Garamond"/>
                          <a:sym typeface="Garamond"/>
                        </a:rPr>
                        <a:t>p-value = 0.096</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lang="es-ES" sz="2000" u="none" cap="none" strike="noStrike">
                          <a:latin typeface="Garamond"/>
                          <a:ea typeface="Garamond"/>
                          <a:cs typeface="Garamond"/>
                          <a:sym typeface="Garamond"/>
                        </a:rPr>
                        <a:t>W = 0.915</a:t>
                      </a:r>
                      <a:endParaRPr sz="1800" u="none" cap="none" strike="noStrike">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latin typeface="Garamond"/>
                          <a:ea typeface="Garamond"/>
                          <a:cs typeface="Garamond"/>
                          <a:sym typeface="Garamond"/>
                        </a:rPr>
                        <a:t>p-value = 0.105</a:t>
                      </a:r>
                      <a:endParaRPr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lang="es-ES" sz="2000" u="none" cap="none" strike="noStrike">
                          <a:latin typeface="Garamond"/>
                          <a:ea typeface="Garamond"/>
                          <a:cs typeface="Garamond"/>
                          <a:sym typeface="Garamond"/>
                        </a:rPr>
                        <a:t>W = 0.922</a:t>
                      </a:r>
                      <a:endParaRPr sz="1800" u="none" cap="none" strike="noStrike">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latin typeface="Garamond"/>
                          <a:ea typeface="Garamond"/>
                          <a:cs typeface="Garamond"/>
                          <a:sym typeface="Garamond"/>
                        </a:rPr>
                        <a:t>p-value = 0.142</a:t>
                      </a:r>
                      <a:endParaRPr sz="1800" u="none" cap="none" strike="noStrike">
                        <a:latin typeface="Garamond"/>
                        <a:ea typeface="Garamond"/>
                        <a:cs typeface="Garamond"/>
                        <a:sym typeface="Garamond"/>
                      </a:endParaRPr>
                    </a:p>
                  </a:txBody>
                  <a:tcPr marT="0" marB="0" marR="68575" marL="68575" anchor="ctr"/>
                </a:tc>
              </a:tr>
              <a:tr h="504000">
                <a:tc>
                  <a:txBody>
                    <a:bodyPr/>
                    <a:lstStyle/>
                    <a:p>
                      <a:pPr indent="0" lvl="0" marL="0" marR="0" rtl="0" algn="l">
                        <a:lnSpc>
                          <a:spcPct val="115000"/>
                        </a:lnSpc>
                        <a:spcBef>
                          <a:spcPts val="0"/>
                        </a:spcBef>
                        <a:spcAft>
                          <a:spcPts val="0"/>
                        </a:spcAft>
                        <a:buNone/>
                      </a:pPr>
                      <a:r>
                        <a:t/>
                      </a:r>
                      <a:endParaRPr sz="1100" u="none" cap="none" strike="noStrike">
                        <a:solidFill>
                          <a:schemeClr val="dk1"/>
                        </a:solidFill>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t/>
                      </a:r>
                      <a:endParaRPr b="1" i="0" sz="11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t/>
                      </a:r>
                      <a:endParaRPr sz="11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t/>
                      </a:r>
                      <a:endParaRPr sz="11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t/>
                      </a:r>
                      <a:endParaRPr sz="1100" u="none" cap="none" strike="noStrike">
                        <a:latin typeface="Garamond"/>
                        <a:ea typeface="Garamond"/>
                        <a:cs typeface="Garamond"/>
                        <a:sym typeface="Garamond"/>
                      </a:endParaRPr>
                    </a:p>
                  </a:txBody>
                  <a:tcPr marT="0" marB="0" marR="68575" marL="68575" anchor="ctr"/>
                </a:tc>
              </a:tr>
              <a:tr h="632275">
                <a:tc>
                  <a:txBody>
                    <a:bodyPr/>
                    <a:lstStyle/>
                    <a:p>
                      <a:pPr indent="0" lvl="0" marL="0" marR="0" rtl="0" algn="l">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Shapiro-Wilk test (</a:t>
                      </a:r>
                      <a:r>
                        <a:rPr lang="es-ES" sz="2000" u="sng" cap="none" strike="noStrike">
                          <a:solidFill>
                            <a:schemeClr val="dk1"/>
                          </a:solidFill>
                          <a:latin typeface="Garamond"/>
                          <a:ea typeface="Garamond"/>
                          <a:cs typeface="Garamond"/>
                          <a:sym typeface="Garamond"/>
                        </a:rPr>
                        <a:t>square root normalized</a:t>
                      </a:r>
                      <a:r>
                        <a:rPr lang="es-ES" sz="2000" u="none" cap="none" strike="noStrike">
                          <a:solidFill>
                            <a:schemeClr val="dk1"/>
                          </a:solidFill>
                          <a:latin typeface="Garamond"/>
                          <a:ea typeface="Garamond"/>
                          <a:cs typeface="Garamond"/>
                          <a:sym typeface="Garamond"/>
                        </a:rPr>
                        <a:t>)</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W = 0.928</a:t>
                      </a:r>
                      <a:endParaRPr sz="1800" u="none" cap="none" strike="noStrike">
                        <a:solidFill>
                          <a:schemeClr val="dk1"/>
                        </a:solidFill>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solidFill>
                            <a:schemeClr val="dk1"/>
                          </a:solidFill>
                          <a:latin typeface="Garamond"/>
                          <a:ea typeface="Garamond"/>
                          <a:cs typeface="Garamond"/>
                          <a:sym typeface="Garamond"/>
                        </a:rPr>
                        <a:t>p-value = 0.186</a:t>
                      </a:r>
                      <a:endParaRPr sz="1800" u="none" cap="none" strike="noStrike">
                        <a:solidFill>
                          <a:schemeClr val="dk1"/>
                        </a:solidFill>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W = 0.970</a:t>
                      </a:r>
                      <a:endParaRPr sz="1800" u="none" cap="none" strike="noStrike">
                        <a:solidFill>
                          <a:schemeClr val="dk1"/>
                        </a:solidFill>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solidFill>
                            <a:schemeClr val="dk1"/>
                          </a:solidFill>
                          <a:latin typeface="Garamond"/>
                          <a:ea typeface="Garamond"/>
                          <a:cs typeface="Garamond"/>
                          <a:sym typeface="Garamond"/>
                        </a:rPr>
                        <a:t>p-value = 0.813</a:t>
                      </a:r>
                      <a:endParaRPr sz="1800" u="none" cap="none" strike="noStrike">
                        <a:solidFill>
                          <a:schemeClr val="dk1"/>
                        </a:solidFill>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W = 0.962</a:t>
                      </a:r>
                      <a:endParaRPr sz="1800" u="none" cap="none" strike="noStrike">
                        <a:solidFill>
                          <a:schemeClr val="dk1"/>
                        </a:solidFill>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solidFill>
                            <a:schemeClr val="dk1"/>
                          </a:solidFill>
                          <a:latin typeface="Garamond"/>
                          <a:ea typeface="Garamond"/>
                          <a:cs typeface="Garamond"/>
                          <a:sym typeface="Garamond"/>
                        </a:rPr>
                        <a:t>p-value = 0.649</a:t>
                      </a:r>
                      <a:endParaRPr sz="1800" u="none" cap="none" strike="noStrike">
                        <a:solidFill>
                          <a:schemeClr val="dk1"/>
                        </a:solidFill>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W = 0.967</a:t>
                      </a:r>
                      <a:endParaRPr sz="1800" u="none" cap="none" strike="noStrike">
                        <a:solidFill>
                          <a:schemeClr val="dk1"/>
                        </a:solidFill>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solidFill>
                            <a:schemeClr val="dk1"/>
                          </a:solidFill>
                          <a:latin typeface="Garamond"/>
                          <a:ea typeface="Garamond"/>
                          <a:cs typeface="Garamond"/>
                          <a:sym typeface="Garamond"/>
                        </a:rPr>
                        <a:t>p-value = 0.754</a:t>
                      </a:r>
                      <a:endParaRPr sz="1800" u="none" cap="none" strike="noStrike">
                        <a:solidFill>
                          <a:schemeClr val="dk1"/>
                        </a:solidFill>
                        <a:latin typeface="Garamond"/>
                        <a:ea typeface="Garamond"/>
                        <a:cs typeface="Garamond"/>
                        <a:sym typeface="Garamond"/>
                      </a:endParaRPr>
                    </a:p>
                  </a:txBody>
                  <a:tcPr marT="0" marB="0" marR="68575" marL="68575" anchor="ctr"/>
                </a:tc>
              </a:tr>
            </a:tbl>
          </a:graphicData>
        </a:graphic>
      </p:graphicFrame>
      <p:sp>
        <p:nvSpPr>
          <p:cNvPr id="797" name="Google Shape;797;p44"/>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44</a:t>
            </a: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45"/>
          <p:cNvSpPr/>
          <p:nvPr/>
        </p:nvSpPr>
        <p:spPr>
          <a:xfrm>
            <a:off x="348343" y="98425"/>
            <a:ext cx="5148218" cy="4720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Data visualization</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No extinction</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vs.</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High extinction</a:t>
            </a:r>
            <a:endParaRPr/>
          </a:p>
        </p:txBody>
      </p:sp>
      <p:cxnSp>
        <p:nvCxnSpPr>
          <p:cNvPr id="804" name="Google Shape;804;p4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805" name="Google Shape;805;p45"/>
          <p:cNvPicPr preferRelativeResize="0"/>
          <p:nvPr/>
        </p:nvPicPr>
        <p:blipFill rotWithShape="1">
          <a:blip r:embed="rId3">
            <a:alphaModFix/>
          </a:blip>
          <a:srcRect b="0" l="0" r="0" t="0"/>
          <a:stretch/>
        </p:blipFill>
        <p:spPr>
          <a:xfrm>
            <a:off x="3661557" y="975359"/>
            <a:ext cx="7843522" cy="5882641"/>
          </a:xfrm>
          <a:prstGeom prst="rect">
            <a:avLst/>
          </a:prstGeom>
          <a:noFill/>
          <a:ln>
            <a:noFill/>
          </a:ln>
        </p:spPr>
      </p:pic>
      <p:pic>
        <p:nvPicPr>
          <p:cNvPr id="806" name="Google Shape;806;p45"/>
          <p:cNvPicPr preferRelativeResize="0"/>
          <p:nvPr/>
        </p:nvPicPr>
        <p:blipFill rotWithShape="1">
          <a:blip r:embed="rId4">
            <a:alphaModFix/>
          </a:blip>
          <a:srcRect b="0" l="0" r="0" t="0"/>
          <a:stretch/>
        </p:blipFill>
        <p:spPr>
          <a:xfrm>
            <a:off x="10394270" y="-412607"/>
            <a:ext cx="2917826" cy="3098453"/>
          </a:xfrm>
          <a:prstGeom prst="rect">
            <a:avLst/>
          </a:prstGeom>
          <a:noFill/>
          <a:ln>
            <a:noFill/>
          </a:ln>
        </p:spPr>
      </p:pic>
      <p:sp>
        <p:nvSpPr>
          <p:cNvPr id="807" name="Google Shape;807;p4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cxnSp>
        <p:nvCxnSpPr>
          <p:cNvPr id="808" name="Google Shape;808;p45"/>
          <p:cNvCxnSpPr>
            <a:stCxn id="805" idx="0"/>
            <a:endCxn id="805" idx="2"/>
          </p:cNvCxnSpPr>
          <p:nvPr/>
        </p:nvCxnSpPr>
        <p:spPr>
          <a:xfrm>
            <a:off x="7583318" y="975359"/>
            <a:ext cx="0" cy="5882700"/>
          </a:xfrm>
          <a:prstGeom prst="straightConnector1">
            <a:avLst/>
          </a:prstGeom>
          <a:noFill/>
          <a:ln cap="flat" cmpd="sng" w="9525">
            <a:solidFill>
              <a:schemeClr val="dk1"/>
            </a:solidFill>
            <a:prstDash val="dash"/>
            <a:round/>
            <a:headEnd len="sm" w="sm" type="none"/>
            <a:tailEnd len="sm" w="sm" type="none"/>
          </a:ln>
        </p:spPr>
      </p:cxnSp>
      <p:sp>
        <p:nvSpPr>
          <p:cNvPr id="809" name="Google Shape;809;p45"/>
          <p:cNvSpPr/>
          <p:nvPr/>
        </p:nvSpPr>
        <p:spPr>
          <a:xfrm>
            <a:off x="1658074" y="5894617"/>
            <a:ext cx="288032" cy="144016"/>
          </a:xfrm>
          <a:prstGeom prst="rect">
            <a:avLst/>
          </a:prstGeom>
          <a:solidFill>
            <a:srgbClr val="8AD2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0" name="Google Shape;810;p45"/>
          <p:cNvSpPr/>
          <p:nvPr/>
        </p:nvSpPr>
        <p:spPr>
          <a:xfrm>
            <a:off x="1658074" y="6164368"/>
            <a:ext cx="288032" cy="144016"/>
          </a:xfrm>
          <a:prstGeom prst="rect">
            <a:avLst/>
          </a:prstGeom>
          <a:solidFill>
            <a:srgbClr val="FF76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1" name="Google Shape;811;p45"/>
          <p:cNvSpPr/>
          <p:nvPr/>
        </p:nvSpPr>
        <p:spPr>
          <a:xfrm>
            <a:off x="1946106" y="5828125"/>
            <a:ext cx="167174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Monocentric lineages</a:t>
            </a:r>
            <a:endParaRPr sz="1400">
              <a:solidFill>
                <a:schemeClr val="dk1"/>
              </a:solidFill>
              <a:latin typeface="Garamond"/>
              <a:ea typeface="Garamond"/>
              <a:cs typeface="Garamond"/>
              <a:sym typeface="Garamond"/>
            </a:endParaRPr>
          </a:p>
        </p:txBody>
      </p:sp>
      <p:sp>
        <p:nvSpPr>
          <p:cNvPr id="812" name="Google Shape;812;p45"/>
          <p:cNvSpPr/>
          <p:nvPr/>
        </p:nvSpPr>
        <p:spPr>
          <a:xfrm>
            <a:off x="1946105" y="6097876"/>
            <a:ext cx="160922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Holocentric lineages</a:t>
            </a:r>
            <a:endParaRPr sz="1400">
              <a:solidFill>
                <a:schemeClr val="dk1"/>
              </a:solidFill>
              <a:latin typeface="Garamond"/>
              <a:ea typeface="Garamond"/>
              <a:cs typeface="Garamond"/>
              <a:sym typeface="Garamond"/>
            </a:endParaRPr>
          </a:p>
        </p:txBody>
      </p:sp>
      <p:sp>
        <p:nvSpPr>
          <p:cNvPr id="813" name="Google Shape;813;p45"/>
          <p:cNvSpPr/>
          <p:nvPr/>
        </p:nvSpPr>
        <p:spPr>
          <a:xfrm>
            <a:off x="1658073" y="6433084"/>
            <a:ext cx="288032" cy="144016"/>
          </a:xfrm>
          <a:prstGeom prst="rect">
            <a:avLst/>
          </a:prstGeom>
          <a:solidFill>
            <a:srgbClr val="B7AC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4" name="Google Shape;814;p45"/>
          <p:cNvSpPr/>
          <p:nvPr/>
        </p:nvSpPr>
        <p:spPr>
          <a:xfrm>
            <a:off x="1946104" y="6377499"/>
            <a:ext cx="142519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Overlapping rates</a:t>
            </a:r>
            <a:endParaRPr sz="1400">
              <a:solidFill>
                <a:schemeClr val="dk1"/>
              </a:solidFill>
              <a:latin typeface="Garamond"/>
              <a:ea typeface="Garamond"/>
              <a:cs typeface="Garamond"/>
              <a:sym typeface="Garamond"/>
            </a:endParaRPr>
          </a:p>
        </p:txBody>
      </p:sp>
      <p:graphicFrame>
        <p:nvGraphicFramePr>
          <p:cNvPr id="815" name="Google Shape;815;p45"/>
          <p:cNvGraphicFramePr/>
          <p:nvPr/>
        </p:nvGraphicFramePr>
        <p:xfrm>
          <a:off x="3606583" y="741260"/>
          <a:ext cx="3000000" cy="3000000"/>
        </p:xfrm>
        <a:graphic>
          <a:graphicData uri="http://schemas.openxmlformats.org/drawingml/2006/table">
            <a:tbl>
              <a:tblPr bandRow="1" firstCol="1" firstRow="1">
                <a:noFill/>
                <a:tableStyleId>{996BF277-1DEF-467D-B3B6-567BB9DCCDB6}</a:tableStyleId>
              </a:tblPr>
              <a:tblGrid>
                <a:gridCol w="4161175"/>
                <a:gridCol w="4161175"/>
              </a:tblGrid>
              <a:tr h="468200">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a:t>
                      </a:r>
                      <a:endParaRPr sz="1800" u="none" cap="none" strike="noStrike">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0.9</a:t>
                      </a:r>
                      <a:endParaRPr sz="1800" u="none" cap="none" strike="noStrike">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16" name="Google Shape;816;p45"/>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45</a:t>
            </a:r>
            <a:endParaRPr sz="1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6"/>
          <p:cNvSpPr/>
          <p:nvPr/>
        </p:nvSpPr>
        <p:spPr>
          <a:xfrm>
            <a:off x="348343" y="98425"/>
            <a:ext cx="5148218" cy="4720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Data visualization</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No extinction</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vs.</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High extinction</a:t>
            </a:r>
            <a:endParaRPr/>
          </a:p>
        </p:txBody>
      </p:sp>
      <p:cxnSp>
        <p:nvCxnSpPr>
          <p:cNvPr id="823" name="Google Shape;823;p4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824" name="Google Shape;824;p46"/>
          <p:cNvPicPr preferRelativeResize="0"/>
          <p:nvPr/>
        </p:nvPicPr>
        <p:blipFill rotWithShape="1">
          <a:blip r:embed="rId3">
            <a:alphaModFix/>
          </a:blip>
          <a:srcRect b="0" l="0" r="0" t="0"/>
          <a:stretch/>
        </p:blipFill>
        <p:spPr>
          <a:xfrm>
            <a:off x="3661557" y="975359"/>
            <a:ext cx="7843522" cy="5882641"/>
          </a:xfrm>
          <a:prstGeom prst="rect">
            <a:avLst/>
          </a:prstGeom>
          <a:noFill/>
          <a:ln>
            <a:noFill/>
          </a:ln>
        </p:spPr>
      </p:pic>
      <p:cxnSp>
        <p:nvCxnSpPr>
          <p:cNvPr id="825" name="Google Shape;825;p46"/>
          <p:cNvCxnSpPr>
            <a:stCxn id="824" idx="0"/>
            <a:endCxn id="824" idx="2"/>
          </p:cNvCxnSpPr>
          <p:nvPr/>
        </p:nvCxnSpPr>
        <p:spPr>
          <a:xfrm>
            <a:off x="7583318" y="975359"/>
            <a:ext cx="0" cy="5882700"/>
          </a:xfrm>
          <a:prstGeom prst="straightConnector1">
            <a:avLst/>
          </a:prstGeom>
          <a:noFill/>
          <a:ln cap="flat" cmpd="sng" w="9525">
            <a:solidFill>
              <a:schemeClr val="dk1"/>
            </a:solidFill>
            <a:prstDash val="dash"/>
            <a:round/>
            <a:headEnd len="sm" w="sm" type="none"/>
            <a:tailEnd len="sm" w="sm" type="none"/>
          </a:ln>
        </p:spPr>
      </p:cxnSp>
      <p:sp>
        <p:nvSpPr>
          <p:cNvPr id="826" name="Google Shape;826;p46"/>
          <p:cNvSpPr/>
          <p:nvPr/>
        </p:nvSpPr>
        <p:spPr>
          <a:xfrm>
            <a:off x="1658074" y="5894617"/>
            <a:ext cx="288032" cy="144016"/>
          </a:xfrm>
          <a:prstGeom prst="rect">
            <a:avLst/>
          </a:prstGeom>
          <a:solidFill>
            <a:srgbClr val="8AD2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7" name="Google Shape;827;p46"/>
          <p:cNvSpPr/>
          <p:nvPr/>
        </p:nvSpPr>
        <p:spPr>
          <a:xfrm>
            <a:off x="1658074" y="6164368"/>
            <a:ext cx="288032" cy="144016"/>
          </a:xfrm>
          <a:prstGeom prst="rect">
            <a:avLst/>
          </a:prstGeom>
          <a:solidFill>
            <a:srgbClr val="FF76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8" name="Google Shape;828;p46"/>
          <p:cNvSpPr/>
          <p:nvPr/>
        </p:nvSpPr>
        <p:spPr>
          <a:xfrm>
            <a:off x="1946106" y="5828125"/>
            <a:ext cx="167174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Monocentric lineages</a:t>
            </a:r>
            <a:endParaRPr sz="1400">
              <a:solidFill>
                <a:schemeClr val="dk1"/>
              </a:solidFill>
              <a:latin typeface="Garamond"/>
              <a:ea typeface="Garamond"/>
              <a:cs typeface="Garamond"/>
              <a:sym typeface="Garamond"/>
            </a:endParaRPr>
          </a:p>
        </p:txBody>
      </p:sp>
      <p:sp>
        <p:nvSpPr>
          <p:cNvPr id="829" name="Google Shape;829;p46"/>
          <p:cNvSpPr/>
          <p:nvPr/>
        </p:nvSpPr>
        <p:spPr>
          <a:xfrm>
            <a:off x="1946105" y="6097876"/>
            <a:ext cx="160922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Holocentric lineages</a:t>
            </a:r>
            <a:endParaRPr sz="1400">
              <a:solidFill>
                <a:schemeClr val="dk1"/>
              </a:solidFill>
              <a:latin typeface="Garamond"/>
              <a:ea typeface="Garamond"/>
              <a:cs typeface="Garamond"/>
              <a:sym typeface="Garamond"/>
            </a:endParaRPr>
          </a:p>
        </p:txBody>
      </p:sp>
      <p:sp>
        <p:nvSpPr>
          <p:cNvPr id="830" name="Google Shape;830;p46"/>
          <p:cNvSpPr/>
          <p:nvPr/>
        </p:nvSpPr>
        <p:spPr>
          <a:xfrm>
            <a:off x="1658073" y="6433084"/>
            <a:ext cx="288032" cy="144016"/>
          </a:xfrm>
          <a:prstGeom prst="rect">
            <a:avLst/>
          </a:prstGeom>
          <a:solidFill>
            <a:srgbClr val="B7AC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1" name="Google Shape;831;p46"/>
          <p:cNvSpPr/>
          <p:nvPr/>
        </p:nvSpPr>
        <p:spPr>
          <a:xfrm>
            <a:off x="1946104" y="6377499"/>
            <a:ext cx="142519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Overlapping rates</a:t>
            </a:r>
            <a:endParaRPr sz="1400">
              <a:solidFill>
                <a:schemeClr val="dk1"/>
              </a:solidFill>
              <a:latin typeface="Garamond"/>
              <a:ea typeface="Garamond"/>
              <a:cs typeface="Garamond"/>
              <a:sym typeface="Garamond"/>
            </a:endParaRPr>
          </a:p>
        </p:txBody>
      </p:sp>
      <p:graphicFrame>
        <p:nvGraphicFramePr>
          <p:cNvPr id="832" name="Google Shape;832;p46"/>
          <p:cNvGraphicFramePr/>
          <p:nvPr/>
        </p:nvGraphicFramePr>
        <p:xfrm>
          <a:off x="3606583" y="741260"/>
          <a:ext cx="3000000" cy="3000000"/>
        </p:xfrm>
        <a:graphic>
          <a:graphicData uri="http://schemas.openxmlformats.org/drawingml/2006/table">
            <a:tbl>
              <a:tblPr bandRow="1" firstCol="1" firstRow="1">
                <a:noFill/>
                <a:tableStyleId>{996BF277-1DEF-467D-B3B6-567BB9DCCDB6}</a:tableStyleId>
              </a:tblPr>
              <a:tblGrid>
                <a:gridCol w="4161175"/>
                <a:gridCol w="4161175"/>
              </a:tblGrid>
              <a:tr h="468200">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a:t>
                      </a:r>
                      <a:endParaRPr sz="1800" u="none" cap="none" strike="noStrike">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0.9</a:t>
                      </a:r>
                      <a:endParaRPr sz="1800" u="none" cap="none" strike="noStrike">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33" name="Google Shape;833;p46"/>
          <p:cNvSpPr/>
          <p:nvPr/>
        </p:nvSpPr>
        <p:spPr>
          <a:xfrm>
            <a:off x="7636047" y="838200"/>
            <a:ext cx="4292842" cy="6019797"/>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34" name="Google Shape;834;p46"/>
          <p:cNvPicPr preferRelativeResize="0"/>
          <p:nvPr/>
        </p:nvPicPr>
        <p:blipFill rotWithShape="1">
          <a:blip r:embed="rId4">
            <a:alphaModFix/>
          </a:blip>
          <a:srcRect b="0" l="0" r="0" t="0"/>
          <a:stretch/>
        </p:blipFill>
        <p:spPr>
          <a:xfrm>
            <a:off x="10394270" y="-412607"/>
            <a:ext cx="2917826" cy="3098453"/>
          </a:xfrm>
          <a:prstGeom prst="rect">
            <a:avLst/>
          </a:prstGeom>
          <a:noFill/>
          <a:ln>
            <a:noFill/>
          </a:ln>
        </p:spPr>
      </p:pic>
      <p:sp>
        <p:nvSpPr>
          <p:cNvPr id="835" name="Google Shape;835;p4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sp>
        <p:nvSpPr>
          <p:cNvPr id="836" name="Google Shape;836;p46"/>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46</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47"/>
          <p:cNvSpPr/>
          <p:nvPr/>
        </p:nvSpPr>
        <p:spPr>
          <a:xfrm>
            <a:off x="348343" y="98425"/>
            <a:ext cx="5148218" cy="4720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Data visualization</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No extinction</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vs.</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High extinction</a:t>
            </a:r>
            <a:endParaRPr/>
          </a:p>
        </p:txBody>
      </p:sp>
      <p:cxnSp>
        <p:nvCxnSpPr>
          <p:cNvPr id="843" name="Google Shape;843;p4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844" name="Google Shape;844;p47"/>
          <p:cNvPicPr preferRelativeResize="0"/>
          <p:nvPr/>
        </p:nvPicPr>
        <p:blipFill rotWithShape="1">
          <a:blip r:embed="rId3">
            <a:alphaModFix/>
          </a:blip>
          <a:srcRect b="0" l="0" r="0" t="0"/>
          <a:stretch/>
        </p:blipFill>
        <p:spPr>
          <a:xfrm>
            <a:off x="3661557" y="975359"/>
            <a:ext cx="7843522" cy="5882641"/>
          </a:xfrm>
          <a:prstGeom prst="rect">
            <a:avLst/>
          </a:prstGeom>
          <a:noFill/>
          <a:ln>
            <a:noFill/>
          </a:ln>
        </p:spPr>
      </p:pic>
      <p:pic>
        <p:nvPicPr>
          <p:cNvPr id="845" name="Google Shape;845;p47"/>
          <p:cNvPicPr preferRelativeResize="0"/>
          <p:nvPr/>
        </p:nvPicPr>
        <p:blipFill rotWithShape="1">
          <a:blip r:embed="rId4">
            <a:alphaModFix/>
          </a:blip>
          <a:srcRect b="0" l="0" r="0" t="0"/>
          <a:stretch/>
        </p:blipFill>
        <p:spPr>
          <a:xfrm>
            <a:off x="10394270" y="-412607"/>
            <a:ext cx="2917826" cy="3098453"/>
          </a:xfrm>
          <a:prstGeom prst="rect">
            <a:avLst/>
          </a:prstGeom>
          <a:noFill/>
          <a:ln>
            <a:noFill/>
          </a:ln>
        </p:spPr>
      </p:pic>
      <p:sp>
        <p:nvSpPr>
          <p:cNvPr id="846" name="Google Shape;846;p4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cxnSp>
        <p:nvCxnSpPr>
          <p:cNvPr id="847" name="Google Shape;847;p47"/>
          <p:cNvCxnSpPr>
            <a:stCxn id="844" idx="0"/>
            <a:endCxn id="844" idx="2"/>
          </p:cNvCxnSpPr>
          <p:nvPr/>
        </p:nvCxnSpPr>
        <p:spPr>
          <a:xfrm>
            <a:off x="7583318" y="975359"/>
            <a:ext cx="0" cy="5882700"/>
          </a:xfrm>
          <a:prstGeom prst="straightConnector1">
            <a:avLst/>
          </a:prstGeom>
          <a:noFill/>
          <a:ln cap="flat" cmpd="sng" w="9525">
            <a:solidFill>
              <a:schemeClr val="dk1"/>
            </a:solidFill>
            <a:prstDash val="dash"/>
            <a:round/>
            <a:headEnd len="sm" w="sm" type="none"/>
            <a:tailEnd len="sm" w="sm" type="none"/>
          </a:ln>
        </p:spPr>
      </p:cxnSp>
      <p:sp>
        <p:nvSpPr>
          <p:cNvPr id="848" name="Google Shape;848;p47"/>
          <p:cNvSpPr/>
          <p:nvPr/>
        </p:nvSpPr>
        <p:spPr>
          <a:xfrm>
            <a:off x="1658074" y="5894617"/>
            <a:ext cx="288032" cy="144016"/>
          </a:xfrm>
          <a:prstGeom prst="rect">
            <a:avLst/>
          </a:prstGeom>
          <a:solidFill>
            <a:srgbClr val="8AD2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 name="Google Shape;849;p47"/>
          <p:cNvSpPr/>
          <p:nvPr/>
        </p:nvSpPr>
        <p:spPr>
          <a:xfrm>
            <a:off x="1658074" y="6164368"/>
            <a:ext cx="288032" cy="144016"/>
          </a:xfrm>
          <a:prstGeom prst="rect">
            <a:avLst/>
          </a:prstGeom>
          <a:solidFill>
            <a:srgbClr val="FF76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0" name="Google Shape;850;p47"/>
          <p:cNvSpPr/>
          <p:nvPr/>
        </p:nvSpPr>
        <p:spPr>
          <a:xfrm>
            <a:off x="1946106" y="5828125"/>
            <a:ext cx="167174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Monocentric lineages</a:t>
            </a:r>
            <a:endParaRPr sz="1400">
              <a:solidFill>
                <a:schemeClr val="dk1"/>
              </a:solidFill>
              <a:latin typeface="Garamond"/>
              <a:ea typeface="Garamond"/>
              <a:cs typeface="Garamond"/>
              <a:sym typeface="Garamond"/>
            </a:endParaRPr>
          </a:p>
        </p:txBody>
      </p:sp>
      <p:sp>
        <p:nvSpPr>
          <p:cNvPr id="851" name="Google Shape;851;p47"/>
          <p:cNvSpPr/>
          <p:nvPr/>
        </p:nvSpPr>
        <p:spPr>
          <a:xfrm>
            <a:off x="1946105" y="6097876"/>
            <a:ext cx="160922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Holocentric lineages</a:t>
            </a:r>
            <a:endParaRPr sz="1400">
              <a:solidFill>
                <a:schemeClr val="dk1"/>
              </a:solidFill>
              <a:latin typeface="Garamond"/>
              <a:ea typeface="Garamond"/>
              <a:cs typeface="Garamond"/>
              <a:sym typeface="Garamond"/>
            </a:endParaRPr>
          </a:p>
        </p:txBody>
      </p:sp>
      <p:sp>
        <p:nvSpPr>
          <p:cNvPr id="852" name="Google Shape;852;p47"/>
          <p:cNvSpPr/>
          <p:nvPr/>
        </p:nvSpPr>
        <p:spPr>
          <a:xfrm>
            <a:off x="1658073" y="6433084"/>
            <a:ext cx="288032" cy="144016"/>
          </a:xfrm>
          <a:prstGeom prst="rect">
            <a:avLst/>
          </a:prstGeom>
          <a:solidFill>
            <a:srgbClr val="B7AC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3" name="Google Shape;853;p47"/>
          <p:cNvSpPr/>
          <p:nvPr/>
        </p:nvSpPr>
        <p:spPr>
          <a:xfrm>
            <a:off x="1946104" y="6377499"/>
            <a:ext cx="142519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Overlapping rates</a:t>
            </a:r>
            <a:endParaRPr sz="1400">
              <a:solidFill>
                <a:schemeClr val="dk1"/>
              </a:solidFill>
              <a:latin typeface="Garamond"/>
              <a:ea typeface="Garamond"/>
              <a:cs typeface="Garamond"/>
              <a:sym typeface="Garamond"/>
            </a:endParaRPr>
          </a:p>
        </p:txBody>
      </p:sp>
      <p:graphicFrame>
        <p:nvGraphicFramePr>
          <p:cNvPr id="854" name="Google Shape;854;p47"/>
          <p:cNvGraphicFramePr/>
          <p:nvPr/>
        </p:nvGraphicFramePr>
        <p:xfrm>
          <a:off x="3606583" y="741260"/>
          <a:ext cx="3000000" cy="3000000"/>
        </p:xfrm>
        <a:graphic>
          <a:graphicData uri="http://schemas.openxmlformats.org/drawingml/2006/table">
            <a:tbl>
              <a:tblPr bandRow="1" firstCol="1" firstRow="1">
                <a:noFill/>
                <a:tableStyleId>{996BF277-1DEF-467D-B3B6-567BB9DCCDB6}</a:tableStyleId>
              </a:tblPr>
              <a:tblGrid>
                <a:gridCol w="4161175"/>
                <a:gridCol w="4161175"/>
              </a:tblGrid>
              <a:tr h="468200">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a:t>
                      </a:r>
                      <a:endParaRPr sz="1800" u="none" cap="none" strike="noStrike">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0.9</a:t>
                      </a:r>
                      <a:endParaRPr sz="1800" u="none" cap="none" strike="noStrike">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55" name="Google Shape;855;p47"/>
          <p:cNvSpPr/>
          <p:nvPr/>
        </p:nvSpPr>
        <p:spPr>
          <a:xfrm>
            <a:off x="3555328" y="828948"/>
            <a:ext cx="4000503" cy="6019797"/>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 name="Google Shape;856;p47"/>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47</a:t>
            </a: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48"/>
          <p:cNvSpPr/>
          <p:nvPr/>
        </p:nvSpPr>
        <p:spPr>
          <a:xfrm>
            <a:off x="348343" y="98425"/>
            <a:ext cx="5148218" cy="4720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Data visualization</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No extinction</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vs.</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High extinction</a:t>
            </a:r>
            <a:endParaRPr/>
          </a:p>
        </p:txBody>
      </p:sp>
      <p:cxnSp>
        <p:nvCxnSpPr>
          <p:cNvPr id="863" name="Google Shape;863;p4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864" name="Google Shape;864;p48"/>
          <p:cNvPicPr preferRelativeResize="0"/>
          <p:nvPr/>
        </p:nvPicPr>
        <p:blipFill rotWithShape="1">
          <a:blip r:embed="rId3">
            <a:alphaModFix/>
          </a:blip>
          <a:srcRect b="0" l="0" r="0" t="0"/>
          <a:stretch/>
        </p:blipFill>
        <p:spPr>
          <a:xfrm>
            <a:off x="3661557" y="975359"/>
            <a:ext cx="7843522" cy="5882641"/>
          </a:xfrm>
          <a:prstGeom prst="rect">
            <a:avLst/>
          </a:prstGeom>
          <a:noFill/>
          <a:ln>
            <a:noFill/>
          </a:ln>
        </p:spPr>
      </p:pic>
      <p:pic>
        <p:nvPicPr>
          <p:cNvPr id="865" name="Google Shape;865;p48"/>
          <p:cNvPicPr preferRelativeResize="0"/>
          <p:nvPr/>
        </p:nvPicPr>
        <p:blipFill rotWithShape="1">
          <a:blip r:embed="rId4">
            <a:alphaModFix/>
          </a:blip>
          <a:srcRect b="0" l="0" r="0" t="0"/>
          <a:stretch/>
        </p:blipFill>
        <p:spPr>
          <a:xfrm>
            <a:off x="10394270" y="-412607"/>
            <a:ext cx="2917826" cy="3098453"/>
          </a:xfrm>
          <a:prstGeom prst="rect">
            <a:avLst/>
          </a:prstGeom>
          <a:noFill/>
          <a:ln>
            <a:noFill/>
          </a:ln>
        </p:spPr>
      </p:pic>
      <p:sp>
        <p:nvSpPr>
          <p:cNvPr id="866" name="Google Shape;866;p4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cxnSp>
        <p:nvCxnSpPr>
          <p:cNvPr id="867" name="Google Shape;867;p48"/>
          <p:cNvCxnSpPr>
            <a:stCxn id="864" idx="0"/>
            <a:endCxn id="864" idx="2"/>
          </p:cNvCxnSpPr>
          <p:nvPr/>
        </p:nvCxnSpPr>
        <p:spPr>
          <a:xfrm>
            <a:off x="7583318" y="975359"/>
            <a:ext cx="0" cy="5882700"/>
          </a:xfrm>
          <a:prstGeom prst="straightConnector1">
            <a:avLst/>
          </a:prstGeom>
          <a:noFill/>
          <a:ln cap="flat" cmpd="sng" w="9525">
            <a:solidFill>
              <a:schemeClr val="dk1"/>
            </a:solidFill>
            <a:prstDash val="dash"/>
            <a:round/>
            <a:headEnd len="sm" w="sm" type="none"/>
            <a:tailEnd len="sm" w="sm" type="none"/>
          </a:ln>
        </p:spPr>
      </p:cxnSp>
      <p:sp>
        <p:nvSpPr>
          <p:cNvPr id="868" name="Google Shape;868;p48"/>
          <p:cNvSpPr/>
          <p:nvPr/>
        </p:nvSpPr>
        <p:spPr>
          <a:xfrm>
            <a:off x="1658074" y="5894617"/>
            <a:ext cx="288032" cy="144016"/>
          </a:xfrm>
          <a:prstGeom prst="rect">
            <a:avLst/>
          </a:prstGeom>
          <a:solidFill>
            <a:srgbClr val="8AD2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9" name="Google Shape;869;p48"/>
          <p:cNvSpPr/>
          <p:nvPr/>
        </p:nvSpPr>
        <p:spPr>
          <a:xfrm>
            <a:off x="1658074" y="6164368"/>
            <a:ext cx="288032" cy="144016"/>
          </a:xfrm>
          <a:prstGeom prst="rect">
            <a:avLst/>
          </a:prstGeom>
          <a:solidFill>
            <a:srgbClr val="FF76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0" name="Google Shape;870;p48"/>
          <p:cNvSpPr/>
          <p:nvPr/>
        </p:nvSpPr>
        <p:spPr>
          <a:xfrm>
            <a:off x="1946106" y="5828125"/>
            <a:ext cx="167174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Monocentric lineages</a:t>
            </a:r>
            <a:endParaRPr sz="1400">
              <a:solidFill>
                <a:schemeClr val="dk1"/>
              </a:solidFill>
              <a:latin typeface="Garamond"/>
              <a:ea typeface="Garamond"/>
              <a:cs typeface="Garamond"/>
              <a:sym typeface="Garamond"/>
            </a:endParaRPr>
          </a:p>
        </p:txBody>
      </p:sp>
      <p:sp>
        <p:nvSpPr>
          <p:cNvPr id="871" name="Google Shape;871;p48"/>
          <p:cNvSpPr/>
          <p:nvPr/>
        </p:nvSpPr>
        <p:spPr>
          <a:xfrm>
            <a:off x="1946105" y="6097876"/>
            <a:ext cx="160922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Holocentric lineages</a:t>
            </a:r>
            <a:endParaRPr sz="1400">
              <a:solidFill>
                <a:schemeClr val="dk1"/>
              </a:solidFill>
              <a:latin typeface="Garamond"/>
              <a:ea typeface="Garamond"/>
              <a:cs typeface="Garamond"/>
              <a:sym typeface="Garamond"/>
            </a:endParaRPr>
          </a:p>
        </p:txBody>
      </p:sp>
      <p:sp>
        <p:nvSpPr>
          <p:cNvPr id="872" name="Google Shape;872;p48"/>
          <p:cNvSpPr/>
          <p:nvPr/>
        </p:nvSpPr>
        <p:spPr>
          <a:xfrm>
            <a:off x="1658073" y="6433084"/>
            <a:ext cx="288032" cy="144016"/>
          </a:xfrm>
          <a:prstGeom prst="rect">
            <a:avLst/>
          </a:prstGeom>
          <a:solidFill>
            <a:srgbClr val="B7AC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3" name="Google Shape;873;p48"/>
          <p:cNvSpPr/>
          <p:nvPr/>
        </p:nvSpPr>
        <p:spPr>
          <a:xfrm>
            <a:off x="1946104" y="6377499"/>
            <a:ext cx="142519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Overlapping rates</a:t>
            </a:r>
            <a:endParaRPr sz="1400">
              <a:solidFill>
                <a:schemeClr val="dk1"/>
              </a:solidFill>
              <a:latin typeface="Garamond"/>
              <a:ea typeface="Garamond"/>
              <a:cs typeface="Garamond"/>
              <a:sym typeface="Garamond"/>
            </a:endParaRPr>
          </a:p>
        </p:txBody>
      </p:sp>
      <p:graphicFrame>
        <p:nvGraphicFramePr>
          <p:cNvPr id="874" name="Google Shape;874;p48"/>
          <p:cNvGraphicFramePr/>
          <p:nvPr/>
        </p:nvGraphicFramePr>
        <p:xfrm>
          <a:off x="3606583" y="741260"/>
          <a:ext cx="3000000" cy="3000000"/>
        </p:xfrm>
        <a:graphic>
          <a:graphicData uri="http://schemas.openxmlformats.org/drawingml/2006/table">
            <a:tbl>
              <a:tblPr bandRow="1" firstCol="1" firstRow="1">
                <a:noFill/>
                <a:tableStyleId>{996BF277-1DEF-467D-B3B6-567BB9DCCDB6}</a:tableStyleId>
              </a:tblPr>
              <a:tblGrid>
                <a:gridCol w="4161175"/>
                <a:gridCol w="4161175"/>
              </a:tblGrid>
              <a:tr h="468200">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a:t>
                      </a:r>
                      <a:endParaRPr sz="1800" u="none" cap="none" strike="noStrike">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0.9</a:t>
                      </a:r>
                      <a:endParaRPr sz="1800" u="none" cap="none" strike="noStrike">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75" name="Google Shape;875;p48"/>
          <p:cNvSpPr/>
          <p:nvPr/>
        </p:nvSpPr>
        <p:spPr>
          <a:xfrm>
            <a:off x="3724076" y="3759544"/>
            <a:ext cx="8204814" cy="3098453"/>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6" name="Google Shape;876;p48"/>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48</a:t>
            </a:r>
            <a:endParaRPr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49"/>
          <p:cNvSpPr/>
          <p:nvPr/>
        </p:nvSpPr>
        <p:spPr>
          <a:xfrm>
            <a:off x="348343" y="98425"/>
            <a:ext cx="5148218" cy="4720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Data visualization</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No extinction</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vs.</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High extinction</a:t>
            </a:r>
            <a:endParaRPr/>
          </a:p>
        </p:txBody>
      </p:sp>
      <p:cxnSp>
        <p:nvCxnSpPr>
          <p:cNvPr id="883" name="Google Shape;883;p4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884" name="Google Shape;884;p49"/>
          <p:cNvPicPr preferRelativeResize="0"/>
          <p:nvPr/>
        </p:nvPicPr>
        <p:blipFill rotWithShape="1">
          <a:blip r:embed="rId3">
            <a:alphaModFix/>
          </a:blip>
          <a:srcRect b="0" l="0" r="0" t="0"/>
          <a:stretch/>
        </p:blipFill>
        <p:spPr>
          <a:xfrm>
            <a:off x="3661557" y="975359"/>
            <a:ext cx="7843522" cy="5882641"/>
          </a:xfrm>
          <a:prstGeom prst="rect">
            <a:avLst/>
          </a:prstGeom>
          <a:noFill/>
          <a:ln>
            <a:noFill/>
          </a:ln>
        </p:spPr>
      </p:pic>
      <p:cxnSp>
        <p:nvCxnSpPr>
          <p:cNvPr id="885" name="Google Shape;885;p49"/>
          <p:cNvCxnSpPr>
            <a:stCxn id="884" idx="0"/>
            <a:endCxn id="884" idx="2"/>
          </p:cNvCxnSpPr>
          <p:nvPr/>
        </p:nvCxnSpPr>
        <p:spPr>
          <a:xfrm>
            <a:off x="7583318" y="975359"/>
            <a:ext cx="0" cy="5882700"/>
          </a:xfrm>
          <a:prstGeom prst="straightConnector1">
            <a:avLst/>
          </a:prstGeom>
          <a:noFill/>
          <a:ln cap="flat" cmpd="sng" w="9525">
            <a:solidFill>
              <a:schemeClr val="dk1"/>
            </a:solidFill>
            <a:prstDash val="dash"/>
            <a:round/>
            <a:headEnd len="sm" w="sm" type="none"/>
            <a:tailEnd len="sm" w="sm" type="none"/>
          </a:ln>
        </p:spPr>
      </p:cxnSp>
      <p:sp>
        <p:nvSpPr>
          <p:cNvPr id="886" name="Google Shape;886;p49"/>
          <p:cNvSpPr/>
          <p:nvPr/>
        </p:nvSpPr>
        <p:spPr>
          <a:xfrm>
            <a:off x="1658074" y="5894617"/>
            <a:ext cx="288032" cy="144016"/>
          </a:xfrm>
          <a:prstGeom prst="rect">
            <a:avLst/>
          </a:prstGeom>
          <a:solidFill>
            <a:srgbClr val="8AD2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7" name="Google Shape;887;p49"/>
          <p:cNvSpPr/>
          <p:nvPr/>
        </p:nvSpPr>
        <p:spPr>
          <a:xfrm>
            <a:off x="1658074" y="6164368"/>
            <a:ext cx="288032" cy="144016"/>
          </a:xfrm>
          <a:prstGeom prst="rect">
            <a:avLst/>
          </a:prstGeom>
          <a:solidFill>
            <a:srgbClr val="FF76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8" name="Google Shape;888;p49"/>
          <p:cNvSpPr/>
          <p:nvPr/>
        </p:nvSpPr>
        <p:spPr>
          <a:xfrm>
            <a:off x="1946106" y="5828125"/>
            <a:ext cx="167174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Monocentric lineages</a:t>
            </a:r>
            <a:endParaRPr sz="1400">
              <a:solidFill>
                <a:schemeClr val="dk1"/>
              </a:solidFill>
              <a:latin typeface="Garamond"/>
              <a:ea typeface="Garamond"/>
              <a:cs typeface="Garamond"/>
              <a:sym typeface="Garamond"/>
            </a:endParaRPr>
          </a:p>
        </p:txBody>
      </p:sp>
      <p:sp>
        <p:nvSpPr>
          <p:cNvPr id="889" name="Google Shape;889;p49"/>
          <p:cNvSpPr/>
          <p:nvPr/>
        </p:nvSpPr>
        <p:spPr>
          <a:xfrm>
            <a:off x="1946105" y="6097876"/>
            <a:ext cx="160922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Holocentric lineages</a:t>
            </a:r>
            <a:endParaRPr sz="1400">
              <a:solidFill>
                <a:schemeClr val="dk1"/>
              </a:solidFill>
              <a:latin typeface="Garamond"/>
              <a:ea typeface="Garamond"/>
              <a:cs typeface="Garamond"/>
              <a:sym typeface="Garamond"/>
            </a:endParaRPr>
          </a:p>
        </p:txBody>
      </p:sp>
      <p:sp>
        <p:nvSpPr>
          <p:cNvPr id="890" name="Google Shape;890;p49"/>
          <p:cNvSpPr/>
          <p:nvPr/>
        </p:nvSpPr>
        <p:spPr>
          <a:xfrm>
            <a:off x="1658073" y="6433084"/>
            <a:ext cx="288032" cy="144016"/>
          </a:xfrm>
          <a:prstGeom prst="rect">
            <a:avLst/>
          </a:prstGeom>
          <a:solidFill>
            <a:srgbClr val="B7AC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1" name="Google Shape;891;p49"/>
          <p:cNvSpPr/>
          <p:nvPr/>
        </p:nvSpPr>
        <p:spPr>
          <a:xfrm>
            <a:off x="1946104" y="6377499"/>
            <a:ext cx="142519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Overlapping rates</a:t>
            </a:r>
            <a:endParaRPr sz="1400">
              <a:solidFill>
                <a:schemeClr val="dk1"/>
              </a:solidFill>
              <a:latin typeface="Garamond"/>
              <a:ea typeface="Garamond"/>
              <a:cs typeface="Garamond"/>
              <a:sym typeface="Garamond"/>
            </a:endParaRPr>
          </a:p>
        </p:txBody>
      </p:sp>
      <p:sp>
        <p:nvSpPr>
          <p:cNvPr id="892" name="Google Shape;892;p49"/>
          <p:cNvSpPr/>
          <p:nvPr/>
        </p:nvSpPr>
        <p:spPr>
          <a:xfrm>
            <a:off x="3555328" y="819368"/>
            <a:ext cx="8373561" cy="2875399"/>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893" name="Google Shape;893;p49"/>
          <p:cNvGraphicFramePr/>
          <p:nvPr/>
        </p:nvGraphicFramePr>
        <p:xfrm>
          <a:off x="3606583" y="741260"/>
          <a:ext cx="3000000" cy="3000000"/>
        </p:xfrm>
        <a:graphic>
          <a:graphicData uri="http://schemas.openxmlformats.org/drawingml/2006/table">
            <a:tbl>
              <a:tblPr bandRow="1" firstCol="1" firstRow="1">
                <a:noFill/>
                <a:tableStyleId>{996BF277-1DEF-467D-B3B6-567BB9DCCDB6}</a:tableStyleId>
              </a:tblPr>
              <a:tblGrid>
                <a:gridCol w="4161175"/>
                <a:gridCol w="4161175"/>
              </a:tblGrid>
              <a:tr h="468200">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a:t>
                      </a:r>
                      <a:endParaRPr sz="1800" u="none" cap="none" strike="noStrike">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0.9</a:t>
                      </a:r>
                      <a:endParaRPr sz="1800" u="none" cap="none" strike="noStrike">
                        <a:solidFill>
                          <a:schemeClr val="dk1"/>
                        </a:solidFill>
                        <a:latin typeface="Garamond"/>
                        <a:ea typeface="Garamond"/>
                        <a:cs typeface="Garamond"/>
                        <a:sym typeface="Garamond"/>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894" name="Google Shape;894;p49"/>
          <p:cNvPicPr preferRelativeResize="0"/>
          <p:nvPr/>
        </p:nvPicPr>
        <p:blipFill rotWithShape="1">
          <a:blip r:embed="rId4">
            <a:alphaModFix/>
          </a:blip>
          <a:srcRect b="0" l="0" r="0" t="0"/>
          <a:stretch/>
        </p:blipFill>
        <p:spPr>
          <a:xfrm>
            <a:off x="10394270" y="-412607"/>
            <a:ext cx="2917826" cy="3098453"/>
          </a:xfrm>
          <a:prstGeom prst="rect">
            <a:avLst/>
          </a:prstGeom>
          <a:noFill/>
          <a:ln>
            <a:noFill/>
          </a:ln>
        </p:spPr>
      </p:pic>
      <p:sp>
        <p:nvSpPr>
          <p:cNvPr id="895" name="Google Shape;895;p4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sp>
        <p:nvSpPr>
          <p:cNvPr id="896" name="Google Shape;896;p49"/>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49</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p:nvPr/>
        </p:nvSpPr>
        <p:spPr>
          <a:xfrm>
            <a:off x="348342" y="98425"/>
            <a:ext cx="7542831" cy="30939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Monocentric chromosomes</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2800">
                <a:solidFill>
                  <a:schemeClr val="dk1"/>
                </a:solidFill>
                <a:latin typeface="Garamond"/>
                <a:ea typeface="Garamond"/>
                <a:cs typeface="Garamond"/>
                <a:sym typeface="Garamond"/>
              </a:rPr>
              <a:t>Present a </a:t>
            </a:r>
            <a:r>
              <a:rPr lang="es-ES" sz="2800" u="sng">
                <a:solidFill>
                  <a:schemeClr val="dk1"/>
                </a:solidFill>
                <a:latin typeface="Garamond"/>
                <a:ea typeface="Garamond"/>
                <a:cs typeface="Garamond"/>
                <a:sym typeface="Garamond"/>
              </a:rPr>
              <a:t>single</a:t>
            </a:r>
            <a:r>
              <a:rPr lang="es-ES" sz="2800">
                <a:solidFill>
                  <a:schemeClr val="dk1"/>
                </a:solidFill>
                <a:latin typeface="Garamond"/>
                <a:ea typeface="Garamond"/>
                <a:cs typeface="Garamond"/>
                <a:sym typeface="Garamond"/>
              </a:rPr>
              <a:t> centromeric region</a:t>
            </a:r>
            <a:endParaRPr/>
          </a:p>
          <a:p>
            <a:pPr indent="0" lvl="0" marL="0" marR="0" rtl="0" algn="l">
              <a:lnSpc>
                <a:spcPct val="150000"/>
              </a:lnSpc>
              <a:spcBef>
                <a:spcPts val="600"/>
              </a:spcBef>
              <a:spcAft>
                <a:spcPts val="0"/>
              </a:spcAft>
              <a:buNone/>
            </a:pPr>
            <a:r>
              <a:t/>
            </a:r>
            <a:endParaRPr sz="2800">
              <a:solidFill>
                <a:schemeClr val="dk1"/>
              </a:solidFill>
              <a:latin typeface="Garamond"/>
              <a:ea typeface="Garamond"/>
              <a:cs typeface="Garamond"/>
              <a:sym typeface="Garamond"/>
            </a:endParaRPr>
          </a:p>
        </p:txBody>
      </p:sp>
      <p:cxnSp>
        <p:nvCxnSpPr>
          <p:cNvPr id="133" name="Google Shape;133;p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34" name="Google Shape;134;p5"/>
          <p:cNvPicPr preferRelativeResize="0"/>
          <p:nvPr/>
        </p:nvPicPr>
        <p:blipFill rotWithShape="1">
          <a:blip r:embed="rId3">
            <a:alphaModFix/>
          </a:blip>
          <a:srcRect b="0" l="0" r="0" t="0"/>
          <a:stretch/>
        </p:blipFill>
        <p:spPr>
          <a:xfrm>
            <a:off x="9499601" y="-777888"/>
            <a:ext cx="4559870" cy="3039171"/>
          </a:xfrm>
          <a:prstGeom prst="rect">
            <a:avLst/>
          </a:prstGeom>
          <a:noFill/>
          <a:ln>
            <a:noFill/>
          </a:ln>
        </p:spPr>
      </p:pic>
      <p:sp>
        <p:nvSpPr>
          <p:cNvPr id="135" name="Google Shape;135;p5"/>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sp>
        <p:nvSpPr>
          <p:cNvPr id="136" name="Google Shape;136;p5"/>
          <p:cNvSpPr/>
          <p:nvPr/>
        </p:nvSpPr>
        <p:spPr>
          <a:xfrm>
            <a:off x="896889" y="6337317"/>
            <a:ext cx="32102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dk1"/>
                </a:solidFill>
                <a:latin typeface="Garamond"/>
                <a:ea typeface="Garamond"/>
                <a:cs typeface="Garamond"/>
                <a:sym typeface="Garamond"/>
              </a:rPr>
              <a:t>Homo sapiens </a:t>
            </a:r>
            <a:r>
              <a:rPr lang="es-ES" sz="1400">
                <a:solidFill>
                  <a:schemeClr val="dk1"/>
                </a:solidFill>
                <a:latin typeface="Garamond"/>
                <a:ea typeface="Garamond"/>
                <a:cs typeface="Garamond"/>
                <a:sym typeface="Garamond"/>
              </a:rPr>
              <a:t>(</a:t>
            </a:r>
            <a:r>
              <a:rPr i="1" lang="es-ES" sz="1400">
                <a:solidFill>
                  <a:schemeClr val="dk1"/>
                </a:solidFill>
                <a:latin typeface="Garamond"/>
                <a:ea typeface="Garamond"/>
                <a:cs typeface="Garamond"/>
                <a:sym typeface="Garamond"/>
              </a:rPr>
              <a:t>2n</a:t>
            </a:r>
            <a:r>
              <a:rPr lang="es-ES" sz="1400">
                <a:solidFill>
                  <a:schemeClr val="dk1"/>
                </a:solidFill>
                <a:latin typeface="Garamond"/>
                <a:ea typeface="Garamond"/>
                <a:cs typeface="Garamond"/>
                <a:sym typeface="Garamond"/>
              </a:rPr>
              <a:t>=46)</a:t>
            </a:r>
            <a:endParaRPr/>
          </a:p>
        </p:txBody>
      </p:sp>
      <p:pic>
        <p:nvPicPr>
          <p:cNvPr descr="https://upload.wikimedia.org/wikipedia/commons/e/ea/Human_karyotype_%28259_32%29_Karyotype_Human_46%2CXX_%28woman%29.jpg" id="137" name="Google Shape;137;p5"/>
          <p:cNvPicPr preferRelativeResize="0"/>
          <p:nvPr/>
        </p:nvPicPr>
        <p:blipFill rotWithShape="1">
          <a:blip r:embed="rId4">
            <a:alphaModFix/>
          </a:blip>
          <a:srcRect b="14082" l="20688" r="24433" t="11612"/>
          <a:stretch/>
        </p:blipFill>
        <p:spPr>
          <a:xfrm>
            <a:off x="896889" y="3154182"/>
            <a:ext cx="3637339" cy="3152357"/>
          </a:xfrm>
          <a:prstGeom prst="rect">
            <a:avLst/>
          </a:prstGeom>
          <a:noFill/>
          <a:ln cap="flat" cmpd="sng" w="9525">
            <a:solidFill>
              <a:srgbClr val="002C9E"/>
            </a:solidFill>
            <a:prstDash val="solid"/>
            <a:round/>
            <a:headEnd len="sm" w="sm" type="none"/>
            <a:tailEnd len="sm" w="sm" type="none"/>
          </a:ln>
        </p:spPr>
      </p:pic>
      <p:sp>
        <p:nvSpPr>
          <p:cNvPr id="138" name="Google Shape;138;p5"/>
          <p:cNvSpPr/>
          <p:nvPr/>
        </p:nvSpPr>
        <p:spPr>
          <a:xfrm>
            <a:off x="3092729" y="6121873"/>
            <a:ext cx="1611371"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800">
                <a:solidFill>
                  <a:schemeClr val="dk1"/>
                </a:solidFill>
                <a:latin typeface="Garamond"/>
                <a:ea typeface="Garamond"/>
                <a:cs typeface="Garamond"/>
                <a:sym typeface="Garamond"/>
              </a:rPr>
              <a:t>Picture: Archive (Josef Reischig)</a:t>
            </a:r>
            <a:endParaRPr/>
          </a:p>
        </p:txBody>
      </p:sp>
      <p:sp>
        <p:nvSpPr>
          <p:cNvPr id="139" name="Google Shape;139;p5"/>
          <p:cNvSpPr/>
          <p:nvPr/>
        </p:nvSpPr>
        <p:spPr>
          <a:xfrm>
            <a:off x="5959230" y="3711651"/>
            <a:ext cx="6096000" cy="196977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s-ES" sz="2800">
                <a:solidFill>
                  <a:srgbClr val="000000"/>
                </a:solidFill>
                <a:latin typeface="Garamond"/>
                <a:ea typeface="Garamond"/>
                <a:cs typeface="Garamond"/>
                <a:sym typeface="Garamond"/>
              </a:rPr>
              <a:t>Centromere</a:t>
            </a:r>
            <a:endParaRPr/>
          </a:p>
          <a:p>
            <a:pPr indent="-457200" lvl="0" marL="457200" marR="0" rtl="0" algn="l">
              <a:lnSpc>
                <a:spcPct val="150000"/>
              </a:lnSpc>
              <a:spcBef>
                <a:spcPts val="60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Rich in repetitive sequences</a:t>
            </a:r>
            <a:endParaRPr/>
          </a:p>
          <a:p>
            <a:pPr indent="-457200" lvl="0" marL="457200" marR="0" rtl="0" algn="l">
              <a:spcBef>
                <a:spcPts val="60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Rich in condensine proteins</a:t>
            </a:r>
            <a:endParaRPr/>
          </a:p>
        </p:txBody>
      </p:sp>
      <p:sp>
        <p:nvSpPr>
          <p:cNvPr id="140" name="Google Shape;140;p5"/>
          <p:cNvSpPr/>
          <p:nvPr/>
        </p:nvSpPr>
        <p:spPr>
          <a:xfrm>
            <a:off x="-20325" y="-22025"/>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5</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50"/>
          <p:cNvSpPr/>
          <p:nvPr/>
        </p:nvSpPr>
        <p:spPr>
          <a:xfrm>
            <a:off x="348342" y="98425"/>
            <a:ext cx="9811657" cy="38128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Data visualization</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24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903" name="Google Shape;903;p5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904" name="Google Shape;904;p50"/>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905" name="Google Shape;905;p5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pSp>
        <p:nvGrpSpPr>
          <p:cNvPr id="906" name="Google Shape;906;p50"/>
          <p:cNvGrpSpPr/>
          <p:nvPr/>
        </p:nvGrpSpPr>
        <p:grpSpPr>
          <a:xfrm>
            <a:off x="4446966" y="727861"/>
            <a:ext cx="7037501" cy="6182171"/>
            <a:chOff x="109537" y="690562"/>
            <a:chExt cx="12325839" cy="10296335"/>
          </a:xfrm>
        </p:grpSpPr>
        <p:pic>
          <p:nvPicPr>
            <p:cNvPr id="907" name="Google Shape;907;p50"/>
            <p:cNvPicPr preferRelativeResize="0"/>
            <p:nvPr/>
          </p:nvPicPr>
          <p:blipFill rotWithShape="1">
            <a:blip r:embed="rId4">
              <a:alphaModFix/>
            </a:blip>
            <a:srcRect b="0" l="0" r="0" t="0"/>
            <a:stretch/>
          </p:blipFill>
          <p:spPr>
            <a:xfrm>
              <a:off x="109537" y="690562"/>
              <a:ext cx="11972925" cy="5476875"/>
            </a:xfrm>
            <a:prstGeom prst="rect">
              <a:avLst/>
            </a:prstGeom>
            <a:noFill/>
            <a:ln>
              <a:noFill/>
            </a:ln>
          </p:spPr>
        </p:pic>
        <p:pic>
          <p:nvPicPr>
            <p:cNvPr id="908" name="Google Shape;908;p50"/>
            <p:cNvPicPr preferRelativeResize="0"/>
            <p:nvPr/>
          </p:nvPicPr>
          <p:blipFill rotWithShape="1">
            <a:blip r:embed="rId5">
              <a:alphaModFix/>
            </a:blip>
            <a:srcRect b="0" l="0" r="0" t="0"/>
            <a:stretch/>
          </p:blipFill>
          <p:spPr>
            <a:xfrm>
              <a:off x="2205526" y="6033897"/>
              <a:ext cx="10229850" cy="4953000"/>
            </a:xfrm>
            <a:prstGeom prst="rect">
              <a:avLst/>
            </a:prstGeom>
            <a:noFill/>
            <a:ln>
              <a:noFill/>
            </a:ln>
          </p:spPr>
        </p:pic>
      </p:grpSp>
      <p:grpSp>
        <p:nvGrpSpPr>
          <p:cNvPr id="909" name="Google Shape;909;p50"/>
          <p:cNvGrpSpPr/>
          <p:nvPr/>
        </p:nvGrpSpPr>
        <p:grpSpPr>
          <a:xfrm>
            <a:off x="2256154" y="6363653"/>
            <a:ext cx="3387528" cy="482703"/>
            <a:chOff x="383170" y="5999845"/>
            <a:chExt cx="5223861" cy="744368"/>
          </a:xfrm>
        </p:grpSpPr>
        <p:grpSp>
          <p:nvGrpSpPr>
            <p:cNvPr id="910" name="Google Shape;910;p50"/>
            <p:cNvGrpSpPr/>
            <p:nvPr/>
          </p:nvGrpSpPr>
          <p:grpSpPr>
            <a:xfrm>
              <a:off x="383170" y="6101598"/>
              <a:ext cx="447770" cy="641804"/>
              <a:chOff x="1030526" y="2887208"/>
              <a:chExt cx="2773682" cy="4183119"/>
            </a:xfrm>
          </p:grpSpPr>
          <p:pic>
            <p:nvPicPr>
              <p:cNvPr id="911" name="Google Shape;911;p50"/>
              <p:cNvPicPr preferRelativeResize="0"/>
              <p:nvPr/>
            </p:nvPicPr>
            <p:blipFill rotWithShape="1">
              <a:blip r:embed="rId6">
                <a:alphaModFix/>
              </a:blip>
              <a:srcRect b="0" l="0" r="0" t="0"/>
              <a:stretch/>
            </p:blipFill>
            <p:spPr>
              <a:xfrm>
                <a:off x="1030526" y="2887208"/>
                <a:ext cx="2181227" cy="1904245"/>
              </a:xfrm>
              <a:prstGeom prst="rect">
                <a:avLst/>
              </a:prstGeom>
              <a:noFill/>
              <a:ln>
                <a:noFill/>
              </a:ln>
            </p:spPr>
          </p:pic>
          <p:pic>
            <p:nvPicPr>
              <p:cNvPr id="912" name="Google Shape;912;p50"/>
              <p:cNvPicPr preferRelativeResize="0"/>
              <p:nvPr/>
            </p:nvPicPr>
            <p:blipFill rotWithShape="1">
              <a:blip r:embed="rId7">
                <a:alphaModFix/>
              </a:blip>
              <a:srcRect b="0" l="0" r="0" t="0"/>
              <a:stretch/>
            </p:blipFill>
            <p:spPr>
              <a:xfrm>
                <a:off x="1461059" y="4412856"/>
                <a:ext cx="2343149" cy="2657471"/>
              </a:xfrm>
              <a:prstGeom prst="rect">
                <a:avLst/>
              </a:prstGeom>
              <a:noFill/>
              <a:ln>
                <a:noFill/>
              </a:ln>
            </p:spPr>
          </p:pic>
        </p:grpSp>
        <p:sp>
          <p:nvSpPr>
            <p:cNvPr id="913" name="Google Shape;913;p50"/>
            <p:cNvSpPr/>
            <p:nvPr/>
          </p:nvSpPr>
          <p:spPr>
            <a:xfrm>
              <a:off x="700470" y="5999845"/>
              <a:ext cx="4906561" cy="4746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Holocentric lineages with monocentric spp</a:t>
              </a:r>
              <a:endParaRPr sz="1400">
                <a:solidFill>
                  <a:schemeClr val="dk1"/>
                </a:solidFill>
                <a:latin typeface="Garamond"/>
                <a:ea typeface="Garamond"/>
                <a:cs typeface="Garamond"/>
                <a:sym typeface="Garamond"/>
              </a:endParaRPr>
            </a:p>
          </p:txBody>
        </p:sp>
        <p:sp>
          <p:nvSpPr>
            <p:cNvPr id="914" name="Google Shape;914;p50"/>
            <p:cNvSpPr/>
            <p:nvPr/>
          </p:nvSpPr>
          <p:spPr>
            <a:xfrm>
              <a:off x="700470" y="6269595"/>
              <a:ext cx="4854652" cy="4746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Garamond"/>
                  <a:ea typeface="Garamond"/>
                  <a:cs typeface="Garamond"/>
                  <a:sym typeface="Garamond"/>
                </a:rPr>
                <a:t>Monocentric lineages with holocentric spp</a:t>
              </a:r>
              <a:endParaRPr sz="1400">
                <a:solidFill>
                  <a:schemeClr val="dk1"/>
                </a:solidFill>
                <a:latin typeface="Garamond"/>
                <a:ea typeface="Garamond"/>
                <a:cs typeface="Garamond"/>
                <a:sym typeface="Garamond"/>
              </a:endParaRPr>
            </a:p>
          </p:txBody>
        </p:sp>
      </p:grpSp>
      <p:sp>
        <p:nvSpPr>
          <p:cNvPr id="915" name="Google Shape;915;p50"/>
          <p:cNvSpPr/>
          <p:nvPr/>
        </p:nvSpPr>
        <p:spPr>
          <a:xfrm>
            <a:off x="348342" y="4589372"/>
            <a:ext cx="4765260" cy="83099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400">
                <a:solidFill>
                  <a:srgbClr val="000000"/>
                </a:solidFill>
                <a:latin typeface="Garamond"/>
                <a:ea typeface="Garamond"/>
                <a:cs typeface="Garamond"/>
                <a:sym typeface="Garamond"/>
              </a:rPr>
              <a:t>Differences of means quite gradual among the lineages</a:t>
            </a:r>
            <a:endParaRPr/>
          </a:p>
        </p:txBody>
      </p:sp>
      <p:sp>
        <p:nvSpPr>
          <p:cNvPr id="916" name="Google Shape;916;p50"/>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50</a:t>
            </a: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51"/>
          <p:cNvSpPr/>
          <p:nvPr/>
        </p:nvSpPr>
        <p:spPr>
          <a:xfrm>
            <a:off x="348342" y="98425"/>
            <a:ext cx="9811657" cy="4720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Wilcoxon signed-rank test</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923" name="Google Shape;923;p5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924" name="Google Shape;924;p51"/>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925" name="Google Shape;925;p51"/>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graphicFrame>
        <p:nvGraphicFramePr>
          <p:cNvPr id="926" name="Google Shape;926;p51"/>
          <p:cNvGraphicFramePr/>
          <p:nvPr/>
        </p:nvGraphicFramePr>
        <p:xfrm>
          <a:off x="205407" y="2510880"/>
          <a:ext cx="3000000" cy="3000000"/>
        </p:xfrm>
        <a:graphic>
          <a:graphicData uri="http://schemas.openxmlformats.org/drawingml/2006/table">
            <a:tbl>
              <a:tblPr bandRow="1" firstCol="1" firstRow="1">
                <a:noFill/>
                <a:tableStyleId>{996BF277-1DEF-467D-B3B6-567BB9DCCDB6}</a:tableStyleId>
              </a:tblPr>
              <a:tblGrid>
                <a:gridCol w="3458825"/>
                <a:gridCol w="2080600"/>
                <a:gridCol w="2080600"/>
                <a:gridCol w="2080600"/>
                <a:gridCol w="2080600"/>
              </a:tblGrid>
              <a:tr h="468200">
                <a:tc>
                  <a:txBody>
                    <a:bodyPr/>
                    <a:lstStyle/>
                    <a:p>
                      <a:pPr indent="0" lvl="0" marL="0" marR="0" rtl="0" algn="l">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 </a:t>
                      </a:r>
                      <a:endParaRPr sz="1800" u="none" cap="none" strike="noStrike">
                        <a:solidFill>
                          <a:schemeClr val="dk1"/>
                        </a:solidFill>
                        <a:latin typeface="Garamond"/>
                        <a:ea typeface="Garamond"/>
                        <a:cs typeface="Garamond"/>
                        <a:sym typeface="Garamond"/>
                      </a:endParaRPr>
                    </a:p>
                  </a:txBody>
                  <a:tcPr marT="0" marB="0" marR="68575" marL="68575"/>
                </a:tc>
                <a:tc gridSpan="2">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hMerge="1"/>
                <a:tc gridSpan="2">
                  <a:txBody>
                    <a:bodyPr/>
                    <a:lstStyle/>
                    <a:p>
                      <a:pPr indent="0" lvl="0" marL="0" marR="0" rtl="0" algn="ctr">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µ = 0.9</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hMerge="1"/>
              </a:tr>
              <a:tr h="646275">
                <a:tc>
                  <a:txBody>
                    <a:bodyPr/>
                    <a:lstStyle/>
                    <a:p>
                      <a:pPr indent="0" lvl="0" marL="0" marR="0" rtl="0" algn="l">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Complete dataset </a:t>
                      </a:r>
                      <a:r>
                        <a:rPr lang="es-ES" sz="1600" u="none" cap="none" strike="noStrike">
                          <a:solidFill>
                            <a:schemeClr val="dk1"/>
                          </a:solidFill>
                          <a:latin typeface="Garamond"/>
                          <a:ea typeface="Garamond"/>
                          <a:cs typeface="Garamond"/>
                          <a:sym typeface="Garamond"/>
                        </a:rPr>
                        <a:t>(18 lineages)</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Holocentric</a:t>
                      </a:r>
                      <a:endParaRPr b="1"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Monocentric</a:t>
                      </a:r>
                      <a:endParaRPr b="1"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Holocentric</a:t>
                      </a:r>
                      <a:endParaRPr b="1" sz="1800" u="none" cap="none" strike="noStrike">
                        <a:latin typeface="Garamond"/>
                        <a:ea typeface="Garamond"/>
                        <a:cs typeface="Garamond"/>
                        <a:sym typeface="Garamond"/>
                      </a:endParaRPr>
                    </a:p>
                  </a:txBody>
                  <a:tcPr marT="0" marB="0" marR="68575" marL="68575" anchor="ctr"/>
                </a:tc>
                <a:tc>
                  <a:txBody>
                    <a:bodyPr/>
                    <a:lstStyle/>
                    <a:p>
                      <a:pPr indent="0" lvl="0" marL="0" marR="0" rtl="0" algn="ctr">
                        <a:lnSpc>
                          <a:spcPct val="115000"/>
                        </a:lnSpc>
                        <a:spcBef>
                          <a:spcPts val="0"/>
                        </a:spcBef>
                        <a:spcAft>
                          <a:spcPts val="0"/>
                        </a:spcAft>
                        <a:buNone/>
                      </a:pPr>
                      <a:r>
                        <a:rPr b="1" lang="es-ES" sz="2000" u="none" cap="none" strike="noStrike">
                          <a:latin typeface="Garamond"/>
                          <a:ea typeface="Garamond"/>
                          <a:cs typeface="Garamond"/>
                          <a:sym typeface="Garamond"/>
                        </a:rPr>
                        <a:t>Monocentric</a:t>
                      </a:r>
                      <a:endParaRPr b="1" sz="1800" u="none" cap="none" strike="noStrike">
                        <a:latin typeface="Garamond"/>
                        <a:ea typeface="Garamond"/>
                        <a:cs typeface="Garamond"/>
                        <a:sym typeface="Garamond"/>
                      </a:endParaRPr>
                    </a:p>
                  </a:txBody>
                  <a:tcPr marT="0" marB="0" marR="68575" marL="68575" anchor="ctr"/>
                </a:tc>
              </a:tr>
              <a:tr h="742300">
                <a:tc>
                  <a:txBody>
                    <a:bodyPr/>
                    <a:lstStyle/>
                    <a:p>
                      <a:pPr indent="0" lvl="0" marL="0" marR="0" rtl="0" algn="l">
                        <a:lnSpc>
                          <a:spcPct val="115000"/>
                        </a:lnSpc>
                        <a:spcBef>
                          <a:spcPts val="0"/>
                        </a:spcBef>
                        <a:spcAft>
                          <a:spcPts val="0"/>
                        </a:spcAft>
                        <a:buNone/>
                      </a:pPr>
                      <a:r>
                        <a:rPr lang="es-ES" sz="2000" u="none" cap="none" strike="noStrike">
                          <a:solidFill>
                            <a:schemeClr val="dk1"/>
                          </a:solidFill>
                          <a:latin typeface="Garamond"/>
                          <a:ea typeface="Garamond"/>
                          <a:cs typeface="Garamond"/>
                          <a:sym typeface="Garamond"/>
                        </a:rPr>
                        <a:t>Wilcoxon signed-rank test</a:t>
                      </a:r>
                      <a:endParaRPr sz="1800" u="none" cap="none" strike="noStrike">
                        <a:solidFill>
                          <a:schemeClr val="dk1"/>
                        </a:solidFill>
                        <a:latin typeface="Garamond"/>
                        <a:ea typeface="Garamond"/>
                        <a:cs typeface="Garamond"/>
                        <a:sym typeface="Garamond"/>
                      </a:endParaRPr>
                    </a:p>
                  </a:txBody>
                  <a:tcPr marT="0" marB="0" marR="68575" marL="68575" anchor="ctr">
                    <a:solidFill>
                      <a:srgbClr val="A1CB8D"/>
                    </a:solidFill>
                  </a:tcPr>
                </a:tc>
                <a:tc gridSpan="2">
                  <a:txBody>
                    <a:bodyPr/>
                    <a:lstStyle/>
                    <a:p>
                      <a:pPr indent="0" lvl="0" marL="0" marR="0" rtl="0" algn="ctr">
                        <a:lnSpc>
                          <a:spcPct val="115000"/>
                        </a:lnSpc>
                        <a:spcBef>
                          <a:spcPts val="0"/>
                        </a:spcBef>
                        <a:spcAft>
                          <a:spcPts val="0"/>
                        </a:spcAft>
                        <a:buNone/>
                      </a:pPr>
                      <a:r>
                        <a:rPr lang="es-ES" sz="2000" u="none" cap="none" strike="noStrike">
                          <a:latin typeface="Garamond"/>
                          <a:ea typeface="Garamond"/>
                          <a:cs typeface="Garamond"/>
                          <a:sym typeface="Garamond"/>
                        </a:rPr>
                        <a:t>V = 54</a:t>
                      </a:r>
                      <a:endParaRPr sz="1800" u="none" cap="none" strike="noStrike">
                        <a:latin typeface="Garamond"/>
                        <a:ea typeface="Garamond"/>
                        <a:cs typeface="Garamond"/>
                        <a:sym typeface="Garamond"/>
                      </a:endParaRPr>
                    </a:p>
                    <a:p>
                      <a:pPr indent="0" lvl="0" marL="0" marR="0" rtl="0" algn="ctr">
                        <a:lnSpc>
                          <a:spcPct val="115000"/>
                        </a:lnSpc>
                        <a:spcBef>
                          <a:spcPts val="1000"/>
                        </a:spcBef>
                        <a:spcAft>
                          <a:spcPts val="0"/>
                        </a:spcAft>
                        <a:buNone/>
                      </a:pPr>
                      <a:r>
                        <a:rPr lang="es-ES" sz="2000" u="none" cap="none" strike="noStrike">
                          <a:latin typeface="Garamond"/>
                          <a:ea typeface="Garamond"/>
                          <a:cs typeface="Garamond"/>
                          <a:sym typeface="Garamond"/>
                        </a:rPr>
                        <a:t>p-value = 0.1815</a:t>
                      </a:r>
                      <a:endParaRPr sz="1800" u="none" cap="none" strike="noStrike">
                        <a:latin typeface="Garamond"/>
                        <a:ea typeface="Garamond"/>
                        <a:cs typeface="Garamond"/>
                        <a:sym typeface="Garamond"/>
                      </a:endParaRPr>
                    </a:p>
                  </a:txBody>
                  <a:tcPr marT="0" marB="0" marR="68575" marL="68575" anchor="ctr"/>
                </a:tc>
                <a:tc hMerge="1"/>
                <a:tc gridSpan="2">
                  <a:txBody>
                    <a:bodyPr/>
                    <a:lstStyle/>
                    <a:p>
                      <a:pPr indent="0" lvl="0" marL="0" marR="0" rtl="0" algn="ctr">
                        <a:lnSpc>
                          <a:spcPct val="115000"/>
                        </a:lnSpc>
                        <a:spcBef>
                          <a:spcPts val="0"/>
                        </a:spcBef>
                        <a:spcAft>
                          <a:spcPts val="0"/>
                        </a:spcAft>
                        <a:buNone/>
                      </a:pPr>
                      <a:r>
                        <a:rPr lang="es-ES" sz="1800" u="none" cap="none" strike="noStrike">
                          <a:latin typeface="Garamond"/>
                          <a:ea typeface="Garamond"/>
                          <a:cs typeface="Garamond"/>
                          <a:sym typeface="Garamond"/>
                        </a:rPr>
                        <a:t>V = 52</a:t>
                      </a:r>
                      <a:endParaRPr sz="1600" u="none" cap="none" strike="noStrike">
                        <a:latin typeface="Garamond"/>
                        <a:ea typeface="Garamond"/>
                        <a:cs typeface="Garamond"/>
                        <a:sym typeface="Garamond"/>
                      </a:endParaRPr>
                    </a:p>
                    <a:p>
                      <a:pPr indent="0" lvl="0" marL="0" marR="0" rtl="0" algn="ctr">
                        <a:lnSpc>
                          <a:spcPct val="115000"/>
                        </a:lnSpc>
                        <a:spcBef>
                          <a:spcPts val="1000"/>
                        </a:spcBef>
                        <a:spcAft>
                          <a:spcPts val="0"/>
                        </a:spcAft>
                        <a:buNone/>
                      </a:pPr>
                      <a:r>
                        <a:rPr lang="es-ES" sz="1800" u="none" cap="none" strike="noStrike">
                          <a:latin typeface="Garamond"/>
                          <a:ea typeface="Garamond"/>
                          <a:cs typeface="Garamond"/>
                          <a:sym typeface="Garamond"/>
                        </a:rPr>
                        <a:t>p-value = 0.154</a:t>
                      </a:r>
                      <a:endParaRPr sz="1600" u="none" cap="none" strike="noStrike">
                        <a:latin typeface="Garamond"/>
                        <a:ea typeface="Garamond"/>
                        <a:cs typeface="Garamond"/>
                        <a:sym typeface="Garamond"/>
                      </a:endParaRPr>
                    </a:p>
                  </a:txBody>
                  <a:tcPr marT="0" marB="0" marR="68575" marL="68575" anchor="ctr"/>
                </a:tc>
                <a:tc hMerge="1"/>
              </a:tr>
            </a:tbl>
          </a:graphicData>
        </a:graphic>
      </p:graphicFrame>
      <p:sp>
        <p:nvSpPr>
          <p:cNvPr id="927" name="Google Shape;927;p51"/>
          <p:cNvSpPr/>
          <p:nvPr/>
        </p:nvSpPr>
        <p:spPr>
          <a:xfrm>
            <a:off x="5629011" y="4819205"/>
            <a:ext cx="4765259" cy="1200329"/>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400">
                <a:solidFill>
                  <a:srgbClr val="000000"/>
                </a:solidFill>
                <a:latin typeface="Garamond"/>
                <a:ea typeface="Garamond"/>
                <a:cs typeface="Garamond"/>
                <a:sym typeface="Garamond"/>
              </a:rPr>
              <a:t>Null hypothesis of equal diversification rates means between groups </a:t>
            </a:r>
            <a:r>
              <a:rPr lang="es-ES" sz="2400" u="sng">
                <a:solidFill>
                  <a:srgbClr val="000000"/>
                </a:solidFill>
                <a:latin typeface="Garamond"/>
                <a:ea typeface="Garamond"/>
                <a:cs typeface="Garamond"/>
                <a:sym typeface="Garamond"/>
              </a:rPr>
              <a:t>cannot be rejected</a:t>
            </a:r>
            <a:endParaRPr sz="2400">
              <a:solidFill>
                <a:srgbClr val="000000"/>
              </a:solidFill>
              <a:latin typeface="Garamond"/>
              <a:ea typeface="Garamond"/>
              <a:cs typeface="Garamond"/>
              <a:sym typeface="Garamond"/>
            </a:endParaRPr>
          </a:p>
        </p:txBody>
      </p:sp>
      <p:sp>
        <p:nvSpPr>
          <p:cNvPr id="928" name="Google Shape;928;p51"/>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51</a:t>
            </a: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pic>
        <p:nvPicPr>
          <p:cNvPr id="934" name="Google Shape;934;p52"/>
          <p:cNvPicPr preferRelativeResize="0"/>
          <p:nvPr/>
        </p:nvPicPr>
        <p:blipFill rotWithShape="1">
          <a:blip r:embed="rId3">
            <a:alphaModFix/>
          </a:blip>
          <a:srcRect b="0" l="0" r="0" t="0"/>
          <a:stretch/>
        </p:blipFill>
        <p:spPr>
          <a:xfrm>
            <a:off x="6185613" y="2159943"/>
            <a:ext cx="5931181" cy="4824916"/>
          </a:xfrm>
          <a:prstGeom prst="rect">
            <a:avLst/>
          </a:prstGeom>
          <a:noFill/>
          <a:ln>
            <a:noFill/>
          </a:ln>
        </p:spPr>
      </p:pic>
      <p:sp>
        <p:nvSpPr>
          <p:cNvPr id="935" name="Google Shape;935;p52"/>
          <p:cNvSpPr/>
          <p:nvPr/>
        </p:nvSpPr>
        <p:spPr>
          <a:xfrm>
            <a:off x="348342" y="98425"/>
            <a:ext cx="9811657" cy="39513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Bayesian paired test</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936" name="Google Shape;936;p52"/>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937" name="Google Shape;937;p52"/>
          <p:cNvPicPr preferRelativeResize="0"/>
          <p:nvPr/>
        </p:nvPicPr>
        <p:blipFill rotWithShape="1">
          <a:blip r:embed="rId4">
            <a:alphaModFix/>
          </a:blip>
          <a:srcRect b="0" l="0" r="0" t="0"/>
          <a:stretch/>
        </p:blipFill>
        <p:spPr>
          <a:xfrm>
            <a:off x="10394270" y="-412607"/>
            <a:ext cx="2917826" cy="3098453"/>
          </a:xfrm>
          <a:prstGeom prst="rect">
            <a:avLst/>
          </a:prstGeom>
          <a:noFill/>
          <a:ln>
            <a:noFill/>
          </a:ln>
        </p:spPr>
      </p:pic>
      <p:sp>
        <p:nvSpPr>
          <p:cNvPr id="938" name="Google Shape;938;p52"/>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sp>
        <p:nvSpPr>
          <p:cNvPr id="939" name="Google Shape;939;p52"/>
          <p:cNvSpPr/>
          <p:nvPr/>
        </p:nvSpPr>
        <p:spPr>
          <a:xfrm>
            <a:off x="4676172" y="3332675"/>
            <a:ext cx="3248302" cy="156966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400">
                <a:solidFill>
                  <a:srgbClr val="000000"/>
                </a:solidFill>
                <a:latin typeface="Garamond"/>
                <a:ea typeface="Garamond"/>
                <a:cs typeface="Garamond"/>
                <a:sym typeface="Garamond"/>
              </a:rPr>
              <a:t>Null hypothesis of equal diversification rates means between groups </a:t>
            </a:r>
            <a:r>
              <a:rPr lang="es-ES" sz="2400" u="sng">
                <a:solidFill>
                  <a:srgbClr val="000000"/>
                </a:solidFill>
                <a:latin typeface="Garamond"/>
                <a:ea typeface="Garamond"/>
                <a:cs typeface="Garamond"/>
                <a:sym typeface="Garamond"/>
              </a:rPr>
              <a:t>cannot be rejected</a:t>
            </a:r>
            <a:endParaRPr sz="2400">
              <a:solidFill>
                <a:srgbClr val="000000"/>
              </a:solidFill>
              <a:latin typeface="Garamond"/>
              <a:ea typeface="Garamond"/>
              <a:cs typeface="Garamond"/>
              <a:sym typeface="Garamond"/>
            </a:endParaRPr>
          </a:p>
        </p:txBody>
      </p:sp>
      <p:pic>
        <p:nvPicPr>
          <p:cNvPr id="940" name="Google Shape;940;p52"/>
          <p:cNvPicPr preferRelativeResize="0"/>
          <p:nvPr/>
        </p:nvPicPr>
        <p:blipFill rotWithShape="1">
          <a:blip r:embed="rId5">
            <a:alphaModFix/>
          </a:blip>
          <a:srcRect b="0" l="0" r="0" t="0"/>
          <a:stretch/>
        </p:blipFill>
        <p:spPr>
          <a:xfrm>
            <a:off x="104973" y="2292627"/>
            <a:ext cx="5970834" cy="4724397"/>
          </a:xfrm>
          <a:prstGeom prst="rect">
            <a:avLst/>
          </a:prstGeom>
          <a:noFill/>
          <a:ln>
            <a:noFill/>
          </a:ln>
        </p:spPr>
      </p:pic>
      <p:sp>
        <p:nvSpPr>
          <p:cNvPr id="941" name="Google Shape;941;p52"/>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52</a:t>
            </a:r>
            <a:endParaRPr sz="1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53"/>
          <p:cNvSpPr/>
          <p:nvPr/>
        </p:nvSpPr>
        <p:spPr>
          <a:xfrm>
            <a:off x="348342" y="98425"/>
            <a:ext cx="11495315" cy="54132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t/>
            </a:r>
            <a:endParaRPr sz="30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Similar diversification rates in both groups</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There should be evolutionary advantages in both monocentric and holocentric chromosomes</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Differences related to </a:t>
            </a:r>
            <a:endParaRPr/>
          </a:p>
          <a:p>
            <a:pPr indent="0" lvl="0" marL="0" marR="0" rtl="0" algn="l">
              <a:spcBef>
                <a:spcPts val="600"/>
              </a:spcBef>
              <a:spcAft>
                <a:spcPts val="0"/>
              </a:spcAft>
              <a:buNone/>
            </a:pPr>
            <a:r>
              <a:rPr lang="es-ES" sz="3000">
                <a:solidFill>
                  <a:schemeClr val="dk1"/>
                </a:solidFill>
                <a:latin typeface="Garamond"/>
                <a:ea typeface="Garamond"/>
                <a:cs typeface="Garamond"/>
                <a:sym typeface="Garamond"/>
              </a:rPr>
              <a:t>     holocentric meiosis?</a:t>
            </a:r>
            <a:endParaRPr/>
          </a:p>
        </p:txBody>
      </p:sp>
      <p:cxnSp>
        <p:nvCxnSpPr>
          <p:cNvPr id="948" name="Google Shape;948;p5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949" name="Google Shape;949;p53"/>
          <p:cNvPicPr preferRelativeResize="0"/>
          <p:nvPr/>
        </p:nvPicPr>
        <p:blipFill rotWithShape="1">
          <a:blip r:embed="rId3">
            <a:alphaModFix/>
          </a:blip>
          <a:srcRect b="0" l="0" r="0" t="0"/>
          <a:stretch/>
        </p:blipFill>
        <p:spPr>
          <a:xfrm>
            <a:off x="10394270" y="-412607"/>
            <a:ext cx="2917826" cy="3098453"/>
          </a:xfrm>
          <a:prstGeom prst="rect">
            <a:avLst/>
          </a:prstGeom>
          <a:noFill/>
          <a:ln>
            <a:noFill/>
          </a:ln>
        </p:spPr>
      </p:pic>
      <p:sp>
        <p:nvSpPr>
          <p:cNvPr id="950" name="Google Shape;950;p53"/>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3</a:t>
            </a:r>
            <a:endParaRPr/>
          </a:p>
        </p:txBody>
      </p:sp>
      <p:pic>
        <p:nvPicPr>
          <p:cNvPr id="951" name="Google Shape;951;p53"/>
          <p:cNvPicPr preferRelativeResize="0"/>
          <p:nvPr/>
        </p:nvPicPr>
        <p:blipFill rotWithShape="1">
          <a:blip r:embed="rId4">
            <a:alphaModFix/>
          </a:blip>
          <a:srcRect b="0" l="0" r="0" t="24889"/>
          <a:stretch/>
        </p:blipFill>
        <p:spPr>
          <a:xfrm>
            <a:off x="5357857" y="3536096"/>
            <a:ext cx="5351958" cy="3223479"/>
          </a:xfrm>
          <a:prstGeom prst="rect">
            <a:avLst/>
          </a:prstGeom>
          <a:noFill/>
          <a:ln>
            <a:noFill/>
          </a:ln>
        </p:spPr>
      </p:pic>
      <p:sp>
        <p:nvSpPr>
          <p:cNvPr id="952" name="Google Shape;952;p53"/>
          <p:cNvSpPr/>
          <p:nvPr/>
        </p:nvSpPr>
        <p:spPr>
          <a:xfrm rot="10800000">
            <a:off x="4869180" y="3428998"/>
            <a:ext cx="361677" cy="3330571"/>
          </a:xfrm>
          <a:prstGeom prst="rightBrace">
            <a:avLst>
              <a:gd fmla="val 8333" name="adj1"/>
              <a:gd fmla="val 69218"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53" name="Google Shape;953;p53"/>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53</a:t>
            </a:r>
            <a:endParaRPr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cxnSp>
        <p:nvCxnSpPr>
          <p:cNvPr id="959" name="Google Shape;959;p54"/>
          <p:cNvCxnSpPr/>
          <p:nvPr/>
        </p:nvCxnSpPr>
        <p:spPr>
          <a:xfrm>
            <a:off x="0" y="762972"/>
            <a:ext cx="12192000" cy="0"/>
          </a:xfrm>
          <a:prstGeom prst="straightConnector1">
            <a:avLst/>
          </a:prstGeom>
          <a:noFill/>
          <a:ln cap="flat" cmpd="sng" w="19050">
            <a:solidFill>
              <a:schemeClr val="accent6"/>
            </a:solidFill>
            <a:prstDash val="solid"/>
            <a:miter lim="800000"/>
            <a:headEnd len="sm" w="sm" type="none"/>
            <a:tailEnd len="sm" w="sm" type="none"/>
          </a:ln>
        </p:spPr>
      </p:cxnSp>
      <p:sp>
        <p:nvSpPr>
          <p:cNvPr id="960" name="Google Shape;960;p54"/>
          <p:cNvSpPr/>
          <p:nvPr/>
        </p:nvSpPr>
        <p:spPr>
          <a:xfrm>
            <a:off x="6096000" y="-1436915"/>
            <a:ext cx="6937829" cy="6937829"/>
          </a:xfrm>
          <a:prstGeom prst="ellipse">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961" name="Google Shape;961;p54"/>
          <p:cNvPicPr preferRelativeResize="0"/>
          <p:nvPr/>
        </p:nvPicPr>
        <p:blipFill rotWithShape="1">
          <a:blip r:embed="rId3">
            <a:alphaModFix/>
          </a:blip>
          <a:srcRect b="10576" l="23464" r="15415" t="27807"/>
          <a:stretch/>
        </p:blipFill>
        <p:spPr>
          <a:xfrm rot="3303719">
            <a:off x="6103478" y="-2039128"/>
            <a:ext cx="7465647" cy="7991925"/>
          </a:xfrm>
          <a:prstGeom prst="rect">
            <a:avLst/>
          </a:prstGeom>
          <a:noFill/>
          <a:ln>
            <a:noFill/>
          </a:ln>
        </p:spPr>
      </p:pic>
      <p:sp>
        <p:nvSpPr>
          <p:cNvPr id="962" name="Google Shape;962;p54"/>
          <p:cNvSpPr/>
          <p:nvPr/>
        </p:nvSpPr>
        <p:spPr>
          <a:xfrm>
            <a:off x="7247528" y="142696"/>
            <a:ext cx="45961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u="sng" cap="small">
                <a:solidFill>
                  <a:schemeClr val="lt1"/>
                </a:solidFill>
                <a:latin typeface="Garamond"/>
                <a:ea typeface="Garamond"/>
                <a:cs typeface="Garamond"/>
                <a:sym typeface="Garamond"/>
              </a:rPr>
              <a:t>Chapter</a:t>
            </a:r>
            <a:r>
              <a:rPr b="1" lang="es-ES" sz="7200" u="sng">
                <a:solidFill>
                  <a:schemeClr val="lt1"/>
                </a:solidFill>
                <a:latin typeface="Garamond"/>
                <a:ea typeface="Garamond"/>
                <a:cs typeface="Garamond"/>
                <a:sym typeface="Garamond"/>
              </a:rPr>
              <a:t> 4</a:t>
            </a:r>
            <a:endParaRPr/>
          </a:p>
        </p:txBody>
      </p:sp>
      <p:sp>
        <p:nvSpPr>
          <p:cNvPr id="963" name="Google Shape;963;p54"/>
          <p:cNvSpPr/>
          <p:nvPr/>
        </p:nvSpPr>
        <p:spPr>
          <a:xfrm>
            <a:off x="348342" y="101273"/>
            <a:ext cx="5994401" cy="46012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Aims</a:t>
            </a:r>
            <a:endParaRPr/>
          </a:p>
          <a:p>
            <a:pPr indent="0" lvl="0" marL="0" marR="0" rtl="0" algn="l">
              <a:spcBef>
                <a:spcPts val="0"/>
              </a:spcBef>
              <a:spcAft>
                <a:spcPts val="0"/>
              </a:spcAft>
              <a:buNone/>
            </a:pPr>
            <a:r>
              <a:t/>
            </a:r>
            <a:endParaRPr b="1" sz="40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2800">
              <a:solidFill>
                <a:schemeClr val="dk1"/>
              </a:solidFill>
              <a:latin typeface="Garamond"/>
              <a:ea typeface="Garamond"/>
              <a:cs typeface="Garamond"/>
              <a:sym typeface="Garamond"/>
            </a:endParaRPr>
          </a:p>
          <a:p>
            <a:pPr indent="-514350" lvl="0" marL="514350" marR="0" rtl="0" algn="l">
              <a:lnSpc>
                <a:spcPct val="150000"/>
              </a:lnSpc>
              <a:spcBef>
                <a:spcPts val="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Do karyotype evolves similarly within holocentric lineages?</a:t>
            </a:r>
            <a:endParaRPr/>
          </a:p>
          <a:p>
            <a:pPr indent="-514350" lvl="0" marL="514350" marR="0" rtl="0" algn="l">
              <a:lnSpc>
                <a:spcPct val="150000"/>
              </a:lnSpc>
              <a:spcBef>
                <a:spcPts val="60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Mode of chromosome number evolution in sedges (Cyperaceae)</a:t>
            </a:r>
            <a:endParaRPr/>
          </a:p>
        </p:txBody>
      </p:sp>
      <p:sp>
        <p:nvSpPr>
          <p:cNvPr id="964" name="Google Shape;964;p54"/>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54</a:t>
            </a:r>
            <a:endParaRPr sz="1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55"/>
          <p:cNvSpPr/>
          <p:nvPr/>
        </p:nvSpPr>
        <p:spPr>
          <a:xfrm>
            <a:off x="348342" y="98425"/>
            <a:ext cx="1149531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Publication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p:txBody>
      </p:sp>
      <p:cxnSp>
        <p:nvCxnSpPr>
          <p:cNvPr id="971" name="Google Shape;971;p5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972" name="Google Shape;972;p5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3" name="Google Shape;973;p55"/>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974" name="Google Shape;974;p5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pic>
        <p:nvPicPr>
          <p:cNvPr id="975" name="Google Shape;975;p55"/>
          <p:cNvPicPr preferRelativeResize="0"/>
          <p:nvPr/>
        </p:nvPicPr>
        <p:blipFill rotWithShape="1">
          <a:blip r:embed="rId4">
            <a:alphaModFix/>
          </a:blip>
          <a:srcRect b="0" l="0" r="0" t="0"/>
          <a:stretch/>
        </p:blipFill>
        <p:spPr>
          <a:xfrm>
            <a:off x="1204911" y="1352550"/>
            <a:ext cx="9782175" cy="4457700"/>
          </a:xfrm>
          <a:prstGeom prst="rect">
            <a:avLst/>
          </a:prstGeom>
          <a:noFill/>
          <a:ln>
            <a:noFill/>
          </a:ln>
        </p:spPr>
      </p:pic>
      <p:sp>
        <p:nvSpPr>
          <p:cNvPr id="976" name="Google Shape;976;p55"/>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55</a:t>
            </a:r>
            <a:endParaRPr sz="18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56"/>
          <p:cNvSpPr/>
          <p:nvPr/>
        </p:nvSpPr>
        <p:spPr>
          <a:xfrm>
            <a:off x="348342" y="98425"/>
            <a:ext cx="6534239" cy="30631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Holokinetic organisms as evolutionary model</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Polyploidy vs. dysploidy</a:t>
            </a:r>
            <a:endParaRPr/>
          </a:p>
        </p:txBody>
      </p:sp>
      <p:cxnSp>
        <p:nvCxnSpPr>
          <p:cNvPr id="983" name="Google Shape;983;p5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984" name="Google Shape;984;p56"/>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985" name="Google Shape;985;p5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sp>
        <p:nvSpPr>
          <p:cNvPr id="986" name="Google Shape;986;p56"/>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56</a:t>
            </a:r>
            <a:endParaRPr sz="1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pic>
        <p:nvPicPr>
          <p:cNvPr id="992" name="Google Shape;992;p57"/>
          <p:cNvPicPr preferRelativeResize="0"/>
          <p:nvPr/>
        </p:nvPicPr>
        <p:blipFill rotWithShape="1">
          <a:blip r:embed="rId3">
            <a:alphaModFix/>
          </a:blip>
          <a:srcRect b="0" l="0" r="0" t="0"/>
          <a:stretch/>
        </p:blipFill>
        <p:spPr>
          <a:xfrm>
            <a:off x="6882581" y="1143458"/>
            <a:ext cx="5159957" cy="5468321"/>
          </a:xfrm>
          <a:prstGeom prst="rect">
            <a:avLst/>
          </a:prstGeom>
          <a:noFill/>
          <a:ln>
            <a:noFill/>
          </a:ln>
        </p:spPr>
      </p:pic>
      <p:sp>
        <p:nvSpPr>
          <p:cNvPr id="993" name="Google Shape;993;p57"/>
          <p:cNvSpPr/>
          <p:nvPr/>
        </p:nvSpPr>
        <p:spPr>
          <a:xfrm>
            <a:off x="348342" y="98425"/>
            <a:ext cx="6534239" cy="47859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Holokinetic organisms as evolutionary model</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Polyploidy vs. dysploidy</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Cyperaceae family:</a:t>
            </a:r>
            <a:endParaRPr/>
          </a:p>
          <a:p>
            <a:pPr indent="-571500" lvl="1" marL="1028700" marR="0" rtl="0" algn="l">
              <a:spcBef>
                <a:spcPts val="600"/>
              </a:spcBef>
              <a:spcAft>
                <a:spcPts val="0"/>
              </a:spcAft>
              <a:buClr>
                <a:schemeClr val="dk1"/>
              </a:buClr>
              <a:buSzPts val="2800"/>
              <a:buFont typeface="Calibri"/>
              <a:buAutoNum type="arabicPeriod"/>
            </a:pPr>
            <a:r>
              <a:rPr b="0" i="0" lang="es-ES" sz="2800" u="none" cap="none" strike="noStrike">
                <a:solidFill>
                  <a:schemeClr val="dk1"/>
                </a:solidFill>
                <a:latin typeface="Garamond"/>
                <a:ea typeface="Garamond"/>
                <a:cs typeface="Garamond"/>
                <a:sym typeface="Garamond"/>
              </a:rPr>
              <a:t>Top ten of species-rich angiosperm families (ca. 5500 spp.)</a:t>
            </a:r>
            <a:endParaRPr/>
          </a:p>
        </p:txBody>
      </p:sp>
      <p:cxnSp>
        <p:nvCxnSpPr>
          <p:cNvPr id="994" name="Google Shape;994;p5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995" name="Google Shape;995;p57"/>
          <p:cNvPicPr preferRelativeResize="0"/>
          <p:nvPr/>
        </p:nvPicPr>
        <p:blipFill rotWithShape="1">
          <a:blip r:embed="rId4">
            <a:alphaModFix/>
          </a:blip>
          <a:srcRect b="0" l="0" r="0" t="0"/>
          <a:stretch/>
        </p:blipFill>
        <p:spPr>
          <a:xfrm rot="2439967">
            <a:off x="10387749" y="-1415924"/>
            <a:ext cx="2852136" cy="3028697"/>
          </a:xfrm>
          <a:prstGeom prst="rect">
            <a:avLst/>
          </a:prstGeom>
          <a:noFill/>
          <a:ln>
            <a:noFill/>
          </a:ln>
        </p:spPr>
      </p:pic>
      <p:sp>
        <p:nvSpPr>
          <p:cNvPr id="996" name="Google Shape;996;p5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sp>
        <p:nvSpPr>
          <p:cNvPr id="997" name="Google Shape;997;p57"/>
          <p:cNvSpPr/>
          <p:nvPr/>
        </p:nvSpPr>
        <p:spPr>
          <a:xfrm>
            <a:off x="6882581" y="6611779"/>
            <a:ext cx="1430286"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rgbClr val="7F7F7F"/>
                </a:solidFill>
                <a:latin typeface="Garamond"/>
                <a:ea typeface="Garamond"/>
                <a:cs typeface="Garamond"/>
                <a:sym typeface="Garamond"/>
              </a:rPr>
              <a:t>Larridon et al. 2021</a:t>
            </a:r>
            <a:endParaRPr/>
          </a:p>
        </p:txBody>
      </p:sp>
      <p:sp>
        <p:nvSpPr>
          <p:cNvPr id="998" name="Google Shape;998;p57"/>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57</a:t>
            </a:r>
            <a:endParaRPr sz="1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58"/>
          <p:cNvSpPr/>
          <p:nvPr/>
        </p:nvSpPr>
        <p:spPr>
          <a:xfrm>
            <a:off x="348343" y="98425"/>
            <a:ext cx="6981001" cy="64786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Holokinetic organisms as evolutionary model</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Polyploidy vs. dysploidy</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Cyperaceae family:</a:t>
            </a:r>
            <a:endParaRPr/>
          </a:p>
          <a:p>
            <a:pPr indent="-571500" lvl="1" marL="1028700" marR="0" rtl="0" algn="l">
              <a:spcBef>
                <a:spcPts val="600"/>
              </a:spcBef>
              <a:spcAft>
                <a:spcPts val="0"/>
              </a:spcAft>
              <a:buClr>
                <a:schemeClr val="dk1"/>
              </a:buClr>
              <a:buSzPts val="2800"/>
              <a:buFont typeface="Calibri"/>
              <a:buAutoNum type="arabicPeriod"/>
            </a:pPr>
            <a:r>
              <a:rPr b="0" i="0" lang="es-ES" sz="2800" u="none" cap="none" strike="noStrike">
                <a:solidFill>
                  <a:schemeClr val="dk1"/>
                </a:solidFill>
                <a:latin typeface="Garamond"/>
                <a:ea typeface="Garamond"/>
                <a:cs typeface="Garamond"/>
                <a:sym typeface="Garamond"/>
              </a:rPr>
              <a:t>Top ten of species-rich angiosperm families (ca. 5500 spp.)</a:t>
            </a:r>
            <a:endParaRPr/>
          </a:p>
          <a:p>
            <a:pPr indent="-571500" lvl="1" marL="1028700" marR="0" rtl="0" algn="l">
              <a:spcBef>
                <a:spcPts val="600"/>
              </a:spcBef>
              <a:spcAft>
                <a:spcPts val="0"/>
              </a:spcAft>
              <a:buClr>
                <a:schemeClr val="dk1"/>
              </a:buClr>
              <a:buSzPts val="2800"/>
              <a:buFont typeface="Calibri"/>
              <a:buAutoNum type="arabicPeriod"/>
            </a:pPr>
            <a:r>
              <a:rPr b="0" i="0" lang="es-ES" sz="2800" u="none" cap="none" strike="noStrike">
                <a:solidFill>
                  <a:schemeClr val="dk1"/>
                </a:solidFill>
                <a:latin typeface="Garamond"/>
                <a:ea typeface="Garamond"/>
                <a:cs typeface="Garamond"/>
                <a:sym typeface="Garamond"/>
              </a:rPr>
              <a:t>Holokinetic chromosomes</a:t>
            </a:r>
            <a:endParaRPr/>
          </a:p>
          <a:p>
            <a:pPr indent="-571500" lvl="1" marL="1028700" marR="0" rtl="0" algn="l">
              <a:spcBef>
                <a:spcPts val="600"/>
              </a:spcBef>
              <a:spcAft>
                <a:spcPts val="0"/>
              </a:spcAft>
              <a:buClr>
                <a:schemeClr val="dk1"/>
              </a:buClr>
              <a:buSzPts val="2800"/>
              <a:buFont typeface="Calibri"/>
              <a:buAutoNum type="arabicPeriod"/>
            </a:pPr>
            <a:r>
              <a:rPr b="0" i="0" lang="es-ES" sz="2800" u="none" cap="none" strike="noStrike">
                <a:solidFill>
                  <a:schemeClr val="dk1"/>
                </a:solidFill>
                <a:latin typeface="Garamond"/>
                <a:ea typeface="Garamond"/>
                <a:cs typeface="Garamond"/>
                <a:sym typeface="Garamond"/>
              </a:rPr>
              <a:t>Greatest chromosome variability in plants (2n = 4–224)</a:t>
            </a:r>
            <a:endParaRPr/>
          </a:p>
        </p:txBody>
      </p:sp>
      <p:cxnSp>
        <p:nvCxnSpPr>
          <p:cNvPr id="1005" name="Google Shape;1005;p5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006" name="Google Shape;1006;p58"/>
          <p:cNvPicPr preferRelativeResize="0"/>
          <p:nvPr/>
        </p:nvPicPr>
        <p:blipFill rotWithShape="1">
          <a:blip r:embed="rId3">
            <a:alphaModFix/>
          </a:blip>
          <a:srcRect b="0" l="21321" r="0" t="34206"/>
          <a:stretch/>
        </p:blipFill>
        <p:spPr>
          <a:xfrm rot="2439967">
            <a:off x="10584866" y="-306870"/>
            <a:ext cx="2244040" cy="1992688"/>
          </a:xfrm>
          <a:prstGeom prst="rect">
            <a:avLst/>
          </a:prstGeom>
          <a:noFill/>
          <a:ln>
            <a:noFill/>
          </a:ln>
        </p:spPr>
      </p:pic>
      <p:sp>
        <p:nvSpPr>
          <p:cNvPr id="1007" name="Google Shape;1007;p5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sp>
        <p:nvSpPr>
          <p:cNvPr id="1008" name="Google Shape;1008;p58"/>
          <p:cNvSpPr/>
          <p:nvPr/>
        </p:nvSpPr>
        <p:spPr>
          <a:xfrm>
            <a:off x="10225847" y="3826490"/>
            <a:ext cx="1067921"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800">
                <a:solidFill>
                  <a:schemeClr val="dk1"/>
                </a:solidFill>
                <a:latin typeface="Arial"/>
                <a:ea typeface="Arial"/>
                <a:cs typeface="Arial"/>
                <a:sym typeface="Arial"/>
              </a:rPr>
              <a:t>Pictures: M.Luceño</a:t>
            </a:r>
            <a:endParaRPr sz="800">
              <a:solidFill>
                <a:schemeClr val="dk1"/>
              </a:solidFill>
              <a:latin typeface="Arial"/>
              <a:ea typeface="Arial"/>
              <a:cs typeface="Arial"/>
              <a:sym typeface="Arial"/>
            </a:endParaRPr>
          </a:p>
        </p:txBody>
      </p:sp>
      <p:pic>
        <p:nvPicPr>
          <p:cNvPr descr="C:\Users\jimarcor\Downloads\Rhynchospora tenuis-Brasil-Pernambuco-Tamandaré-1996-1.JPG" id="1009" name="Google Shape;1009;p58"/>
          <p:cNvPicPr preferRelativeResize="0"/>
          <p:nvPr/>
        </p:nvPicPr>
        <p:blipFill rotWithShape="1">
          <a:blip r:embed="rId4">
            <a:alphaModFix/>
          </a:blip>
          <a:srcRect b="0" l="0" r="0" t="0"/>
          <a:stretch/>
        </p:blipFill>
        <p:spPr>
          <a:xfrm>
            <a:off x="7051262" y="670099"/>
            <a:ext cx="3283497" cy="3528832"/>
          </a:xfrm>
          <a:prstGeom prst="rect">
            <a:avLst/>
          </a:prstGeom>
          <a:noFill/>
          <a:ln>
            <a:noFill/>
          </a:ln>
        </p:spPr>
      </p:pic>
      <p:pic>
        <p:nvPicPr>
          <p:cNvPr descr="C:\Users\jimarcor\Downloads\Cyperus cyperoides-Suráfrica-Kwazulu-Natal-entre Winterton y Monk´s Cowl-Diciembre-2008-4.jpg.JPG" id="1010" name="Google Shape;1010;p58"/>
          <p:cNvPicPr preferRelativeResize="0"/>
          <p:nvPr/>
        </p:nvPicPr>
        <p:blipFill rotWithShape="1">
          <a:blip r:embed="rId5">
            <a:alphaModFix/>
          </a:blip>
          <a:srcRect b="0" l="5205" r="12192" t="0"/>
          <a:stretch/>
        </p:blipFill>
        <p:spPr>
          <a:xfrm>
            <a:off x="8499664" y="3911327"/>
            <a:ext cx="3785101" cy="3046739"/>
          </a:xfrm>
          <a:prstGeom prst="rect">
            <a:avLst/>
          </a:prstGeom>
          <a:noFill/>
          <a:ln>
            <a:noFill/>
          </a:ln>
        </p:spPr>
      </p:pic>
      <p:sp>
        <p:nvSpPr>
          <p:cNvPr id="1011" name="Google Shape;1011;p58"/>
          <p:cNvSpPr/>
          <p:nvPr/>
        </p:nvSpPr>
        <p:spPr>
          <a:xfrm>
            <a:off x="7133975" y="3831739"/>
            <a:ext cx="19215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lt1"/>
                </a:solidFill>
                <a:latin typeface="Garamond"/>
                <a:ea typeface="Garamond"/>
                <a:cs typeface="Garamond"/>
                <a:sym typeface="Garamond"/>
              </a:rPr>
              <a:t>Rhynchospora tenuis </a:t>
            </a:r>
            <a:r>
              <a:rPr lang="es-ES" sz="1400">
                <a:solidFill>
                  <a:schemeClr val="lt1"/>
                </a:solidFill>
                <a:latin typeface="Garamond"/>
                <a:ea typeface="Garamond"/>
                <a:cs typeface="Garamond"/>
                <a:sym typeface="Garamond"/>
              </a:rPr>
              <a:t>(</a:t>
            </a:r>
            <a:r>
              <a:rPr i="1" lang="es-ES" sz="1400">
                <a:solidFill>
                  <a:schemeClr val="lt1"/>
                </a:solidFill>
                <a:latin typeface="Garamond"/>
                <a:ea typeface="Garamond"/>
                <a:cs typeface="Garamond"/>
                <a:sym typeface="Garamond"/>
              </a:rPr>
              <a:t>2n</a:t>
            </a:r>
            <a:r>
              <a:rPr lang="es-ES" sz="1400">
                <a:solidFill>
                  <a:schemeClr val="lt1"/>
                </a:solidFill>
                <a:latin typeface="Garamond"/>
                <a:ea typeface="Garamond"/>
                <a:cs typeface="Garamond"/>
                <a:sym typeface="Garamond"/>
              </a:rPr>
              <a:t>=4)</a:t>
            </a:r>
            <a:endParaRPr/>
          </a:p>
        </p:txBody>
      </p:sp>
      <p:sp>
        <p:nvSpPr>
          <p:cNvPr id="1012" name="Google Shape;1012;p58"/>
          <p:cNvSpPr/>
          <p:nvPr/>
        </p:nvSpPr>
        <p:spPr>
          <a:xfrm>
            <a:off x="8543908" y="6590588"/>
            <a:ext cx="198477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lt1"/>
                </a:solidFill>
                <a:latin typeface="Garamond"/>
                <a:ea typeface="Garamond"/>
                <a:cs typeface="Garamond"/>
                <a:sym typeface="Garamond"/>
              </a:rPr>
              <a:t>Cyperus cyperoides </a:t>
            </a:r>
            <a:r>
              <a:rPr lang="es-ES" sz="1400">
                <a:solidFill>
                  <a:schemeClr val="lt1"/>
                </a:solidFill>
                <a:latin typeface="Garamond"/>
                <a:ea typeface="Garamond"/>
                <a:cs typeface="Garamond"/>
                <a:sym typeface="Garamond"/>
              </a:rPr>
              <a:t>(</a:t>
            </a:r>
            <a:r>
              <a:rPr i="1" lang="es-ES" sz="1400">
                <a:solidFill>
                  <a:schemeClr val="lt1"/>
                </a:solidFill>
                <a:latin typeface="Garamond"/>
                <a:ea typeface="Garamond"/>
                <a:cs typeface="Garamond"/>
                <a:sym typeface="Garamond"/>
              </a:rPr>
              <a:t>2n</a:t>
            </a:r>
            <a:r>
              <a:rPr lang="es-ES" sz="1400">
                <a:solidFill>
                  <a:schemeClr val="lt1"/>
                </a:solidFill>
                <a:latin typeface="Garamond"/>
                <a:ea typeface="Garamond"/>
                <a:cs typeface="Garamond"/>
                <a:sym typeface="Garamond"/>
              </a:rPr>
              <a:t>=224)</a:t>
            </a:r>
            <a:endParaRPr/>
          </a:p>
        </p:txBody>
      </p:sp>
      <p:sp>
        <p:nvSpPr>
          <p:cNvPr id="1013" name="Google Shape;1013;p58"/>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58</a:t>
            </a:r>
            <a:endParaRPr sz="18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59"/>
          <p:cNvSpPr/>
          <p:nvPr/>
        </p:nvSpPr>
        <p:spPr>
          <a:xfrm>
            <a:off x="348342" y="98425"/>
            <a:ext cx="11495315" cy="44635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New sedge comprehensive phylogeny</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Genbank: ITS, ETS, </a:t>
            </a:r>
            <a:r>
              <a:rPr i="1" lang="es-ES" sz="2800">
                <a:solidFill>
                  <a:schemeClr val="dk1"/>
                </a:solidFill>
                <a:latin typeface="Garamond"/>
                <a:ea typeface="Garamond"/>
                <a:cs typeface="Garamond"/>
                <a:sym typeface="Garamond"/>
              </a:rPr>
              <a:t>mat</a:t>
            </a:r>
            <a:r>
              <a:rPr lang="es-ES" sz="2800">
                <a:solidFill>
                  <a:schemeClr val="dk1"/>
                </a:solidFill>
                <a:latin typeface="Garamond"/>
                <a:ea typeface="Garamond"/>
                <a:cs typeface="Garamond"/>
                <a:sym typeface="Garamond"/>
              </a:rPr>
              <a:t>K, </a:t>
            </a:r>
            <a:r>
              <a:rPr i="1" lang="es-ES" sz="2800">
                <a:solidFill>
                  <a:schemeClr val="dk1"/>
                </a:solidFill>
                <a:latin typeface="Garamond"/>
                <a:ea typeface="Garamond"/>
                <a:cs typeface="Garamond"/>
                <a:sym typeface="Garamond"/>
              </a:rPr>
              <a:t>ndh</a:t>
            </a:r>
            <a:r>
              <a:rPr lang="es-ES" sz="2800">
                <a:solidFill>
                  <a:schemeClr val="dk1"/>
                </a:solidFill>
                <a:latin typeface="Garamond"/>
                <a:ea typeface="Garamond"/>
                <a:cs typeface="Garamond"/>
                <a:sym typeface="Garamond"/>
              </a:rPr>
              <a:t>F, </a:t>
            </a:r>
            <a:endParaRPr sz="28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lang="es-ES" sz="2800">
                <a:solidFill>
                  <a:schemeClr val="dk1"/>
                </a:solidFill>
                <a:latin typeface="Garamond"/>
                <a:ea typeface="Garamond"/>
                <a:cs typeface="Garamond"/>
                <a:sym typeface="Garamond"/>
              </a:rPr>
              <a:t>	</a:t>
            </a:r>
            <a:r>
              <a:rPr i="1" lang="es-ES" sz="2800">
                <a:solidFill>
                  <a:schemeClr val="dk1"/>
                </a:solidFill>
                <a:latin typeface="Garamond"/>
                <a:ea typeface="Garamond"/>
                <a:cs typeface="Garamond"/>
                <a:sym typeface="Garamond"/>
              </a:rPr>
              <a:t>rbc</a:t>
            </a:r>
            <a:r>
              <a:rPr lang="es-ES" sz="2800">
                <a:solidFill>
                  <a:schemeClr val="dk1"/>
                </a:solidFill>
                <a:latin typeface="Garamond"/>
                <a:ea typeface="Garamond"/>
                <a:cs typeface="Garamond"/>
                <a:sym typeface="Garamond"/>
              </a:rPr>
              <a:t>L, </a:t>
            </a:r>
            <a:r>
              <a:rPr i="1" lang="es-ES" sz="2800">
                <a:solidFill>
                  <a:schemeClr val="dk1"/>
                </a:solidFill>
                <a:latin typeface="Garamond"/>
                <a:ea typeface="Garamond"/>
                <a:cs typeface="Garamond"/>
                <a:sym typeface="Garamond"/>
              </a:rPr>
              <a:t>ycf</a:t>
            </a:r>
            <a:r>
              <a:rPr lang="es-ES" sz="2800">
                <a:solidFill>
                  <a:schemeClr val="dk1"/>
                </a:solidFill>
                <a:latin typeface="Garamond"/>
                <a:ea typeface="Garamond"/>
                <a:cs typeface="Garamond"/>
                <a:sym typeface="Garamond"/>
              </a:rPr>
              <a:t>6, </a:t>
            </a:r>
            <a:r>
              <a:rPr i="1" lang="es-ES" sz="2800">
                <a:solidFill>
                  <a:schemeClr val="dk1"/>
                </a:solidFill>
                <a:latin typeface="Garamond"/>
                <a:ea typeface="Garamond"/>
                <a:cs typeface="Garamond"/>
                <a:sym typeface="Garamond"/>
              </a:rPr>
              <a:t>trn</a:t>
            </a:r>
            <a:r>
              <a:rPr lang="es-ES" sz="2800">
                <a:solidFill>
                  <a:schemeClr val="dk1"/>
                </a:solidFill>
                <a:latin typeface="Garamond"/>
                <a:ea typeface="Garamond"/>
                <a:cs typeface="Garamond"/>
                <a:sym typeface="Garamond"/>
              </a:rPr>
              <a:t>C-</a:t>
            </a:r>
            <a:r>
              <a:rPr i="1" lang="es-ES" sz="2800">
                <a:solidFill>
                  <a:schemeClr val="dk1"/>
                </a:solidFill>
                <a:latin typeface="Garamond"/>
                <a:ea typeface="Garamond"/>
                <a:cs typeface="Garamond"/>
                <a:sym typeface="Garamond"/>
              </a:rPr>
              <a:t>ycf</a:t>
            </a:r>
            <a:r>
              <a:rPr lang="es-ES" sz="2800">
                <a:solidFill>
                  <a:schemeClr val="dk1"/>
                </a:solidFill>
                <a:latin typeface="Garamond"/>
                <a:ea typeface="Garamond"/>
                <a:cs typeface="Garamond"/>
                <a:sym typeface="Garamond"/>
              </a:rPr>
              <a:t>6</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1057 species</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11 calibrations </a:t>
            </a:r>
            <a:endParaRPr sz="3000">
              <a:solidFill>
                <a:schemeClr val="dk1"/>
              </a:solidFill>
              <a:latin typeface="Garamond"/>
              <a:ea typeface="Garamond"/>
              <a:cs typeface="Garamond"/>
              <a:sym typeface="Garamond"/>
            </a:endParaRPr>
          </a:p>
        </p:txBody>
      </p:sp>
      <p:cxnSp>
        <p:nvCxnSpPr>
          <p:cNvPr id="1020" name="Google Shape;1020;p5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021" name="Google Shape;1021;p59"/>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022" name="Google Shape;1022;p5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graphicFrame>
        <p:nvGraphicFramePr>
          <p:cNvPr id="1023" name="Google Shape;1023;p59"/>
          <p:cNvGraphicFramePr/>
          <p:nvPr/>
        </p:nvGraphicFramePr>
        <p:xfrm>
          <a:off x="4350156" y="2942601"/>
          <a:ext cx="3000000" cy="3000000"/>
        </p:xfrm>
        <a:graphic>
          <a:graphicData uri="http://schemas.openxmlformats.org/drawingml/2006/table">
            <a:tbl>
              <a:tblPr>
                <a:noFill/>
                <a:tableStyleId>{1C8E5A2D-97ED-4CC5-A9BD-0CFFB9412F20}</a:tableStyleId>
              </a:tblPr>
              <a:tblGrid>
                <a:gridCol w="1680525"/>
                <a:gridCol w="1426025"/>
                <a:gridCol w="2373075"/>
                <a:gridCol w="2183900"/>
              </a:tblGrid>
              <a:tr h="356950">
                <a:tc>
                  <a:txBody>
                    <a:bodyPr/>
                    <a:lstStyle/>
                    <a:p>
                      <a:pPr indent="0" lvl="0" marL="0" marR="0" rtl="0" algn="ctr">
                        <a:spcBef>
                          <a:spcPts val="0"/>
                        </a:spcBef>
                        <a:spcAft>
                          <a:spcPts val="0"/>
                        </a:spcAft>
                        <a:buNone/>
                      </a:pPr>
                      <a:r>
                        <a:rPr b="1" i="0" lang="es-ES" sz="1400" u="none" cap="none" strike="noStrike">
                          <a:solidFill>
                            <a:srgbClr val="000000"/>
                          </a:solidFill>
                          <a:latin typeface="Garamond"/>
                          <a:ea typeface="Garamond"/>
                          <a:cs typeface="Garamond"/>
                          <a:sym typeface="Garamond"/>
                        </a:rPr>
                        <a:t>Clade</a:t>
                      </a:r>
                      <a:endParaRPr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i="0" lang="es-ES" sz="1400" u="none" cap="none" strike="noStrike">
                          <a:solidFill>
                            <a:srgbClr val="000000"/>
                          </a:solidFill>
                          <a:latin typeface="Garamond"/>
                          <a:ea typeface="Garamond"/>
                          <a:cs typeface="Garamond"/>
                          <a:sym typeface="Garamond"/>
                        </a:rPr>
                        <a:t>Fossil</a:t>
                      </a:r>
                      <a:endParaRPr sz="2800" u="none" cap="none" strike="noStrike">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i="0" lang="es-ES" sz="1400" u="none" cap="none" strike="noStrike">
                          <a:solidFill>
                            <a:srgbClr val="000000"/>
                          </a:solidFill>
                          <a:latin typeface="Garamond"/>
                          <a:ea typeface="Garamond"/>
                          <a:cs typeface="Garamond"/>
                          <a:sym typeface="Garamond"/>
                        </a:rPr>
                        <a:t>Calibration (min – max Ma)</a:t>
                      </a:r>
                      <a:endParaRPr sz="2800" u="none" cap="none" strike="noStrike">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i="0" lang="es-ES" sz="1400" u="none" cap="none" strike="noStrike">
                          <a:solidFill>
                            <a:srgbClr val="000000"/>
                          </a:solidFill>
                          <a:latin typeface="Garamond"/>
                          <a:ea typeface="Garamond"/>
                          <a:cs typeface="Garamond"/>
                          <a:sym typeface="Garamond"/>
                        </a:rPr>
                        <a:t>Literature</a:t>
                      </a:r>
                      <a:endParaRPr sz="2800" u="none" cap="none" strike="noStrike">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Root</a:t>
                      </a:r>
                      <a:endParaRPr sz="2800" u="none" cap="none" strike="noStrike">
                        <a:latin typeface="Garamond"/>
                        <a:ea typeface="Garamond"/>
                        <a:cs typeface="Garamond"/>
                        <a:sym typeface="Garamond"/>
                      </a:endParaRPr>
                    </a:p>
                  </a:txBody>
                  <a:tcPr marT="28450" marB="28450" marR="42650" marL="426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2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93 – 100</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b="0" i="0" lang="es-ES" sz="1400" u="none" cap="none" strike="noStrike">
                          <a:solidFill>
                            <a:srgbClr val="000000"/>
                          </a:solidFill>
                          <a:latin typeface="Garamond"/>
                          <a:ea typeface="Garamond"/>
                          <a:cs typeface="Garamond"/>
                          <a:sym typeface="Garamond"/>
                        </a:rPr>
                        <a:t>Spalink et al. (2016)</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Cyperaceae</a:t>
                      </a:r>
                      <a:endParaRPr sz="2800" u="none" cap="none" strike="noStrike">
                        <a:latin typeface="Garamond"/>
                        <a:ea typeface="Garamond"/>
                        <a:cs typeface="Garamond"/>
                        <a:sym typeface="Garamond"/>
                      </a:endParaRPr>
                    </a:p>
                  </a:txBody>
                  <a:tcPr marT="28450" marB="28450" marR="42650" marL="426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l">
                        <a:spcBef>
                          <a:spcPts val="0"/>
                        </a:spcBef>
                        <a:spcAft>
                          <a:spcPts val="0"/>
                        </a:spcAft>
                        <a:buNone/>
                      </a:pPr>
                      <a:r>
                        <a:t/>
                      </a:r>
                      <a:endParaRPr sz="12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84 – 92</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just">
                        <a:spcBef>
                          <a:spcPts val="0"/>
                        </a:spcBef>
                        <a:spcAft>
                          <a:spcPts val="0"/>
                        </a:spcAft>
                        <a:buNone/>
                      </a:pPr>
                      <a:r>
                        <a:rPr b="0" i="0" lang="es-ES" sz="1400" u="none" cap="none" strike="noStrike">
                          <a:solidFill>
                            <a:srgbClr val="000000"/>
                          </a:solidFill>
                          <a:latin typeface="Garamond"/>
                          <a:ea typeface="Garamond"/>
                          <a:cs typeface="Garamond"/>
                          <a:sym typeface="Garamond"/>
                        </a:rPr>
                        <a:t>Spalink et al. (2018)</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r>
              <a:tr h="209125">
                <a:tc>
                  <a:txBody>
                    <a:bodyPr/>
                    <a:lstStyle/>
                    <a:p>
                      <a:pPr indent="0" lvl="0" marL="0" marR="0" rtl="0" algn="ctr">
                        <a:spcBef>
                          <a:spcPts val="0"/>
                        </a:spcBef>
                        <a:spcAft>
                          <a:spcPts val="0"/>
                        </a:spcAft>
                        <a:buNone/>
                      </a:pPr>
                      <a:r>
                        <a:rPr b="0" i="1" lang="es-ES" sz="1400" u="none" cap="none" strike="noStrike">
                          <a:solidFill>
                            <a:srgbClr val="000000"/>
                          </a:solidFill>
                          <a:latin typeface="Garamond"/>
                          <a:ea typeface="Garamond"/>
                          <a:cs typeface="Garamond"/>
                          <a:sym typeface="Garamond"/>
                        </a:rPr>
                        <a:t>Carex</a:t>
                      </a:r>
                      <a:endParaRPr sz="2800" u="none" cap="none" strike="noStrike">
                        <a:latin typeface="Garamond"/>
                        <a:ea typeface="Garamond"/>
                        <a:cs typeface="Garamond"/>
                        <a:sym typeface="Garamond"/>
                      </a:endParaRPr>
                    </a:p>
                  </a:txBody>
                  <a:tcPr marT="28450" marB="28450" marR="42650" marL="426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1" lang="es-ES" sz="1400" u="none" cap="none" strike="noStrike">
                          <a:solidFill>
                            <a:srgbClr val="000000"/>
                          </a:solidFill>
                          <a:latin typeface="Garamond"/>
                          <a:ea typeface="Garamond"/>
                          <a:cs typeface="Garamond"/>
                          <a:sym typeface="Garamond"/>
                        </a:rPr>
                        <a:t>Carex colwellensis</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34 – 38</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b="0" i="0" lang="es-ES" sz="1400" u="none" cap="none" strike="noStrike">
                          <a:solidFill>
                            <a:srgbClr val="000000"/>
                          </a:solidFill>
                          <a:latin typeface="Garamond"/>
                          <a:ea typeface="Garamond"/>
                          <a:cs typeface="Garamond"/>
                          <a:sym typeface="Garamond"/>
                        </a:rPr>
                        <a:t>Jiménez-Mejías et al. (2016)</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9125">
                <a:tc>
                  <a:txBody>
                    <a:bodyPr/>
                    <a:lstStyle/>
                    <a:p>
                      <a:pPr indent="0" lvl="0" marL="0" marR="0" rtl="0" algn="ctr">
                        <a:spcBef>
                          <a:spcPts val="0"/>
                        </a:spcBef>
                        <a:spcAft>
                          <a:spcPts val="0"/>
                        </a:spcAft>
                        <a:buNone/>
                      </a:pPr>
                      <a:r>
                        <a:rPr b="0" i="1" lang="es-ES" sz="1400" u="none" cap="none" strike="noStrike">
                          <a:solidFill>
                            <a:srgbClr val="000000"/>
                          </a:solidFill>
                          <a:latin typeface="Garamond"/>
                          <a:ea typeface="Garamond"/>
                          <a:cs typeface="Garamond"/>
                          <a:sym typeface="Garamond"/>
                        </a:rPr>
                        <a:t>Carex</a:t>
                      </a:r>
                      <a:r>
                        <a:rPr b="0" i="0" lang="es-ES" sz="1400" u="none" cap="none" strike="noStrike">
                          <a:solidFill>
                            <a:srgbClr val="000000"/>
                          </a:solidFill>
                          <a:latin typeface="Garamond"/>
                          <a:ea typeface="Garamond"/>
                          <a:cs typeface="Garamond"/>
                          <a:sym typeface="Garamond"/>
                        </a:rPr>
                        <a:t> Vignea clade</a:t>
                      </a:r>
                      <a:endParaRPr sz="2800" u="none" cap="none" strike="noStrike">
                        <a:latin typeface="Garamond"/>
                        <a:ea typeface="Garamond"/>
                        <a:cs typeface="Garamond"/>
                        <a:sym typeface="Garamond"/>
                      </a:endParaRPr>
                    </a:p>
                  </a:txBody>
                  <a:tcPr marT="28450" marB="28450" marR="42650" marL="426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0" i="1" lang="es-ES" sz="1400" u="none" cap="none" strike="noStrike">
                          <a:solidFill>
                            <a:srgbClr val="000000"/>
                          </a:solidFill>
                          <a:latin typeface="Garamond"/>
                          <a:ea typeface="Garamond"/>
                          <a:cs typeface="Garamond"/>
                          <a:sym typeface="Garamond"/>
                        </a:rPr>
                        <a:t>Carex marchica</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16 – 23</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just">
                        <a:spcBef>
                          <a:spcPts val="0"/>
                        </a:spcBef>
                        <a:spcAft>
                          <a:spcPts val="0"/>
                        </a:spcAft>
                        <a:buNone/>
                      </a:pPr>
                      <a:r>
                        <a:rPr b="0" i="0" lang="es-ES" sz="1400" u="none" cap="none" strike="noStrike">
                          <a:solidFill>
                            <a:srgbClr val="000000"/>
                          </a:solidFill>
                          <a:latin typeface="Garamond"/>
                          <a:ea typeface="Garamond"/>
                          <a:cs typeface="Garamond"/>
                          <a:sym typeface="Garamond"/>
                        </a:rPr>
                        <a:t>Jiménez-Mejías et al. (2016)</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r>
              <a:tr h="209125">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Core </a:t>
                      </a:r>
                      <a:r>
                        <a:rPr b="0" i="1" lang="es-ES" sz="1400" u="none" cap="none" strike="noStrike">
                          <a:solidFill>
                            <a:srgbClr val="000000"/>
                          </a:solidFill>
                          <a:latin typeface="Garamond"/>
                          <a:ea typeface="Garamond"/>
                          <a:cs typeface="Garamond"/>
                          <a:sym typeface="Garamond"/>
                        </a:rPr>
                        <a:t>Carex</a:t>
                      </a:r>
                      <a:endParaRPr sz="2800" u="none" cap="none" strike="noStrike">
                        <a:latin typeface="Garamond"/>
                        <a:ea typeface="Garamond"/>
                        <a:cs typeface="Garamond"/>
                        <a:sym typeface="Garamond"/>
                      </a:endParaRPr>
                    </a:p>
                  </a:txBody>
                  <a:tcPr marT="28450" marB="28450" marR="42650" marL="426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1" lang="es-ES" sz="1400" u="none" cap="none" strike="noStrike">
                          <a:solidFill>
                            <a:srgbClr val="000000"/>
                          </a:solidFill>
                          <a:latin typeface="Garamond"/>
                          <a:ea typeface="Garamond"/>
                          <a:cs typeface="Garamond"/>
                          <a:sym typeface="Garamond"/>
                        </a:rPr>
                        <a:t>Carex hartauensis</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23 – 28</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b="0" i="0" lang="es-ES" sz="1400" u="none" cap="none" strike="noStrike">
                          <a:solidFill>
                            <a:srgbClr val="000000"/>
                          </a:solidFill>
                          <a:latin typeface="Garamond"/>
                          <a:ea typeface="Garamond"/>
                          <a:cs typeface="Garamond"/>
                          <a:sym typeface="Garamond"/>
                        </a:rPr>
                        <a:t>Jiménez-Mejías et al. (2016)</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ctr">
                        <a:spcBef>
                          <a:spcPts val="0"/>
                        </a:spcBef>
                        <a:spcAft>
                          <a:spcPts val="0"/>
                        </a:spcAft>
                        <a:buNone/>
                      </a:pPr>
                      <a:r>
                        <a:rPr b="0" i="1" lang="es-ES" sz="1400" u="none" cap="none" strike="noStrike">
                          <a:solidFill>
                            <a:srgbClr val="000000"/>
                          </a:solidFill>
                          <a:latin typeface="Garamond"/>
                          <a:ea typeface="Garamond"/>
                          <a:cs typeface="Garamond"/>
                          <a:sym typeface="Garamond"/>
                        </a:rPr>
                        <a:t>Cyperus</a:t>
                      </a:r>
                      <a:endParaRPr sz="2800" u="none" cap="none" strike="noStrike">
                        <a:latin typeface="Garamond"/>
                        <a:ea typeface="Garamond"/>
                        <a:cs typeface="Garamond"/>
                        <a:sym typeface="Garamond"/>
                      </a:endParaRPr>
                    </a:p>
                  </a:txBody>
                  <a:tcPr marT="28450" marB="28450" marR="42650" marL="426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l">
                        <a:spcBef>
                          <a:spcPts val="0"/>
                        </a:spcBef>
                        <a:spcAft>
                          <a:spcPts val="0"/>
                        </a:spcAft>
                        <a:buNone/>
                      </a:pPr>
                      <a:r>
                        <a:t/>
                      </a:r>
                      <a:endParaRPr sz="12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24 – 32</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just">
                        <a:spcBef>
                          <a:spcPts val="0"/>
                        </a:spcBef>
                        <a:spcAft>
                          <a:spcPts val="0"/>
                        </a:spcAft>
                        <a:buNone/>
                      </a:pPr>
                      <a:r>
                        <a:rPr b="0" i="0" lang="es-ES" sz="1400" u="none" cap="none" strike="noStrike">
                          <a:solidFill>
                            <a:srgbClr val="000000"/>
                          </a:solidFill>
                          <a:latin typeface="Garamond"/>
                          <a:ea typeface="Garamond"/>
                          <a:cs typeface="Garamond"/>
                          <a:sym typeface="Garamond"/>
                        </a:rPr>
                        <a:t>Spalink et al. (2016)</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r>
              <a:tr h="306675">
                <a:tc>
                  <a:txBody>
                    <a:bodyPr/>
                    <a:lstStyle/>
                    <a:p>
                      <a:pPr indent="0" lvl="0" marL="0" marR="0" rtl="0" algn="ctr">
                        <a:spcBef>
                          <a:spcPts val="0"/>
                        </a:spcBef>
                        <a:spcAft>
                          <a:spcPts val="0"/>
                        </a:spcAft>
                        <a:buNone/>
                      </a:pPr>
                      <a:r>
                        <a:rPr b="0" i="1" lang="es-ES" sz="1400" u="none" cap="none" strike="noStrike">
                          <a:solidFill>
                            <a:srgbClr val="000000"/>
                          </a:solidFill>
                          <a:latin typeface="Garamond"/>
                          <a:ea typeface="Garamond"/>
                          <a:cs typeface="Garamond"/>
                          <a:sym typeface="Garamond"/>
                        </a:rPr>
                        <a:t>Eleocharis</a:t>
                      </a:r>
                      <a:endParaRPr sz="2800" u="none" cap="none" strike="noStrike">
                        <a:latin typeface="Garamond"/>
                        <a:ea typeface="Garamond"/>
                        <a:cs typeface="Garamond"/>
                        <a:sym typeface="Garamond"/>
                      </a:endParaRPr>
                    </a:p>
                  </a:txBody>
                  <a:tcPr marT="28450" marB="28450" marR="42650" marL="426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2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31 – 41</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b="0" i="0" lang="es-ES" sz="1400" u="none" cap="none" strike="noStrike">
                          <a:solidFill>
                            <a:srgbClr val="000000"/>
                          </a:solidFill>
                          <a:latin typeface="Garamond"/>
                          <a:ea typeface="Garamond"/>
                          <a:cs typeface="Garamond"/>
                          <a:sym typeface="Garamond"/>
                        </a:rPr>
                        <a:t>Spalink et al. (2016)</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ctr">
                        <a:spcBef>
                          <a:spcPts val="0"/>
                        </a:spcBef>
                        <a:spcAft>
                          <a:spcPts val="0"/>
                        </a:spcAft>
                        <a:buNone/>
                      </a:pPr>
                      <a:r>
                        <a:rPr b="0" i="1" lang="es-ES" sz="1400" u="none" cap="none" strike="noStrike">
                          <a:solidFill>
                            <a:srgbClr val="000000"/>
                          </a:solidFill>
                          <a:latin typeface="Garamond"/>
                          <a:ea typeface="Garamond"/>
                          <a:cs typeface="Garamond"/>
                          <a:sym typeface="Garamond"/>
                        </a:rPr>
                        <a:t>Fimbristylis</a:t>
                      </a:r>
                      <a:endParaRPr sz="2800" u="none" cap="none" strike="noStrike">
                        <a:latin typeface="Garamond"/>
                        <a:ea typeface="Garamond"/>
                        <a:cs typeface="Garamond"/>
                        <a:sym typeface="Garamond"/>
                      </a:endParaRPr>
                    </a:p>
                  </a:txBody>
                  <a:tcPr marT="28450" marB="28450" marR="42650" marL="426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l">
                        <a:spcBef>
                          <a:spcPts val="0"/>
                        </a:spcBef>
                        <a:spcAft>
                          <a:spcPts val="0"/>
                        </a:spcAft>
                        <a:buNone/>
                      </a:pPr>
                      <a:r>
                        <a:t/>
                      </a:r>
                      <a:endParaRPr sz="12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30 – 40</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just">
                        <a:spcBef>
                          <a:spcPts val="0"/>
                        </a:spcBef>
                        <a:spcAft>
                          <a:spcPts val="0"/>
                        </a:spcAft>
                        <a:buNone/>
                      </a:pPr>
                      <a:r>
                        <a:rPr b="0" i="0" lang="es-ES" sz="1400" u="none" cap="none" strike="noStrike">
                          <a:solidFill>
                            <a:srgbClr val="000000"/>
                          </a:solidFill>
                          <a:latin typeface="Garamond"/>
                          <a:ea typeface="Garamond"/>
                          <a:cs typeface="Garamond"/>
                          <a:sym typeface="Garamond"/>
                        </a:rPr>
                        <a:t>Smith et al. (2010)</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r>
              <a:tr h="306675">
                <a:tc>
                  <a:txBody>
                    <a:bodyPr/>
                    <a:lstStyle/>
                    <a:p>
                      <a:pPr indent="0" lvl="0" marL="0" marR="0" rtl="0" algn="ctr">
                        <a:spcBef>
                          <a:spcPts val="0"/>
                        </a:spcBef>
                        <a:spcAft>
                          <a:spcPts val="0"/>
                        </a:spcAft>
                        <a:buNone/>
                      </a:pPr>
                      <a:r>
                        <a:rPr b="0" i="1" lang="es-ES" sz="1400" u="none" cap="none" strike="noStrike">
                          <a:solidFill>
                            <a:srgbClr val="000000"/>
                          </a:solidFill>
                          <a:latin typeface="Garamond"/>
                          <a:ea typeface="Garamond"/>
                          <a:cs typeface="Garamond"/>
                          <a:sym typeface="Garamond"/>
                        </a:rPr>
                        <a:t>Rhynchospora</a:t>
                      </a:r>
                      <a:endParaRPr sz="2800" u="none" cap="none" strike="noStrike">
                        <a:latin typeface="Garamond"/>
                        <a:ea typeface="Garamond"/>
                        <a:cs typeface="Garamond"/>
                        <a:sym typeface="Garamond"/>
                      </a:endParaRPr>
                    </a:p>
                  </a:txBody>
                  <a:tcPr marT="28450" marB="28450" marR="42650" marL="426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2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40 – 50</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b="0" i="0" lang="es-ES" sz="1400" u="none" cap="none" strike="noStrike">
                          <a:solidFill>
                            <a:srgbClr val="000000"/>
                          </a:solidFill>
                          <a:latin typeface="Garamond"/>
                          <a:ea typeface="Garamond"/>
                          <a:cs typeface="Garamond"/>
                          <a:sym typeface="Garamond"/>
                        </a:rPr>
                        <a:t>Spalink et al. (2016)</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ctr">
                        <a:spcBef>
                          <a:spcPts val="0"/>
                        </a:spcBef>
                        <a:spcAft>
                          <a:spcPts val="0"/>
                        </a:spcAft>
                        <a:buNone/>
                      </a:pPr>
                      <a:r>
                        <a:rPr b="0" i="1" lang="es-ES" sz="1400" u="none" cap="none" strike="noStrike">
                          <a:solidFill>
                            <a:srgbClr val="000000"/>
                          </a:solidFill>
                          <a:latin typeface="Garamond"/>
                          <a:ea typeface="Garamond"/>
                          <a:cs typeface="Garamond"/>
                          <a:sym typeface="Garamond"/>
                        </a:rPr>
                        <a:t>Scirpus</a:t>
                      </a:r>
                      <a:endParaRPr sz="2800" u="none" cap="none" strike="noStrike">
                        <a:latin typeface="Garamond"/>
                        <a:ea typeface="Garamond"/>
                        <a:cs typeface="Garamond"/>
                        <a:sym typeface="Garamond"/>
                      </a:endParaRPr>
                    </a:p>
                  </a:txBody>
                  <a:tcPr marT="28450" marB="28450" marR="42650" marL="426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l">
                        <a:spcBef>
                          <a:spcPts val="0"/>
                        </a:spcBef>
                        <a:spcAft>
                          <a:spcPts val="0"/>
                        </a:spcAft>
                        <a:buNone/>
                      </a:pPr>
                      <a:r>
                        <a:t/>
                      </a:r>
                      <a:endParaRPr sz="12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28 – 38</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c>
                  <a:txBody>
                    <a:bodyPr/>
                    <a:lstStyle/>
                    <a:p>
                      <a:pPr indent="0" lvl="0" marL="0" marR="0" rtl="0" algn="just">
                        <a:spcBef>
                          <a:spcPts val="0"/>
                        </a:spcBef>
                        <a:spcAft>
                          <a:spcPts val="0"/>
                        </a:spcAft>
                        <a:buNone/>
                      </a:pPr>
                      <a:r>
                        <a:rPr b="0" i="0" lang="es-ES" sz="1400" u="none" cap="none" strike="noStrike">
                          <a:solidFill>
                            <a:srgbClr val="000000"/>
                          </a:solidFill>
                          <a:latin typeface="Garamond"/>
                          <a:ea typeface="Garamond"/>
                          <a:cs typeface="Garamond"/>
                          <a:sym typeface="Garamond"/>
                        </a:rPr>
                        <a:t>Smith et al. (2010)</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C0C0"/>
                    </a:solidFill>
                  </a:tcPr>
                </a:tc>
              </a:tr>
              <a:tr h="306675">
                <a:tc>
                  <a:txBody>
                    <a:bodyPr/>
                    <a:lstStyle/>
                    <a:p>
                      <a:pPr indent="0" lvl="0" marL="0" marR="0" rtl="0" algn="ctr">
                        <a:spcBef>
                          <a:spcPts val="0"/>
                        </a:spcBef>
                        <a:spcAft>
                          <a:spcPts val="0"/>
                        </a:spcAft>
                        <a:buNone/>
                      </a:pPr>
                      <a:r>
                        <a:rPr b="0" i="1" lang="es-ES" sz="1400" u="none" cap="none" strike="noStrike">
                          <a:solidFill>
                            <a:srgbClr val="000000"/>
                          </a:solidFill>
                          <a:latin typeface="Garamond"/>
                          <a:ea typeface="Garamond"/>
                          <a:cs typeface="Garamond"/>
                          <a:sym typeface="Garamond"/>
                        </a:rPr>
                        <a:t>Scleria</a:t>
                      </a:r>
                      <a:endParaRPr sz="2800" u="none" cap="none" strike="noStrike">
                        <a:latin typeface="Garamond"/>
                        <a:ea typeface="Garamond"/>
                        <a:cs typeface="Garamond"/>
                        <a:sym typeface="Garamond"/>
                      </a:endParaRPr>
                    </a:p>
                  </a:txBody>
                  <a:tcPr marT="28450" marB="28450" marR="42650" marL="426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2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u="none" cap="none" strike="noStrike">
                          <a:solidFill>
                            <a:srgbClr val="000000"/>
                          </a:solidFill>
                          <a:latin typeface="Garamond"/>
                          <a:ea typeface="Garamond"/>
                          <a:cs typeface="Garamond"/>
                          <a:sym typeface="Garamond"/>
                        </a:rPr>
                        <a:t>38 – 48</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just">
                        <a:spcBef>
                          <a:spcPts val="0"/>
                        </a:spcBef>
                        <a:spcAft>
                          <a:spcPts val="0"/>
                        </a:spcAft>
                        <a:buNone/>
                      </a:pPr>
                      <a:r>
                        <a:rPr b="0" i="0" lang="es-ES" sz="1400" u="none" cap="none" strike="noStrike">
                          <a:solidFill>
                            <a:srgbClr val="000000"/>
                          </a:solidFill>
                          <a:latin typeface="Garamond"/>
                          <a:ea typeface="Garamond"/>
                          <a:cs typeface="Garamond"/>
                          <a:sym typeface="Garamond"/>
                        </a:rPr>
                        <a:t>Smith et al. (2010)</a:t>
                      </a:r>
                      <a:endParaRPr sz="2800" u="none" cap="none" strike="noStrike">
                        <a:latin typeface="Garamond"/>
                        <a:ea typeface="Garamond"/>
                        <a:cs typeface="Garamond"/>
                        <a:sym typeface="Garamond"/>
                      </a:endParaRPr>
                    </a:p>
                  </a:txBody>
                  <a:tcPr marT="28450" marB="28450" marR="42650" marL="426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024" name="Google Shape;1024;p59"/>
          <p:cNvSpPr/>
          <p:nvPr/>
        </p:nvSpPr>
        <p:spPr>
          <a:xfrm>
            <a:off x="3191033" y="4205178"/>
            <a:ext cx="783771" cy="228597"/>
          </a:xfrm>
          <a:prstGeom prst="rightArrow">
            <a:avLst>
              <a:gd fmla="val 50000" name="adj1"/>
              <a:gd fmla="val 50000" name="adj2"/>
            </a:avLst>
          </a:prstGeom>
          <a:solidFill>
            <a:srgbClr val="A1CB8D"/>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p59"/>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59</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p:nvPr/>
        </p:nvSpPr>
        <p:spPr>
          <a:xfrm>
            <a:off x="348342" y="98425"/>
            <a:ext cx="11495315" cy="31357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Monocentric chromosomes</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2800">
                <a:solidFill>
                  <a:schemeClr val="dk1"/>
                </a:solidFill>
                <a:latin typeface="Garamond"/>
                <a:ea typeface="Garamond"/>
                <a:cs typeface="Garamond"/>
                <a:sym typeface="Garamond"/>
              </a:rPr>
              <a:t>Present a </a:t>
            </a:r>
            <a:r>
              <a:rPr lang="es-ES" sz="2800" u="sng">
                <a:solidFill>
                  <a:schemeClr val="dk1"/>
                </a:solidFill>
                <a:latin typeface="Garamond"/>
                <a:ea typeface="Garamond"/>
                <a:cs typeface="Garamond"/>
                <a:sym typeface="Garamond"/>
              </a:rPr>
              <a:t>single</a:t>
            </a:r>
            <a:r>
              <a:rPr lang="es-ES" sz="2800">
                <a:solidFill>
                  <a:schemeClr val="dk1"/>
                </a:solidFill>
                <a:latin typeface="Garamond"/>
                <a:ea typeface="Garamond"/>
                <a:cs typeface="Garamond"/>
                <a:sym typeface="Garamond"/>
              </a:rPr>
              <a:t> centromeric region</a:t>
            </a:r>
            <a:endParaRPr/>
          </a:p>
          <a:p>
            <a:pPr indent="0" lvl="1" marL="457200" marR="0" rtl="0" algn="l">
              <a:lnSpc>
                <a:spcPct val="150000"/>
              </a:lnSpc>
              <a:spcBef>
                <a:spcPts val="600"/>
              </a:spcBef>
              <a:spcAft>
                <a:spcPts val="0"/>
              </a:spcAft>
              <a:buNone/>
            </a:pPr>
            <a:r>
              <a:rPr b="0" i="0" lang="es-ES" sz="3000" u="none" cap="none" strike="noStrike">
                <a:solidFill>
                  <a:schemeClr val="dk1"/>
                </a:solidFill>
                <a:latin typeface="Garamond"/>
                <a:ea typeface="Garamond"/>
                <a:cs typeface="Garamond"/>
                <a:sym typeface="Garamond"/>
              </a:rPr>
              <a:t>							</a:t>
            </a:r>
            <a:endParaRPr b="0" i="0" sz="3000" u="sng" cap="none" strike="noStrike">
              <a:solidFill>
                <a:schemeClr val="dk1"/>
              </a:solidFill>
              <a:latin typeface="Garamond"/>
              <a:ea typeface="Garamond"/>
              <a:cs typeface="Garamond"/>
              <a:sym typeface="Garamond"/>
            </a:endParaRPr>
          </a:p>
        </p:txBody>
      </p:sp>
      <p:cxnSp>
        <p:nvCxnSpPr>
          <p:cNvPr id="147" name="Google Shape;147;p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48" name="Google Shape;148;p6"/>
          <p:cNvPicPr preferRelativeResize="0"/>
          <p:nvPr/>
        </p:nvPicPr>
        <p:blipFill rotWithShape="1">
          <a:blip r:embed="rId3">
            <a:alphaModFix/>
          </a:blip>
          <a:srcRect b="0" l="0" r="0" t="0"/>
          <a:stretch/>
        </p:blipFill>
        <p:spPr>
          <a:xfrm>
            <a:off x="9499601" y="-777888"/>
            <a:ext cx="4559870" cy="3039171"/>
          </a:xfrm>
          <a:prstGeom prst="rect">
            <a:avLst/>
          </a:prstGeom>
          <a:noFill/>
          <a:ln>
            <a:noFill/>
          </a:ln>
        </p:spPr>
      </p:pic>
      <p:sp>
        <p:nvSpPr>
          <p:cNvPr id="149" name="Google Shape;149;p6"/>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grpSp>
        <p:nvGrpSpPr>
          <p:cNvPr id="150" name="Google Shape;150;p6"/>
          <p:cNvGrpSpPr/>
          <p:nvPr/>
        </p:nvGrpSpPr>
        <p:grpSpPr>
          <a:xfrm>
            <a:off x="7077289" y="3580879"/>
            <a:ext cx="4702247" cy="2613258"/>
            <a:chOff x="765497" y="1618328"/>
            <a:chExt cx="5008682" cy="2797700"/>
          </a:xfrm>
        </p:grpSpPr>
        <p:pic>
          <p:nvPicPr>
            <p:cNvPr id="151" name="Google Shape;151;p6"/>
            <p:cNvPicPr preferRelativeResize="0"/>
            <p:nvPr/>
          </p:nvPicPr>
          <p:blipFill rotWithShape="1">
            <a:blip r:embed="rId4">
              <a:alphaModFix/>
            </a:blip>
            <a:srcRect b="0" l="0" r="0" t="0"/>
            <a:stretch/>
          </p:blipFill>
          <p:spPr>
            <a:xfrm>
              <a:off x="765497" y="1618328"/>
              <a:ext cx="4986313" cy="2478911"/>
            </a:xfrm>
            <a:prstGeom prst="rect">
              <a:avLst/>
            </a:prstGeom>
            <a:noFill/>
            <a:ln cap="flat" cmpd="sng" w="9525">
              <a:solidFill>
                <a:srgbClr val="CC0000"/>
              </a:solidFill>
              <a:prstDash val="solid"/>
              <a:round/>
              <a:headEnd len="sm" w="sm" type="none"/>
              <a:tailEnd len="sm" w="sm" type="none"/>
            </a:ln>
          </p:spPr>
        </p:pic>
        <p:sp>
          <p:nvSpPr>
            <p:cNvPr id="152" name="Google Shape;152;p6"/>
            <p:cNvSpPr/>
            <p:nvPr/>
          </p:nvSpPr>
          <p:spPr>
            <a:xfrm>
              <a:off x="765497" y="4108251"/>
              <a:ext cx="19407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dk1"/>
                  </a:solidFill>
                  <a:latin typeface="Garamond"/>
                  <a:ea typeface="Garamond"/>
                  <a:cs typeface="Garamond"/>
                  <a:sym typeface="Garamond"/>
                </a:rPr>
                <a:t>Chrysitrix capensis </a:t>
              </a:r>
              <a:r>
                <a:rPr lang="es-ES" sz="1400">
                  <a:solidFill>
                    <a:schemeClr val="dk1"/>
                  </a:solidFill>
                  <a:latin typeface="Garamond"/>
                  <a:ea typeface="Garamond"/>
                  <a:cs typeface="Garamond"/>
                  <a:sym typeface="Garamond"/>
                </a:rPr>
                <a:t>(</a:t>
              </a:r>
              <a:r>
                <a:rPr i="1" lang="es-ES" sz="1400">
                  <a:solidFill>
                    <a:schemeClr val="dk1"/>
                  </a:solidFill>
                  <a:latin typeface="Garamond"/>
                  <a:ea typeface="Garamond"/>
                  <a:cs typeface="Garamond"/>
                  <a:sym typeface="Garamond"/>
                </a:rPr>
                <a:t>2n</a:t>
              </a:r>
              <a:r>
                <a:rPr lang="es-ES" sz="1400">
                  <a:solidFill>
                    <a:schemeClr val="dk1"/>
                  </a:solidFill>
                  <a:latin typeface="Garamond"/>
                  <a:ea typeface="Garamond"/>
                  <a:cs typeface="Garamond"/>
                  <a:sym typeface="Garamond"/>
                </a:rPr>
                <a:t>=46)</a:t>
              </a:r>
              <a:endParaRPr/>
            </a:p>
          </p:txBody>
        </p:sp>
        <p:sp>
          <p:nvSpPr>
            <p:cNvPr id="153" name="Google Shape;153;p6"/>
            <p:cNvSpPr/>
            <p:nvPr/>
          </p:nvSpPr>
          <p:spPr>
            <a:xfrm>
              <a:off x="4850528" y="3892807"/>
              <a:ext cx="923651"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800">
                  <a:solidFill>
                    <a:schemeClr val="dk1"/>
                  </a:solidFill>
                  <a:latin typeface="Garamond"/>
                  <a:ea typeface="Garamond"/>
                  <a:cs typeface="Garamond"/>
                  <a:sym typeface="Garamond"/>
                </a:rPr>
                <a:t>Picture: M.Luceño</a:t>
              </a:r>
              <a:endParaRPr sz="800">
                <a:solidFill>
                  <a:schemeClr val="dk1"/>
                </a:solidFill>
                <a:latin typeface="Garamond"/>
                <a:ea typeface="Garamond"/>
                <a:cs typeface="Garamond"/>
                <a:sym typeface="Garamond"/>
              </a:endParaRPr>
            </a:p>
          </p:txBody>
        </p:sp>
      </p:grpSp>
      <p:sp>
        <p:nvSpPr>
          <p:cNvPr id="154" name="Google Shape;154;p6"/>
          <p:cNvSpPr/>
          <p:nvPr/>
        </p:nvSpPr>
        <p:spPr>
          <a:xfrm>
            <a:off x="7395526" y="696697"/>
            <a:ext cx="4702247" cy="31665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Holocentric chromosomes</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2800" u="sng">
                <a:solidFill>
                  <a:srgbClr val="000000"/>
                </a:solidFill>
                <a:latin typeface="Garamond"/>
                <a:ea typeface="Garamond"/>
                <a:cs typeface="Garamond"/>
                <a:sym typeface="Garamond"/>
              </a:rPr>
              <a:t>Multiple</a:t>
            </a:r>
            <a:r>
              <a:rPr lang="es-ES" sz="2800">
                <a:solidFill>
                  <a:srgbClr val="000000"/>
                </a:solidFill>
                <a:latin typeface="Garamond"/>
                <a:ea typeface="Garamond"/>
                <a:cs typeface="Garamond"/>
                <a:sym typeface="Garamond"/>
              </a:rPr>
              <a:t> centromeric regions along the chromosomes</a:t>
            </a:r>
            <a:endParaRPr/>
          </a:p>
          <a:p>
            <a:pPr indent="0" lvl="0" marL="0" marR="0" rtl="0" algn="l">
              <a:lnSpc>
                <a:spcPct val="150000"/>
              </a:lnSpc>
              <a:spcBef>
                <a:spcPts val="600"/>
              </a:spcBef>
              <a:spcAft>
                <a:spcPts val="0"/>
              </a:spcAft>
              <a:buNone/>
            </a:pPr>
            <a:r>
              <a:t/>
            </a:r>
            <a:endParaRPr sz="3000" u="sng">
              <a:solidFill>
                <a:schemeClr val="dk1"/>
              </a:solidFill>
              <a:latin typeface="Garamond"/>
              <a:ea typeface="Garamond"/>
              <a:cs typeface="Garamond"/>
              <a:sym typeface="Garamond"/>
            </a:endParaRPr>
          </a:p>
        </p:txBody>
      </p:sp>
      <p:sp>
        <p:nvSpPr>
          <p:cNvPr id="155" name="Google Shape;155;p6"/>
          <p:cNvSpPr/>
          <p:nvPr/>
        </p:nvSpPr>
        <p:spPr>
          <a:xfrm>
            <a:off x="896889" y="6337317"/>
            <a:ext cx="32102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dk1"/>
                </a:solidFill>
                <a:latin typeface="Garamond"/>
                <a:ea typeface="Garamond"/>
                <a:cs typeface="Garamond"/>
                <a:sym typeface="Garamond"/>
              </a:rPr>
              <a:t>Homo sapiens </a:t>
            </a:r>
            <a:r>
              <a:rPr lang="es-ES" sz="1400">
                <a:solidFill>
                  <a:schemeClr val="dk1"/>
                </a:solidFill>
                <a:latin typeface="Garamond"/>
                <a:ea typeface="Garamond"/>
                <a:cs typeface="Garamond"/>
                <a:sym typeface="Garamond"/>
              </a:rPr>
              <a:t>(</a:t>
            </a:r>
            <a:r>
              <a:rPr i="1" lang="es-ES" sz="1400">
                <a:solidFill>
                  <a:schemeClr val="dk1"/>
                </a:solidFill>
                <a:latin typeface="Garamond"/>
                <a:ea typeface="Garamond"/>
                <a:cs typeface="Garamond"/>
                <a:sym typeface="Garamond"/>
              </a:rPr>
              <a:t>2n</a:t>
            </a:r>
            <a:r>
              <a:rPr lang="es-ES" sz="1400">
                <a:solidFill>
                  <a:schemeClr val="dk1"/>
                </a:solidFill>
                <a:latin typeface="Garamond"/>
                <a:ea typeface="Garamond"/>
                <a:cs typeface="Garamond"/>
                <a:sym typeface="Garamond"/>
              </a:rPr>
              <a:t>=46)</a:t>
            </a:r>
            <a:endParaRPr/>
          </a:p>
        </p:txBody>
      </p:sp>
      <p:pic>
        <p:nvPicPr>
          <p:cNvPr descr="https://upload.wikimedia.org/wikipedia/commons/e/ea/Human_karyotype_%28259_32%29_Karyotype_Human_46%2CXX_%28woman%29.jpg" id="156" name="Google Shape;156;p6"/>
          <p:cNvPicPr preferRelativeResize="0"/>
          <p:nvPr/>
        </p:nvPicPr>
        <p:blipFill rotWithShape="1">
          <a:blip r:embed="rId5">
            <a:alphaModFix/>
          </a:blip>
          <a:srcRect b="14082" l="20688" r="24433" t="11612"/>
          <a:stretch/>
        </p:blipFill>
        <p:spPr>
          <a:xfrm>
            <a:off x="896889" y="3154182"/>
            <a:ext cx="3637339" cy="3152357"/>
          </a:xfrm>
          <a:prstGeom prst="rect">
            <a:avLst/>
          </a:prstGeom>
          <a:noFill/>
          <a:ln cap="flat" cmpd="sng" w="9525">
            <a:solidFill>
              <a:srgbClr val="002C9E"/>
            </a:solidFill>
            <a:prstDash val="solid"/>
            <a:round/>
            <a:headEnd len="sm" w="sm" type="none"/>
            <a:tailEnd len="sm" w="sm" type="none"/>
          </a:ln>
        </p:spPr>
      </p:pic>
      <p:sp>
        <p:nvSpPr>
          <p:cNvPr id="157" name="Google Shape;157;p6"/>
          <p:cNvSpPr/>
          <p:nvPr/>
        </p:nvSpPr>
        <p:spPr>
          <a:xfrm>
            <a:off x="3092729" y="6121873"/>
            <a:ext cx="1611371"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800">
                <a:solidFill>
                  <a:schemeClr val="dk1"/>
                </a:solidFill>
                <a:latin typeface="Garamond"/>
                <a:ea typeface="Garamond"/>
                <a:cs typeface="Garamond"/>
                <a:sym typeface="Garamond"/>
              </a:rPr>
              <a:t>Picture: Archive (Josef Reischig)</a:t>
            </a:r>
            <a:endParaRPr/>
          </a:p>
        </p:txBody>
      </p:sp>
      <p:sp>
        <p:nvSpPr>
          <p:cNvPr id="158" name="Google Shape;158;p6"/>
          <p:cNvSpPr/>
          <p:nvPr/>
        </p:nvSpPr>
        <p:spPr>
          <a:xfrm>
            <a:off x="-20325" y="-22025"/>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6</a:t>
            </a:r>
            <a:endParaRPr sz="18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60"/>
          <p:cNvSpPr/>
          <p:nvPr/>
        </p:nvSpPr>
        <p:spPr>
          <a:xfrm>
            <a:off x="348342" y="98425"/>
            <a:ext cx="11495315" cy="59100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New sedge comprehensive phylogeny</a:t>
            </a:r>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Pruned down to 825 taxa with</a:t>
            </a:r>
            <a:endParaRPr/>
          </a:p>
          <a:p>
            <a:pPr indent="0" lvl="0" marL="0" marR="0" rtl="0" algn="l">
              <a:lnSpc>
                <a:spcPct val="150000"/>
              </a:lnSpc>
              <a:spcBef>
                <a:spcPts val="0"/>
              </a:spcBef>
              <a:spcAft>
                <a:spcPts val="0"/>
              </a:spcAft>
              <a:buNone/>
            </a:pPr>
            <a:r>
              <a:rPr lang="es-ES" sz="2800">
                <a:solidFill>
                  <a:schemeClr val="dk1"/>
                </a:solidFill>
                <a:latin typeface="Garamond"/>
                <a:ea typeface="Garamond"/>
                <a:cs typeface="Garamond"/>
                <a:sym typeface="Garamond"/>
              </a:rPr>
              <a:t>	chromosome data</a:t>
            </a:r>
            <a:endParaRPr/>
          </a:p>
          <a:p>
            <a:pPr indent="0" lvl="0" marL="0" marR="0" rtl="0" algn="l">
              <a:lnSpc>
                <a:spcPct val="150000"/>
              </a:lnSpc>
              <a:spcBef>
                <a:spcPts val="600"/>
              </a:spcBef>
              <a:spcAft>
                <a:spcPts val="0"/>
              </a:spcAft>
              <a:buNone/>
            </a:pPr>
            <a:r>
              <a:t/>
            </a:r>
            <a:endParaRPr sz="28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In order to detect shifts, we used:</a:t>
            </a:r>
            <a:endParaRPr/>
          </a:p>
          <a:p>
            <a:pPr indent="-457200" lvl="1" marL="914400" marR="0" rtl="0" algn="l">
              <a:lnSpc>
                <a:spcPct val="150000"/>
              </a:lnSpc>
              <a:spcBef>
                <a:spcPts val="600"/>
              </a:spcBef>
              <a:spcAft>
                <a:spcPts val="0"/>
              </a:spcAft>
              <a:buClr>
                <a:schemeClr val="dk1"/>
              </a:buClr>
              <a:buSzPts val="2800"/>
              <a:buFont typeface="Courier New"/>
              <a:buChar char="o"/>
            </a:pPr>
            <a:r>
              <a:rPr b="0" i="0" lang="es-ES" sz="2800" u="none" cap="none" strike="noStrike">
                <a:solidFill>
                  <a:schemeClr val="dk1"/>
                </a:solidFill>
                <a:latin typeface="Garamond"/>
                <a:ea typeface="Garamond"/>
                <a:cs typeface="Garamond"/>
                <a:sym typeface="Garamond"/>
              </a:rPr>
              <a:t>Dysploid: More frequent report</a:t>
            </a:r>
            <a:endParaRPr/>
          </a:p>
          <a:p>
            <a:pPr indent="-457200" lvl="1" marL="914400" marR="0" rtl="0" algn="l">
              <a:lnSpc>
                <a:spcPct val="150000"/>
              </a:lnSpc>
              <a:spcBef>
                <a:spcPts val="600"/>
              </a:spcBef>
              <a:spcAft>
                <a:spcPts val="0"/>
              </a:spcAft>
              <a:buClr>
                <a:schemeClr val="dk1"/>
              </a:buClr>
              <a:buSzPts val="2800"/>
              <a:buFont typeface="Courier New"/>
              <a:buChar char="o"/>
            </a:pPr>
            <a:r>
              <a:rPr b="0" i="0" lang="es-ES" sz="2800" u="none" cap="none" strike="noStrike">
                <a:solidFill>
                  <a:schemeClr val="dk1"/>
                </a:solidFill>
                <a:latin typeface="Garamond"/>
                <a:ea typeface="Garamond"/>
                <a:cs typeface="Garamond"/>
                <a:sym typeface="Garamond"/>
              </a:rPr>
              <a:t>Polyploid: Lowest report </a:t>
            </a:r>
            <a:endParaRPr/>
          </a:p>
        </p:txBody>
      </p:sp>
      <p:cxnSp>
        <p:nvCxnSpPr>
          <p:cNvPr id="1032" name="Google Shape;1032;p6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033" name="Google Shape;1033;p60"/>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034" name="Google Shape;1034;p6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pic>
        <p:nvPicPr>
          <p:cNvPr id="1035" name="Google Shape;1035;p60"/>
          <p:cNvPicPr preferRelativeResize="0"/>
          <p:nvPr/>
        </p:nvPicPr>
        <p:blipFill rotWithShape="1">
          <a:blip r:embed="rId4">
            <a:alphaModFix/>
          </a:blip>
          <a:srcRect b="0" l="0" r="0" t="0"/>
          <a:stretch/>
        </p:blipFill>
        <p:spPr>
          <a:xfrm>
            <a:off x="6491137" y="975077"/>
            <a:ext cx="5697865" cy="5697865"/>
          </a:xfrm>
          <a:prstGeom prst="rect">
            <a:avLst/>
          </a:prstGeom>
          <a:noFill/>
          <a:ln>
            <a:noFill/>
          </a:ln>
        </p:spPr>
      </p:pic>
      <p:sp>
        <p:nvSpPr>
          <p:cNvPr id="1036" name="Google Shape;1036;p60"/>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60</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61"/>
          <p:cNvPicPr preferRelativeResize="0"/>
          <p:nvPr/>
        </p:nvPicPr>
        <p:blipFill rotWithShape="1">
          <a:blip r:embed="rId3">
            <a:alphaModFix/>
          </a:blip>
          <a:srcRect b="0" l="8258" r="13291" t="0"/>
          <a:stretch/>
        </p:blipFill>
        <p:spPr>
          <a:xfrm>
            <a:off x="0" y="907040"/>
            <a:ext cx="12192000" cy="1322636"/>
          </a:xfrm>
          <a:prstGeom prst="rect">
            <a:avLst/>
          </a:prstGeom>
          <a:noFill/>
          <a:ln>
            <a:noFill/>
          </a:ln>
        </p:spPr>
      </p:pic>
      <p:sp>
        <p:nvSpPr>
          <p:cNvPr id="1043" name="Google Shape;1043;p61"/>
          <p:cNvSpPr/>
          <p:nvPr/>
        </p:nvSpPr>
        <p:spPr>
          <a:xfrm>
            <a:off x="348342" y="98425"/>
            <a:ext cx="11495315" cy="3181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044" name="Google Shape;1044;p6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045" name="Google Shape;1045;p61"/>
          <p:cNvPicPr preferRelativeResize="0"/>
          <p:nvPr/>
        </p:nvPicPr>
        <p:blipFill rotWithShape="1">
          <a:blip r:embed="rId4">
            <a:alphaModFix/>
          </a:blip>
          <a:srcRect b="0" l="0" r="0" t="0"/>
          <a:stretch/>
        </p:blipFill>
        <p:spPr>
          <a:xfrm rot="2439967">
            <a:off x="10387749" y="-1415924"/>
            <a:ext cx="2852136" cy="3028697"/>
          </a:xfrm>
          <a:prstGeom prst="rect">
            <a:avLst/>
          </a:prstGeom>
          <a:noFill/>
          <a:ln>
            <a:noFill/>
          </a:ln>
        </p:spPr>
      </p:pic>
      <p:sp>
        <p:nvSpPr>
          <p:cNvPr id="1046" name="Google Shape;1046;p61"/>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graphicFrame>
        <p:nvGraphicFramePr>
          <p:cNvPr id="1047" name="Google Shape;1047;p61"/>
          <p:cNvGraphicFramePr/>
          <p:nvPr/>
        </p:nvGraphicFramePr>
        <p:xfrm>
          <a:off x="0" y="2420223"/>
          <a:ext cx="3000000" cy="3000000"/>
        </p:xfrm>
        <a:graphic>
          <a:graphicData uri="http://schemas.openxmlformats.org/drawingml/2006/table">
            <a:tbl>
              <a:tblPr>
                <a:noFill/>
                <a:tableStyleId>{1C8E5A2D-97ED-4CC5-A9BD-0CFFB9412F20}</a:tableStyleId>
              </a:tblPr>
              <a:tblGrid>
                <a:gridCol w="2641600"/>
                <a:gridCol w="1193800"/>
                <a:gridCol w="1193800"/>
                <a:gridCol w="1193800"/>
                <a:gridCol w="1193800"/>
                <a:gridCol w="1193800"/>
                <a:gridCol w="1051550"/>
                <a:gridCol w="1209050"/>
                <a:gridCol w="1320800"/>
              </a:tblGrid>
              <a:tr h="356950">
                <a:tc rowSpan="2">
                  <a:txBody>
                    <a:bodyPr/>
                    <a:lstStyle/>
                    <a:p>
                      <a:pPr indent="0" lvl="0" marL="0" marR="0" rtl="0" algn="ctr">
                        <a:spcBef>
                          <a:spcPts val="0"/>
                        </a:spcBef>
                        <a:spcAft>
                          <a:spcPts val="0"/>
                        </a:spcAft>
                        <a:buNone/>
                      </a:pPr>
                      <a:r>
                        <a:rPr b="1" i="0" lang="es-ES" sz="1800" u="none" cap="none" strike="noStrike">
                          <a:solidFill>
                            <a:srgbClr val="000000"/>
                          </a:solidFill>
                          <a:latin typeface="Garamond"/>
                          <a:ea typeface="Garamond"/>
                          <a:cs typeface="Garamond"/>
                          <a:sym typeface="Garamond"/>
                        </a:rPr>
                        <a:t>Models</a:t>
                      </a:r>
                      <a:endParaRPr sz="32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gridSpan="8">
                  <a:txBody>
                    <a:bodyPr/>
                    <a:lstStyle/>
                    <a:p>
                      <a:pPr indent="0" lvl="0" marL="0" marR="0" rtl="0" algn="ctr">
                        <a:spcBef>
                          <a:spcPts val="0"/>
                        </a:spcBef>
                        <a:spcAft>
                          <a:spcPts val="0"/>
                        </a:spcAft>
                        <a:buNone/>
                      </a:pPr>
                      <a:r>
                        <a:rPr b="1" i="0" lang="es-ES" sz="1800" u="none" cap="none" strike="noStrike">
                          <a:solidFill>
                            <a:srgbClr val="000000"/>
                          </a:solidFill>
                          <a:latin typeface="Garamond"/>
                          <a:ea typeface="Garamond"/>
                          <a:cs typeface="Garamond"/>
                          <a:sym typeface="Garamond"/>
                        </a:rPr>
                        <a:t>Parameters</a:t>
                      </a:r>
                      <a:endParaRPr sz="1400" u="none" cap="none" strike="noStrike">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hMerge="1"/>
                <a:tc hMerge="1"/>
                <a:tc hMerge="1"/>
                <a:tc hMerge="1"/>
                <a:tc hMerge="1"/>
                <a:tc hMerge="1"/>
                <a:tc hMerge="1"/>
              </a:tr>
              <a:tr h="356950">
                <a:tc vMerge="1"/>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Ascending dysploidy (gain)</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λ</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Descending dysploidy (loss)</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δ</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Polyploidy (WGD)</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ρ</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Demi-polyploidy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μ</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Monoploid (base) number</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β</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chemeClr val="dk1"/>
                        </a:buClr>
                        <a:buSzPts val="1300"/>
                        <a:buFont typeface="Garamond"/>
                        <a:buNone/>
                      </a:pPr>
                      <a:r>
                        <a:rPr lang="es-ES" sz="1300" u="none" cap="none" strike="noStrike">
                          <a:latin typeface="Garamond"/>
                          <a:ea typeface="Garamond"/>
                          <a:cs typeface="Garamond"/>
                          <a:sym typeface="Garamond"/>
                        </a:rPr>
                        <a:t>Transition rate of </a:t>
                      </a:r>
                      <a:r>
                        <a:rPr b="0" lang="es-ES" sz="1300" u="none" cap="none" strike="noStrike">
                          <a:latin typeface="Garamond"/>
                          <a:ea typeface="Garamond"/>
                          <a:cs typeface="Garamond"/>
                          <a:sym typeface="Garamond"/>
                        </a:rPr>
                        <a:t>β</a:t>
                      </a:r>
                      <a:endParaRPr b="0"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ν</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Linear ascending dysploidy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λ</a:t>
                      </a:r>
                      <a:r>
                        <a:rPr b="1" baseline="-25000" lang="es-ES" sz="1600" u="none" cap="none" strike="noStrike">
                          <a:latin typeface="Garamond"/>
                          <a:ea typeface="Garamond"/>
                          <a:cs typeface="Garamond"/>
                          <a:sym typeface="Garamond"/>
                        </a:rPr>
                        <a:t>l</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Linear descending dysploidy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δ</a:t>
                      </a:r>
                      <a:r>
                        <a:rPr b="1" baseline="-25000" lang="es-ES" sz="1600" u="none" cap="none" strike="noStrike">
                          <a:latin typeface="Garamond"/>
                          <a:ea typeface="Garamond"/>
                          <a:cs typeface="Garamond"/>
                          <a:sym typeface="Garamond"/>
                        </a:rPr>
                        <a:t>l</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M1: </a:t>
                      </a:r>
                      <a:r>
                        <a:rPr b="0" i="0" lang="es-ES" sz="1400" u="none" cap="none" strike="noStrike">
                          <a:solidFill>
                            <a:srgbClr val="000000"/>
                          </a:solidFill>
                          <a:latin typeface="Garamond"/>
                          <a:ea typeface="Garamond"/>
                          <a:cs typeface="Garamond"/>
                          <a:sym typeface="Garamond"/>
                        </a:rPr>
                        <a:t>CONST_RATE</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lgDash"/>
                      <a:round/>
                      <a:headEnd len="sm" w="sm" type="none"/>
                      <a:tailEnd len="sm" w="sm" type="none"/>
                    </a:lnB>
                    <a:solidFill>
                      <a:srgbClr val="A1CB8D"/>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M2: </a:t>
                      </a:r>
                      <a:r>
                        <a:rPr b="0" i="0" lang="es-ES" sz="1400" u="none" cap="none" strike="noStrike">
                          <a:solidFill>
                            <a:srgbClr val="000000"/>
                          </a:solidFill>
                          <a:latin typeface="Garamond"/>
                          <a:ea typeface="Garamond"/>
                          <a:cs typeface="Garamond"/>
                          <a:sym typeface="Garamond"/>
                        </a:rPr>
                        <a:t>CONST_RATE_DEMI</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gridSpan="2">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12700">
                      <a:solidFill>
                        <a:schemeClr val="dk1"/>
                      </a:solidFill>
                      <a:prstDash val="lgDash"/>
                      <a:round/>
                      <a:headEnd len="sm" w="sm" type="none"/>
                      <a:tailEnd len="sm" w="sm" type="none"/>
                    </a:lnB>
                    <a:solidFill>
                      <a:srgbClr val="A1CB8D"/>
                    </a:solidFill>
                  </a:tcPr>
                </a:tc>
                <a:tc hMerge="1"/>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912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M3: </a:t>
                      </a:r>
                      <a:r>
                        <a:rPr b="0" i="0" lang="es-ES" sz="1400" u="none" cap="none" strike="noStrike">
                          <a:solidFill>
                            <a:srgbClr val="000000"/>
                          </a:solidFill>
                          <a:latin typeface="Garamond"/>
                          <a:ea typeface="Garamond"/>
                          <a:cs typeface="Garamond"/>
                          <a:sym typeface="Garamond"/>
                        </a:rPr>
                        <a:t>CONST_RATE_DEMI_EST</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912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M4: </a:t>
                      </a:r>
                      <a:r>
                        <a:rPr b="0" i="0" lang="es-ES" sz="1400" u="none" cap="none" strike="noStrike">
                          <a:solidFill>
                            <a:srgbClr val="000000"/>
                          </a:solidFill>
                          <a:latin typeface="Garamond"/>
                          <a:ea typeface="Garamond"/>
                          <a:cs typeface="Garamond"/>
                          <a:sym typeface="Garamond"/>
                        </a:rPr>
                        <a:t>CONST_RATE_NO_DUPL</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7800">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M5: </a:t>
                      </a:r>
                      <a:r>
                        <a:rPr b="0" i="0" lang="es-ES" sz="1400" u="none" cap="none" strike="noStrike">
                          <a:solidFill>
                            <a:srgbClr val="000000"/>
                          </a:solidFill>
                          <a:latin typeface="Garamond"/>
                          <a:ea typeface="Garamond"/>
                          <a:cs typeface="Garamond"/>
                          <a:sym typeface="Garamond"/>
                        </a:rPr>
                        <a:t>LINEAR_RATE</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solidFill>
                      <a:srgbClr val="A1CB8D"/>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M6: </a:t>
                      </a:r>
                      <a:r>
                        <a:rPr b="0" i="0" lang="es-ES" sz="1400" u="none" cap="none" strike="noStrike">
                          <a:solidFill>
                            <a:srgbClr val="000000"/>
                          </a:solidFill>
                          <a:latin typeface="Garamond"/>
                          <a:ea typeface="Garamond"/>
                          <a:cs typeface="Garamond"/>
                          <a:sym typeface="Garamond"/>
                        </a:rPr>
                        <a:t>LINEAR_RATE_DEM</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gridSpan="2">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12700">
                      <a:solidFill>
                        <a:schemeClr val="dk1"/>
                      </a:solidFill>
                      <a:prstDash val="lgDash"/>
                      <a:round/>
                      <a:headEnd len="sm" w="sm" type="none"/>
                      <a:tailEnd len="sm" w="sm" type="none"/>
                    </a:lnB>
                    <a:solidFill>
                      <a:srgbClr val="A1CB8D"/>
                    </a:solidFill>
                  </a:tcPr>
                </a:tc>
                <a:tc hMerge="1"/>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M7:</a:t>
                      </a:r>
                      <a:r>
                        <a:rPr b="0" i="0" lang="es-ES" sz="1400" u="none" cap="none" strike="noStrike">
                          <a:solidFill>
                            <a:srgbClr val="000000"/>
                          </a:solidFill>
                          <a:latin typeface="Garamond"/>
                          <a:ea typeface="Garamond"/>
                          <a:cs typeface="Garamond"/>
                          <a:sym typeface="Garamond"/>
                        </a:rPr>
                        <a:t> LINEAR_RATE_DEMI_EST</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M8: </a:t>
                      </a:r>
                      <a:r>
                        <a:rPr b="0" i="0" lang="es-ES" sz="1400" u="none" cap="none" strike="noStrike">
                          <a:solidFill>
                            <a:srgbClr val="000000"/>
                          </a:solidFill>
                          <a:latin typeface="Garamond"/>
                          <a:ea typeface="Garamond"/>
                          <a:cs typeface="Garamond"/>
                          <a:sym typeface="Garamond"/>
                        </a:rPr>
                        <a:t>LINEAR_RATE_NO_DUPL</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M9: </a:t>
                      </a:r>
                      <a:r>
                        <a:rPr b="0" i="0" lang="es-ES" sz="1400" u="none" cap="none" strike="noStrike">
                          <a:solidFill>
                            <a:srgbClr val="000000"/>
                          </a:solidFill>
                          <a:latin typeface="Garamond"/>
                          <a:ea typeface="Garamond"/>
                          <a:cs typeface="Garamond"/>
                          <a:sym typeface="Garamond"/>
                        </a:rPr>
                        <a:t>BASE_NUM</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M10: </a:t>
                      </a:r>
                      <a:r>
                        <a:rPr b="0" i="0" lang="es-ES" sz="1400" u="none" cap="none" strike="noStrike">
                          <a:solidFill>
                            <a:srgbClr val="000000"/>
                          </a:solidFill>
                          <a:latin typeface="Garamond"/>
                          <a:ea typeface="Garamond"/>
                          <a:cs typeface="Garamond"/>
                          <a:sym typeface="Garamond"/>
                        </a:rPr>
                        <a:t>BASE_NUM_DUPL</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X</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048" name="Google Shape;1048;p61"/>
          <p:cNvSpPr/>
          <p:nvPr/>
        </p:nvSpPr>
        <p:spPr>
          <a:xfrm>
            <a:off x="10200640" y="6431674"/>
            <a:ext cx="206338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rgbClr val="7F7F7F"/>
                </a:solidFill>
                <a:latin typeface="Arial"/>
                <a:ea typeface="Arial"/>
                <a:cs typeface="Arial"/>
                <a:sym typeface="Arial"/>
              </a:rPr>
              <a:t>Glick &amp; Mayrose et al. 2014</a:t>
            </a:r>
            <a:endParaRPr i="1" sz="1200">
              <a:solidFill>
                <a:srgbClr val="7F7F7F"/>
              </a:solidFill>
              <a:latin typeface="Arial"/>
              <a:ea typeface="Arial"/>
              <a:cs typeface="Arial"/>
              <a:sym typeface="Arial"/>
            </a:endParaRPr>
          </a:p>
        </p:txBody>
      </p:sp>
      <p:sp>
        <p:nvSpPr>
          <p:cNvPr id="1049" name="Google Shape;1049;p61"/>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61</a:t>
            </a:r>
            <a:endParaRPr sz="18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62"/>
          <p:cNvSpPr/>
          <p:nvPr/>
        </p:nvSpPr>
        <p:spPr>
          <a:xfrm>
            <a:off x="348342" y="98425"/>
            <a:ext cx="7683781" cy="51868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New approach</a:t>
            </a:r>
            <a:endParaRPr/>
          </a:p>
          <a:p>
            <a:pPr indent="0" lvl="0" marL="0" marR="0" rtl="0" algn="l">
              <a:lnSpc>
                <a:spcPct val="150000"/>
              </a:lnSpc>
              <a:spcBef>
                <a:spcPts val="600"/>
              </a:spcBef>
              <a:spcAft>
                <a:spcPts val="0"/>
              </a:spcAft>
              <a:buNone/>
            </a:pPr>
            <a:r>
              <a:rPr lang="es-ES" sz="2800">
                <a:solidFill>
                  <a:schemeClr val="dk1"/>
                </a:solidFill>
                <a:latin typeface="Garamond"/>
                <a:ea typeface="Garamond"/>
                <a:cs typeface="Garamond"/>
                <a:sym typeface="Garamond"/>
              </a:rPr>
              <a:t>O’Meara et al. (2006) ‘censored trees’ methodology</a:t>
            </a:r>
            <a:endParaRPr/>
          </a:p>
          <a:p>
            <a:pPr indent="0" lvl="0" marL="0" marR="0" rtl="0" algn="l">
              <a:lnSpc>
                <a:spcPct val="150000"/>
              </a:lnSpc>
              <a:spcBef>
                <a:spcPts val="600"/>
              </a:spcBef>
              <a:spcAft>
                <a:spcPts val="0"/>
              </a:spcAft>
              <a:buNone/>
            </a:pPr>
            <a:r>
              <a:rPr lang="es-ES" sz="2800">
                <a:solidFill>
                  <a:schemeClr val="dk1"/>
                </a:solidFill>
                <a:latin typeface="Garamond"/>
                <a:ea typeface="Garamond"/>
                <a:cs typeface="Garamond"/>
                <a:sym typeface="Garamond"/>
              </a:rPr>
              <a:t>allowed us to:</a:t>
            </a:r>
            <a:endParaRPr/>
          </a:p>
          <a:p>
            <a:pPr indent="-514350" lvl="0" marL="51435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Create subtrees by deleting branches</a:t>
            </a:r>
            <a:endParaRPr/>
          </a:p>
          <a:p>
            <a:pPr indent="-514350" lvl="0" marL="514350" marR="0" rtl="0" algn="l">
              <a:lnSpc>
                <a:spcPct val="150000"/>
              </a:lnSpc>
              <a:spcBef>
                <a:spcPts val="60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Study character evolution in different lineages based on diversification rate shifts</a:t>
            </a:r>
            <a:endParaRPr/>
          </a:p>
        </p:txBody>
      </p:sp>
      <p:cxnSp>
        <p:nvCxnSpPr>
          <p:cNvPr id="1056" name="Google Shape;1056;p62"/>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057" name="Google Shape;1057;p62"/>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058" name="Google Shape;1058;p62"/>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grpSp>
        <p:nvGrpSpPr>
          <p:cNvPr id="1059" name="Google Shape;1059;p62"/>
          <p:cNvGrpSpPr/>
          <p:nvPr/>
        </p:nvGrpSpPr>
        <p:grpSpPr>
          <a:xfrm>
            <a:off x="7779264" y="651478"/>
            <a:ext cx="3462622" cy="6217902"/>
            <a:chOff x="2763448" y="1483802"/>
            <a:chExt cx="2952328" cy="5301557"/>
          </a:xfrm>
        </p:grpSpPr>
        <p:sp>
          <p:nvSpPr>
            <p:cNvPr id="1060" name="Google Shape;1060;p62"/>
            <p:cNvSpPr/>
            <p:nvPr/>
          </p:nvSpPr>
          <p:spPr>
            <a:xfrm>
              <a:off x="2979043" y="6508360"/>
              <a:ext cx="158408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rgbClr val="7F7F7F"/>
                  </a:solidFill>
                  <a:latin typeface="Arial"/>
                  <a:ea typeface="Arial"/>
                  <a:cs typeface="Arial"/>
                  <a:sym typeface="Arial"/>
                </a:rPr>
                <a:t>O’Meara et al. 2006</a:t>
              </a:r>
              <a:endParaRPr i="1" sz="1200">
                <a:solidFill>
                  <a:srgbClr val="7F7F7F"/>
                </a:solidFill>
                <a:latin typeface="Arial"/>
                <a:ea typeface="Arial"/>
                <a:cs typeface="Arial"/>
                <a:sym typeface="Arial"/>
              </a:endParaRPr>
            </a:p>
          </p:txBody>
        </p:sp>
        <p:pic>
          <p:nvPicPr>
            <p:cNvPr id="1061" name="Google Shape;1061;p62"/>
            <p:cNvPicPr preferRelativeResize="0"/>
            <p:nvPr/>
          </p:nvPicPr>
          <p:blipFill rotWithShape="1">
            <a:blip r:embed="rId4">
              <a:alphaModFix/>
            </a:blip>
            <a:srcRect b="0" l="0" r="0" t="0"/>
            <a:stretch/>
          </p:blipFill>
          <p:spPr>
            <a:xfrm>
              <a:off x="2763448" y="1483802"/>
              <a:ext cx="2952328" cy="5024558"/>
            </a:xfrm>
            <a:prstGeom prst="rect">
              <a:avLst/>
            </a:prstGeom>
            <a:noFill/>
            <a:ln>
              <a:noFill/>
            </a:ln>
          </p:spPr>
        </p:pic>
      </p:grpSp>
      <p:sp>
        <p:nvSpPr>
          <p:cNvPr id="1062" name="Google Shape;1062;p62"/>
          <p:cNvSpPr/>
          <p:nvPr/>
        </p:nvSpPr>
        <p:spPr>
          <a:xfrm>
            <a:off x="7951912" y="3737810"/>
            <a:ext cx="3209763" cy="2806685"/>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63" name="Google Shape;1063;p62"/>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62</a:t>
            </a:r>
            <a:endParaRPr sz="18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63"/>
          <p:cNvSpPr/>
          <p:nvPr/>
        </p:nvSpPr>
        <p:spPr>
          <a:xfrm>
            <a:off x="348342" y="98425"/>
            <a:ext cx="11495315" cy="58939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Four diversification shifts as breaking</a:t>
            </a:r>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points</a:t>
            </a:r>
            <a:endParaRPr/>
          </a:p>
          <a:p>
            <a:pPr indent="0" lvl="0" marL="0" marR="0" rtl="0" algn="l">
              <a:lnSpc>
                <a:spcPct val="150000"/>
              </a:lnSpc>
              <a:spcBef>
                <a:spcPts val="600"/>
              </a:spcBef>
              <a:spcAft>
                <a:spcPts val="0"/>
              </a:spcAft>
              <a:buNone/>
            </a:pPr>
            <a:r>
              <a:t/>
            </a:r>
            <a:endParaRPr b="1" sz="3000">
              <a:solidFill>
                <a:srgbClr val="002C9E"/>
              </a:solidFill>
              <a:latin typeface="Garamond"/>
              <a:ea typeface="Garamond"/>
              <a:cs typeface="Garamond"/>
              <a:sym typeface="Garamond"/>
            </a:endParaRPr>
          </a:p>
          <a:p>
            <a:pPr indent="0" lvl="0" marL="0" marR="0" rtl="0" algn="l">
              <a:spcBef>
                <a:spcPts val="600"/>
              </a:spcBef>
              <a:spcAft>
                <a:spcPts val="0"/>
              </a:spcAft>
              <a:buNone/>
            </a:pPr>
            <a:r>
              <a:rPr b="1" lang="es-ES" sz="2400">
                <a:solidFill>
                  <a:srgbClr val="7030A0"/>
                </a:solidFill>
                <a:latin typeface="Garamond"/>
                <a:ea typeface="Garamond"/>
                <a:cs typeface="Garamond"/>
                <a:sym typeface="Garamond"/>
              </a:rPr>
              <a:t>1. SDC+FAEC clade </a:t>
            </a:r>
            <a:r>
              <a:rPr i="1" lang="es-ES" sz="2000">
                <a:solidFill>
                  <a:schemeClr val="dk1"/>
                </a:solidFill>
                <a:latin typeface="Garamond"/>
                <a:ea typeface="Garamond"/>
                <a:cs typeface="Garamond"/>
                <a:sym typeface="Garamond"/>
              </a:rPr>
              <a:t>(FAEC clade + tribes Scirpeae, </a:t>
            </a:r>
            <a:endParaRPr i="1" sz="2000">
              <a:solidFill>
                <a:schemeClr val="dk1"/>
              </a:solidFill>
              <a:latin typeface="Garamond"/>
              <a:ea typeface="Garamond"/>
              <a:cs typeface="Garamond"/>
              <a:sym typeface="Garamond"/>
            </a:endParaRPr>
          </a:p>
          <a:p>
            <a:pPr indent="0" lvl="0" marL="0" marR="0" rtl="0" algn="l">
              <a:spcBef>
                <a:spcPts val="0"/>
              </a:spcBef>
              <a:spcAft>
                <a:spcPts val="0"/>
              </a:spcAft>
              <a:buNone/>
            </a:pPr>
            <a:r>
              <a:rPr i="1" lang="es-ES" sz="2000">
                <a:solidFill>
                  <a:schemeClr val="dk1"/>
                </a:solidFill>
                <a:latin typeface="Garamond"/>
                <a:ea typeface="Garamond"/>
                <a:cs typeface="Garamond"/>
                <a:sym typeface="Garamond"/>
              </a:rPr>
              <a:t>Dulichieae, and Cariceae plus Khaosokia caricoides)</a:t>
            </a:r>
            <a:endParaRPr/>
          </a:p>
          <a:p>
            <a:pPr indent="0" lvl="0" marL="0" marR="0" rtl="0" algn="l">
              <a:spcBef>
                <a:spcPts val="0"/>
              </a:spcBef>
              <a:spcAft>
                <a:spcPts val="0"/>
              </a:spcAft>
              <a:buNone/>
            </a:pPr>
            <a:r>
              <a:t/>
            </a:r>
            <a:endParaRPr i="1" sz="120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2400">
                <a:solidFill>
                  <a:srgbClr val="008BC0"/>
                </a:solidFill>
                <a:latin typeface="Garamond"/>
                <a:ea typeface="Garamond"/>
                <a:cs typeface="Garamond"/>
                <a:sym typeface="Garamond"/>
              </a:rPr>
              <a:t>2. FAEC clade </a:t>
            </a:r>
            <a:r>
              <a:rPr lang="es-ES" sz="2000">
                <a:solidFill>
                  <a:schemeClr val="dk1"/>
                </a:solidFill>
                <a:latin typeface="Garamond"/>
                <a:ea typeface="Garamond"/>
                <a:cs typeface="Garamond"/>
                <a:sym typeface="Garamond"/>
              </a:rPr>
              <a:t>(</a:t>
            </a:r>
            <a:r>
              <a:rPr i="1" lang="es-ES" sz="2000">
                <a:solidFill>
                  <a:schemeClr val="dk1"/>
                </a:solidFill>
                <a:latin typeface="Garamond"/>
                <a:ea typeface="Garamond"/>
                <a:cs typeface="Garamond"/>
                <a:sym typeface="Garamond"/>
              </a:rPr>
              <a:t>tribes Fuireneae, Abildgaardieae, </a:t>
            </a:r>
            <a:endParaRPr i="1" sz="2000">
              <a:solidFill>
                <a:schemeClr val="dk1"/>
              </a:solidFill>
              <a:latin typeface="Garamond"/>
              <a:ea typeface="Garamond"/>
              <a:cs typeface="Garamond"/>
              <a:sym typeface="Garamond"/>
            </a:endParaRPr>
          </a:p>
          <a:p>
            <a:pPr indent="0" lvl="0" marL="0" marR="0" rtl="0" algn="l">
              <a:spcBef>
                <a:spcPts val="0"/>
              </a:spcBef>
              <a:spcAft>
                <a:spcPts val="0"/>
              </a:spcAft>
              <a:buNone/>
            </a:pPr>
            <a:r>
              <a:rPr i="1" lang="es-ES" sz="2000">
                <a:solidFill>
                  <a:schemeClr val="dk1"/>
                </a:solidFill>
                <a:latin typeface="Garamond"/>
                <a:ea typeface="Garamond"/>
                <a:cs typeface="Garamond"/>
                <a:sym typeface="Garamond"/>
              </a:rPr>
              <a:t>Eleocharideae, and Cypereae</a:t>
            </a:r>
            <a:r>
              <a:rPr lang="es-ES" sz="2000">
                <a:solidFill>
                  <a:schemeClr val="dk1"/>
                </a:solidFill>
                <a:latin typeface="Garamond"/>
                <a:ea typeface="Garamond"/>
                <a:cs typeface="Garamond"/>
                <a:sym typeface="Garamond"/>
              </a:rPr>
              <a:t>)</a:t>
            </a:r>
            <a:endParaRPr/>
          </a:p>
          <a:p>
            <a:pPr indent="0" lvl="0" marL="0" marR="0" rtl="0" algn="l">
              <a:spcBef>
                <a:spcPts val="0"/>
              </a:spcBef>
              <a:spcAft>
                <a:spcPts val="0"/>
              </a:spcAft>
              <a:buNone/>
            </a:pPr>
            <a:r>
              <a:t/>
            </a:r>
            <a:endParaRPr sz="120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2400">
                <a:solidFill>
                  <a:srgbClr val="CD5809"/>
                </a:solidFill>
                <a:latin typeface="Garamond"/>
                <a:ea typeface="Garamond"/>
                <a:cs typeface="Garamond"/>
                <a:sym typeface="Garamond"/>
              </a:rPr>
              <a:t>3. Non-Siderostictae</a:t>
            </a:r>
            <a:r>
              <a:rPr b="1" i="1" lang="es-ES" sz="2400">
                <a:solidFill>
                  <a:srgbClr val="CD5809"/>
                </a:solidFill>
                <a:latin typeface="Garamond"/>
                <a:ea typeface="Garamond"/>
                <a:cs typeface="Garamond"/>
                <a:sym typeface="Garamond"/>
              </a:rPr>
              <a:t> Carex</a:t>
            </a:r>
            <a:endParaRPr/>
          </a:p>
          <a:p>
            <a:pPr indent="0" lvl="0" marL="0" marR="0" rtl="0" algn="l">
              <a:spcBef>
                <a:spcPts val="0"/>
              </a:spcBef>
              <a:spcAft>
                <a:spcPts val="0"/>
              </a:spcAft>
              <a:buNone/>
            </a:pPr>
            <a:r>
              <a:t/>
            </a:r>
            <a:endParaRPr b="1" i="1" sz="1200">
              <a:solidFill>
                <a:srgbClr val="CD5809"/>
              </a:solidFill>
              <a:latin typeface="Garamond"/>
              <a:ea typeface="Garamond"/>
              <a:cs typeface="Garamond"/>
              <a:sym typeface="Garamond"/>
            </a:endParaRPr>
          </a:p>
          <a:p>
            <a:pPr indent="0" lvl="0" marL="0" marR="0" rtl="0" algn="l">
              <a:spcBef>
                <a:spcPts val="0"/>
              </a:spcBef>
              <a:spcAft>
                <a:spcPts val="0"/>
              </a:spcAft>
              <a:buNone/>
            </a:pPr>
            <a:r>
              <a:rPr b="1" lang="es-ES" sz="2400">
                <a:solidFill>
                  <a:srgbClr val="A0CD09"/>
                </a:solidFill>
                <a:latin typeface="Garamond"/>
                <a:ea typeface="Garamond"/>
                <a:cs typeface="Garamond"/>
                <a:sym typeface="Garamond"/>
              </a:rPr>
              <a:t>4. C</a:t>
            </a:r>
            <a:r>
              <a:rPr b="1" baseline="-25000" lang="es-ES" sz="2400">
                <a:solidFill>
                  <a:srgbClr val="A0CD09"/>
                </a:solidFill>
                <a:latin typeface="Garamond"/>
                <a:ea typeface="Garamond"/>
                <a:cs typeface="Garamond"/>
                <a:sym typeface="Garamond"/>
              </a:rPr>
              <a:t>4</a:t>
            </a:r>
            <a:r>
              <a:rPr b="1" lang="es-ES" sz="2400">
                <a:solidFill>
                  <a:srgbClr val="A0CD09"/>
                </a:solidFill>
                <a:latin typeface="Garamond"/>
                <a:ea typeface="Garamond"/>
                <a:cs typeface="Garamond"/>
                <a:sym typeface="Garamond"/>
              </a:rPr>
              <a:t> photosynthetic pathway </a:t>
            </a:r>
            <a:r>
              <a:rPr b="1" i="1" lang="es-ES" sz="2400">
                <a:solidFill>
                  <a:srgbClr val="A0CD09"/>
                </a:solidFill>
                <a:latin typeface="Garamond"/>
                <a:ea typeface="Garamond"/>
                <a:cs typeface="Garamond"/>
                <a:sym typeface="Garamond"/>
              </a:rPr>
              <a:t>Cyperus</a:t>
            </a:r>
            <a:endParaRPr/>
          </a:p>
        </p:txBody>
      </p:sp>
      <p:cxnSp>
        <p:nvCxnSpPr>
          <p:cNvPr id="1070" name="Google Shape;1070;p6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071" name="Google Shape;1071;p63"/>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072" name="Google Shape;1072;p63"/>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grpSp>
        <p:nvGrpSpPr>
          <p:cNvPr id="1073" name="Google Shape;1073;p63"/>
          <p:cNvGrpSpPr/>
          <p:nvPr/>
        </p:nvGrpSpPr>
        <p:grpSpPr>
          <a:xfrm>
            <a:off x="6242032" y="877497"/>
            <a:ext cx="5911180" cy="5911184"/>
            <a:chOff x="179512" y="1412776"/>
            <a:chExt cx="4824536" cy="4824536"/>
          </a:xfrm>
        </p:grpSpPr>
        <p:pic>
          <p:nvPicPr>
            <p:cNvPr id="1074" name="Google Shape;1074;p63"/>
            <p:cNvPicPr preferRelativeResize="0"/>
            <p:nvPr/>
          </p:nvPicPr>
          <p:blipFill rotWithShape="1">
            <a:blip r:embed="rId4">
              <a:alphaModFix/>
            </a:blip>
            <a:srcRect b="0" l="0" r="0" t="0"/>
            <a:stretch/>
          </p:blipFill>
          <p:spPr>
            <a:xfrm>
              <a:off x="179512" y="1412776"/>
              <a:ext cx="4824536" cy="4824536"/>
            </a:xfrm>
            <a:prstGeom prst="rect">
              <a:avLst/>
            </a:prstGeom>
            <a:noFill/>
            <a:ln>
              <a:noFill/>
            </a:ln>
          </p:spPr>
        </p:pic>
        <p:sp>
          <p:nvSpPr>
            <p:cNvPr id="1075" name="Google Shape;1075;p63"/>
            <p:cNvSpPr/>
            <p:nvPr/>
          </p:nvSpPr>
          <p:spPr>
            <a:xfrm rot="-6122853">
              <a:off x="1034280" y="2864700"/>
              <a:ext cx="4895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rgbClr val="CD5809"/>
                  </a:solidFill>
                  <a:latin typeface="Calibri"/>
                  <a:ea typeface="Calibri"/>
                  <a:cs typeface="Calibri"/>
                  <a:sym typeface="Calibri"/>
                </a:rPr>
                <a:t>✂</a:t>
              </a:r>
              <a:endParaRPr sz="2800">
                <a:solidFill>
                  <a:srgbClr val="CD5809"/>
                </a:solidFill>
                <a:latin typeface="Calibri"/>
                <a:ea typeface="Calibri"/>
                <a:cs typeface="Calibri"/>
                <a:sym typeface="Calibri"/>
              </a:endParaRPr>
            </a:p>
          </p:txBody>
        </p:sp>
        <p:sp>
          <p:nvSpPr>
            <p:cNvPr id="1076" name="Google Shape;1076;p63"/>
            <p:cNvSpPr/>
            <p:nvPr/>
          </p:nvSpPr>
          <p:spPr>
            <a:xfrm rot="-480473">
              <a:off x="2730602" y="1982457"/>
              <a:ext cx="4895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rgbClr val="A0CD09"/>
                  </a:solidFill>
                  <a:latin typeface="Calibri"/>
                  <a:ea typeface="Calibri"/>
                  <a:cs typeface="Calibri"/>
                  <a:sym typeface="Calibri"/>
                </a:rPr>
                <a:t>✂</a:t>
              </a:r>
              <a:endParaRPr sz="2800">
                <a:solidFill>
                  <a:srgbClr val="A0CD09"/>
                </a:solidFill>
                <a:latin typeface="Calibri"/>
                <a:ea typeface="Calibri"/>
                <a:cs typeface="Calibri"/>
                <a:sym typeface="Calibri"/>
              </a:endParaRPr>
            </a:p>
          </p:txBody>
        </p:sp>
        <p:sp>
          <p:nvSpPr>
            <p:cNvPr id="1077" name="Google Shape;1077;p63"/>
            <p:cNvSpPr/>
            <p:nvPr/>
          </p:nvSpPr>
          <p:spPr>
            <a:xfrm rot="-1354932">
              <a:off x="2347016" y="3113772"/>
              <a:ext cx="4895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rgbClr val="7030A0"/>
                  </a:solidFill>
                  <a:latin typeface="Calibri"/>
                  <a:ea typeface="Calibri"/>
                  <a:cs typeface="Calibri"/>
                  <a:sym typeface="Calibri"/>
                </a:rPr>
                <a:t>✂</a:t>
              </a:r>
              <a:endParaRPr sz="2800">
                <a:solidFill>
                  <a:srgbClr val="7030A0"/>
                </a:solidFill>
                <a:latin typeface="Calibri"/>
                <a:ea typeface="Calibri"/>
                <a:cs typeface="Calibri"/>
                <a:sym typeface="Calibri"/>
              </a:endParaRPr>
            </a:p>
          </p:txBody>
        </p:sp>
        <p:sp>
          <p:nvSpPr>
            <p:cNvPr id="1078" name="Google Shape;1078;p63"/>
            <p:cNvSpPr/>
            <p:nvPr/>
          </p:nvSpPr>
          <p:spPr>
            <a:xfrm rot="8930893">
              <a:off x="3149885" y="2900092"/>
              <a:ext cx="4895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rgbClr val="008BC0"/>
                  </a:solidFill>
                  <a:latin typeface="Calibri"/>
                  <a:ea typeface="Calibri"/>
                  <a:cs typeface="Calibri"/>
                  <a:sym typeface="Calibri"/>
                </a:rPr>
                <a:t>✂</a:t>
              </a:r>
              <a:endParaRPr sz="2800">
                <a:solidFill>
                  <a:srgbClr val="008BC0"/>
                </a:solidFill>
                <a:latin typeface="Calibri"/>
                <a:ea typeface="Calibri"/>
                <a:cs typeface="Calibri"/>
                <a:sym typeface="Calibri"/>
              </a:endParaRPr>
            </a:p>
          </p:txBody>
        </p:sp>
        <p:sp>
          <p:nvSpPr>
            <p:cNvPr id="1079" name="Google Shape;1079;p63"/>
            <p:cNvSpPr/>
            <p:nvPr/>
          </p:nvSpPr>
          <p:spPr>
            <a:xfrm>
              <a:off x="2690312" y="3008184"/>
              <a:ext cx="370456" cy="427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800">
                  <a:solidFill>
                    <a:srgbClr val="7030A0"/>
                  </a:solidFill>
                  <a:latin typeface="Arial"/>
                  <a:ea typeface="Arial"/>
                  <a:cs typeface="Arial"/>
                  <a:sym typeface="Arial"/>
                </a:rPr>
                <a:t>×</a:t>
              </a:r>
              <a:endParaRPr b="1" sz="2800">
                <a:solidFill>
                  <a:srgbClr val="7030A0"/>
                </a:solidFill>
                <a:latin typeface="Arial"/>
                <a:ea typeface="Arial"/>
                <a:cs typeface="Arial"/>
                <a:sym typeface="Arial"/>
              </a:endParaRPr>
            </a:p>
          </p:txBody>
        </p:sp>
        <p:sp>
          <p:nvSpPr>
            <p:cNvPr id="1080" name="Google Shape;1080;p63"/>
            <p:cNvSpPr/>
            <p:nvPr/>
          </p:nvSpPr>
          <p:spPr>
            <a:xfrm>
              <a:off x="3106558" y="3126310"/>
              <a:ext cx="370456" cy="427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800">
                  <a:solidFill>
                    <a:srgbClr val="0070C0"/>
                  </a:solidFill>
                  <a:latin typeface="Arial"/>
                  <a:ea typeface="Arial"/>
                  <a:cs typeface="Arial"/>
                  <a:sym typeface="Arial"/>
                </a:rPr>
                <a:t>×</a:t>
              </a:r>
              <a:endParaRPr b="1" sz="2800">
                <a:solidFill>
                  <a:srgbClr val="0070C0"/>
                </a:solidFill>
                <a:latin typeface="Arial"/>
                <a:ea typeface="Arial"/>
                <a:cs typeface="Arial"/>
                <a:sym typeface="Arial"/>
              </a:endParaRPr>
            </a:p>
          </p:txBody>
        </p:sp>
        <p:sp>
          <p:nvSpPr>
            <p:cNvPr id="1081" name="Google Shape;1081;p63"/>
            <p:cNvSpPr/>
            <p:nvPr/>
          </p:nvSpPr>
          <p:spPr>
            <a:xfrm>
              <a:off x="3008563" y="1935499"/>
              <a:ext cx="370456" cy="427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800">
                  <a:solidFill>
                    <a:srgbClr val="92D050"/>
                  </a:solidFill>
                  <a:latin typeface="Arial"/>
                  <a:ea typeface="Arial"/>
                  <a:cs typeface="Arial"/>
                  <a:sym typeface="Arial"/>
                </a:rPr>
                <a:t>×</a:t>
              </a:r>
              <a:endParaRPr b="1" sz="2800">
                <a:solidFill>
                  <a:srgbClr val="92D050"/>
                </a:solidFill>
                <a:latin typeface="Arial"/>
                <a:ea typeface="Arial"/>
                <a:cs typeface="Arial"/>
                <a:sym typeface="Arial"/>
              </a:endParaRPr>
            </a:p>
          </p:txBody>
        </p:sp>
        <p:sp>
          <p:nvSpPr>
            <p:cNvPr id="1082" name="Google Shape;1082;p63"/>
            <p:cNvSpPr/>
            <p:nvPr/>
          </p:nvSpPr>
          <p:spPr>
            <a:xfrm>
              <a:off x="1001881" y="2671682"/>
              <a:ext cx="370456" cy="427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800">
                  <a:solidFill>
                    <a:srgbClr val="DB5D09"/>
                  </a:solidFill>
                  <a:latin typeface="Arial"/>
                  <a:ea typeface="Arial"/>
                  <a:cs typeface="Arial"/>
                  <a:sym typeface="Arial"/>
                </a:rPr>
                <a:t>×</a:t>
              </a:r>
              <a:endParaRPr b="1" sz="2000">
                <a:solidFill>
                  <a:srgbClr val="DB5D09"/>
                </a:solidFill>
                <a:latin typeface="Arial"/>
                <a:ea typeface="Arial"/>
                <a:cs typeface="Arial"/>
                <a:sym typeface="Arial"/>
              </a:endParaRPr>
            </a:p>
          </p:txBody>
        </p:sp>
      </p:grpSp>
      <p:sp>
        <p:nvSpPr>
          <p:cNvPr id="1083" name="Google Shape;1083;p63"/>
          <p:cNvSpPr/>
          <p:nvPr/>
        </p:nvSpPr>
        <p:spPr>
          <a:xfrm>
            <a:off x="7867432" y="4303224"/>
            <a:ext cx="3206968" cy="11156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00000"/>
                </a:solidFill>
                <a:latin typeface="Garamond"/>
                <a:ea typeface="Garamond"/>
                <a:cs typeface="Garamond"/>
                <a:sym typeface="Garamond"/>
              </a:rPr>
              <a:t>Study that detected the diversification shift:</a:t>
            </a:r>
            <a:endParaRPr/>
          </a:p>
          <a:p>
            <a:pPr indent="0" lvl="0" marL="0" marR="0" rtl="0" algn="l">
              <a:spcBef>
                <a:spcPts val="0"/>
              </a:spcBef>
              <a:spcAft>
                <a:spcPts val="0"/>
              </a:spcAft>
              <a:buNone/>
            </a:pPr>
            <a:r>
              <a:rPr lang="es-ES" sz="1400">
                <a:solidFill>
                  <a:srgbClr val="000000"/>
                </a:solidFill>
                <a:latin typeface="Garamond"/>
                <a:ea typeface="Garamond"/>
                <a:cs typeface="Garamond"/>
                <a:sym typeface="Garamond"/>
              </a:rPr>
              <a:t>a. Escudero et al. (2012)</a:t>
            </a:r>
            <a:endParaRPr/>
          </a:p>
          <a:p>
            <a:pPr indent="0" lvl="0" marL="0" marR="0" rtl="0" algn="l">
              <a:spcBef>
                <a:spcPts val="0"/>
              </a:spcBef>
              <a:spcAft>
                <a:spcPts val="0"/>
              </a:spcAft>
              <a:buNone/>
            </a:pPr>
            <a:r>
              <a:rPr lang="es-ES" sz="1400">
                <a:solidFill>
                  <a:srgbClr val="000000"/>
                </a:solidFill>
                <a:latin typeface="Garamond"/>
                <a:ea typeface="Garamond"/>
                <a:cs typeface="Garamond"/>
                <a:sym typeface="Garamond"/>
              </a:rPr>
              <a:t>b. Escudero and Hipp (2013)</a:t>
            </a:r>
            <a:endParaRPr/>
          </a:p>
          <a:p>
            <a:pPr indent="0" lvl="0" marL="0" marR="0" rtl="0" algn="l">
              <a:spcBef>
                <a:spcPts val="0"/>
              </a:spcBef>
              <a:spcAft>
                <a:spcPts val="0"/>
              </a:spcAft>
              <a:buNone/>
            </a:pPr>
            <a:r>
              <a:rPr lang="es-ES" sz="1400">
                <a:solidFill>
                  <a:srgbClr val="000000"/>
                </a:solidFill>
                <a:latin typeface="Garamond"/>
                <a:ea typeface="Garamond"/>
                <a:cs typeface="Garamond"/>
                <a:sym typeface="Garamond"/>
              </a:rPr>
              <a:t>c. Spalink et al. (2016)</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1084" name="Google Shape;1084;p63"/>
          <p:cNvSpPr/>
          <p:nvPr/>
        </p:nvSpPr>
        <p:spPr>
          <a:xfrm>
            <a:off x="7468108" y="2437002"/>
            <a:ext cx="4187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00000"/>
                </a:solidFill>
                <a:latin typeface="Garamond"/>
                <a:ea typeface="Garamond"/>
                <a:cs typeface="Garamond"/>
                <a:sym typeface="Garamond"/>
              </a:rPr>
              <a:t>a, c</a:t>
            </a:r>
            <a:endParaRPr sz="1800">
              <a:solidFill>
                <a:schemeClr val="dk1"/>
              </a:solidFill>
              <a:latin typeface="Calibri"/>
              <a:ea typeface="Calibri"/>
              <a:cs typeface="Calibri"/>
              <a:sym typeface="Calibri"/>
            </a:endParaRPr>
          </a:p>
        </p:txBody>
      </p:sp>
      <p:sp>
        <p:nvSpPr>
          <p:cNvPr id="1085" name="Google Shape;1085;p63"/>
          <p:cNvSpPr/>
          <p:nvPr/>
        </p:nvSpPr>
        <p:spPr>
          <a:xfrm>
            <a:off x="9708278" y="1429680"/>
            <a:ext cx="26000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00000"/>
                </a:solidFill>
                <a:latin typeface="Garamond"/>
                <a:ea typeface="Garamond"/>
                <a:cs typeface="Garamond"/>
                <a:sym typeface="Garamond"/>
              </a:rPr>
              <a:t>c</a:t>
            </a:r>
            <a:endParaRPr sz="1800">
              <a:solidFill>
                <a:schemeClr val="dk1"/>
              </a:solidFill>
              <a:latin typeface="Calibri"/>
              <a:ea typeface="Calibri"/>
              <a:cs typeface="Calibri"/>
              <a:sym typeface="Calibri"/>
            </a:endParaRPr>
          </a:p>
        </p:txBody>
      </p:sp>
      <p:sp>
        <p:nvSpPr>
          <p:cNvPr id="1086" name="Google Shape;1086;p63"/>
          <p:cNvSpPr/>
          <p:nvPr/>
        </p:nvSpPr>
        <p:spPr>
          <a:xfrm>
            <a:off x="9377674" y="2733385"/>
            <a:ext cx="2760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00000"/>
                </a:solidFill>
                <a:latin typeface="Garamond"/>
                <a:ea typeface="Garamond"/>
                <a:cs typeface="Garamond"/>
                <a:sym typeface="Garamond"/>
              </a:rPr>
              <a:t>b</a:t>
            </a:r>
            <a:endParaRPr sz="1800">
              <a:solidFill>
                <a:schemeClr val="dk1"/>
              </a:solidFill>
              <a:latin typeface="Calibri"/>
              <a:ea typeface="Calibri"/>
              <a:cs typeface="Calibri"/>
              <a:sym typeface="Calibri"/>
            </a:endParaRPr>
          </a:p>
        </p:txBody>
      </p:sp>
      <p:sp>
        <p:nvSpPr>
          <p:cNvPr id="1087" name="Google Shape;1087;p63"/>
          <p:cNvSpPr/>
          <p:nvPr/>
        </p:nvSpPr>
        <p:spPr>
          <a:xfrm>
            <a:off x="9888433" y="3238587"/>
            <a:ext cx="26000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000000"/>
                </a:solidFill>
                <a:latin typeface="Garamond"/>
                <a:ea typeface="Garamond"/>
                <a:cs typeface="Garamond"/>
                <a:sym typeface="Garamond"/>
              </a:rPr>
              <a:t>c</a:t>
            </a:r>
            <a:endParaRPr sz="1800">
              <a:solidFill>
                <a:schemeClr val="dk1"/>
              </a:solidFill>
              <a:latin typeface="Calibri"/>
              <a:ea typeface="Calibri"/>
              <a:cs typeface="Calibri"/>
              <a:sym typeface="Calibri"/>
            </a:endParaRPr>
          </a:p>
        </p:txBody>
      </p:sp>
      <p:sp>
        <p:nvSpPr>
          <p:cNvPr id="1088" name="Google Shape;1088;p63"/>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63</a:t>
            </a:r>
            <a:endParaRPr sz="18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64"/>
          <p:cNvSpPr/>
          <p:nvPr/>
        </p:nvSpPr>
        <p:spPr>
          <a:xfrm>
            <a:off x="5855745" y="761227"/>
            <a:ext cx="3218811" cy="6097876"/>
          </a:xfrm>
          <a:prstGeom prst="rect">
            <a:avLst/>
          </a:prstGeom>
          <a:noFill/>
          <a:ln>
            <a:noFill/>
          </a:ln>
        </p:spPr>
      </p:sp>
      <p:sp>
        <p:nvSpPr>
          <p:cNvPr id="1095" name="Google Shape;1095;p64"/>
          <p:cNvSpPr/>
          <p:nvPr/>
        </p:nvSpPr>
        <p:spPr>
          <a:xfrm>
            <a:off x="348342" y="98425"/>
            <a:ext cx="11495315" cy="45704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Finding the best model of</a:t>
            </a:r>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number evolution</a:t>
            </a:r>
            <a:endParaRPr/>
          </a:p>
          <a:p>
            <a:pPr indent="0" lvl="0" marL="0" marR="0" rtl="0" algn="l">
              <a:lnSpc>
                <a:spcPct val="150000"/>
              </a:lnSpc>
              <a:spcBef>
                <a:spcPts val="600"/>
              </a:spcBef>
              <a:spcAft>
                <a:spcPts val="0"/>
              </a:spcAft>
              <a:buNone/>
            </a:pPr>
            <a:r>
              <a:t/>
            </a:r>
            <a:endParaRPr b="1" sz="3000">
              <a:solidFill>
                <a:srgbClr val="002C9E"/>
              </a:solidFill>
              <a:latin typeface="Garamond"/>
              <a:ea typeface="Garamond"/>
              <a:cs typeface="Garamond"/>
              <a:sym typeface="Garamond"/>
            </a:endParaRPr>
          </a:p>
          <a:p>
            <a:pPr indent="0" lvl="0" marL="0" marR="0" rtl="0" algn="l">
              <a:spcBef>
                <a:spcPts val="600"/>
              </a:spcBef>
              <a:spcAft>
                <a:spcPts val="0"/>
              </a:spcAft>
              <a:buNone/>
            </a:pPr>
            <a:r>
              <a:rPr lang="es-ES" sz="3000">
                <a:solidFill>
                  <a:schemeClr val="dk1"/>
                </a:solidFill>
                <a:latin typeface="Garamond"/>
                <a:ea typeface="Garamond"/>
                <a:cs typeface="Garamond"/>
                <a:sym typeface="Garamond"/>
              </a:rPr>
              <a:t>			  </a:t>
            </a:r>
            <a:r>
              <a:rPr lang="es-ES" sz="2800">
                <a:solidFill>
                  <a:schemeClr val="dk1"/>
                </a:solidFill>
                <a:latin typeface="Garamond"/>
                <a:ea typeface="Garamond"/>
                <a:cs typeface="Garamond"/>
                <a:sym typeface="Garamond"/>
              </a:rPr>
              <a:t>Complete tree</a:t>
            </a:r>
            <a:endParaRPr/>
          </a:p>
          <a:p>
            <a:pPr indent="0" lvl="0" marL="0" marR="0" rtl="0" algn="l">
              <a:spcBef>
                <a:spcPts val="0"/>
              </a:spcBef>
              <a:spcAft>
                <a:spcPts val="0"/>
              </a:spcAft>
              <a:buNone/>
            </a:pPr>
            <a:r>
              <a:rPr lang="es-ES" sz="2800">
                <a:solidFill>
                  <a:schemeClr val="dk1"/>
                </a:solidFill>
                <a:latin typeface="Garamond"/>
                <a:ea typeface="Garamond"/>
                <a:cs typeface="Garamond"/>
                <a:sym typeface="Garamond"/>
              </a:rPr>
              <a:t>				 vs.</a:t>
            </a:r>
            <a:endParaRPr/>
          </a:p>
          <a:p>
            <a:pPr indent="0" lvl="0" marL="0" marR="0" rtl="0" algn="l">
              <a:spcBef>
                <a:spcPts val="0"/>
              </a:spcBef>
              <a:spcAft>
                <a:spcPts val="0"/>
              </a:spcAft>
              <a:buNone/>
            </a:pPr>
            <a:r>
              <a:rPr lang="es-ES" sz="2800">
                <a:solidFill>
                  <a:schemeClr val="dk1"/>
                </a:solidFill>
                <a:latin typeface="Garamond"/>
                <a:ea typeface="Garamond"/>
                <a:cs typeface="Garamond"/>
                <a:sym typeface="Garamond"/>
              </a:rPr>
              <a:t>			   separate trees</a:t>
            </a:r>
            <a:endParaRPr/>
          </a:p>
        </p:txBody>
      </p:sp>
      <p:cxnSp>
        <p:nvCxnSpPr>
          <p:cNvPr id="1096" name="Google Shape;1096;p6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097" name="Google Shape;1097;p64"/>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098" name="Google Shape;1098;p64"/>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sp>
        <p:nvSpPr>
          <p:cNvPr id="1099" name="Google Shape;1099;p64"/>
          <p:cNvSpPr/>
          <p:nvPr/>
        </p:nvSpPr>
        <p:spPr>
          <a:xfrm>
            <a:off x="1099056" y="2985681"/>
            <a:ext cx="1712451" cy="1848405"/>
          </a:xfrm>
          <a:prstGeom prst="rect">
            <a:avLst/>
          </a:prstGeom>
          <a:noFill/>
          <a:ln>
            <a:noFill/>
          </a:ln>
        </p:spPr>
      </p:sp>
      <p:sp>
        <p:nvSpPr>
          <p:cNvPr id="1100" name="Google Shape;1100;p64"/>
          <p:cNvSpPr/>
          <p:nvPr/>
        </p:nvSpPr>
        <p:spPr>
          <a:xfrm>
            <a:off x="9074556" y="3128848"/>
            <a:ext cx="60960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rgbClr val="7030A0"/>
                </a:solidFill>
                <a:latin typeface="Garamond"/>
                <a:ea typeface="Garamond"/>
                <a:cs typeface="Garamond"/>
                <a:sym typeface="Garamond"/>
              </a:rPr>
              <a:t>1. SDC+FAEC clade </a:t>
            </a:r>
            <a:endParaRPr i="1" sz="110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2000">
                <a:solidFill>
                  <a:srgbClr val="008BC0"/>
                </a:solidFill>
                <a:latin typeface="Garamond"/>
                <a:ea typeface="Garamond"/>
                <a:cs typeface="Garamond"/>
                <a:sym typeface="Garamond"/>
              </a:rPr>
              <a:t>2. FAEC clade</a:t>
            </a:r>
            <a:endParaRPr sz="110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2000">
                <a:solidFill>
                  <a:srgbClr val="CD5809"/>
                </a:solidFill>
                <a:latin typeface="Garamond"/>
                <a:ea typeface="Garamond"/>
                <a:cs typeface="Garamond"/>
                <a:sym typeface="Garamond"/>
              </a:rPr>
              <a:t>3. Non-Siderostictae</a:t>
            </a:r>
            <a:r>
              <a:rPr b="1" i="1" lang="es-ES" sz="2000">
                <a:solidFill>
                  <a:srgbClr val="CD5809"/>
                </a:solidFill>
                <a:latin typeface="Garamond"/>
                <a:ea typeface="Garamond"/>
                <a:cs typeface="Garamond"/>
                <a:sym typeface="Garamond"/>
              </a:rPr>
              <a:t> Carex</a:t>
            </a:r>
            <a:endParaRPr b="1" i="1" sz="1100">
              <a:solidFill>
                <a:srgbClr val="CD5809"/>
              </a:solidFill>
              <a:latin typeface="Garamond"/>
              <a:ea typeface="Garamond"/>
              <a:cs typeface="Garamond"/>
              <a:sym typeface="Garamond"/>
            </a:endParaRPr>
          </a:p>
          <a:p>
            <a:pPr indent="0" lvl="0" marL="0" marR="0" rtl="0" algn="l">
              <a:spcBef>
                <a:spcPts val="0"/>
              </a:spcBef>
              <a:spcAft>
                <a:spcPts val="0"/>
              </a:spcAft>
              <a:buNone/>
            </a:pPr>
            <a:r>
              <a:rPr b="1" lang="es-ES" sz="2000">
                <a:solidFill>
                  <a:srgbClr val="A0CD09"/>
                </a:solidFill>
                <a:latin typeface="Garamond"/>
                <a:ea typeface="Garamond"/>
                <a:cs typeface="Garamond"/>
                <a:sym typeface="Garamond"/>
              </a:rPr>
              <a:t>4. C</a:t>
            </a:r>
            <a:r>
              <a:rPr b="1" baseline="-25000" lang="es-ES" sz="2000">
                <a:solidFill>
                  <a:srgbClr val="A0CD09"/>
                </a:solidFill>
                <a:latin typeface="Garamond"/>
                <a:ea typeface="Garamond"/>
                <a:cs typeface="Garamond"/>
                <a:sym typeface="Garamond"/>
              </a:rPr>
              <a:t>4</a:t>
            </a:r>
            <a:r>
              <a:rPr b="1" lang="es-ES" sz="2000">
                <a:solidFill>
                  <a:srgbClr val="A0CD09"/>
                </a:solidFill>
                <a:latin typeface="Garamond"/>
                <a:ea typeface="Garamond"/>
                <a:cs typeface="Garamond"/>
                <a:sym typeface="Garamond"/>
              </a:rPr>
              <a:t> </a:t>
            </a:r>
            <a:r>
              <a:rPr b="1" i="1" lang="es-ES" sz="2000">
                <a:solidFill>
                  <a:srgbClr val="A0CD09"/>
                </a:solidFill>
                <a:latin typeface="Garamond"/>
                <a:ea typeface="Garamond"/>
                <a:cs typeface="Garamond"/>
                <a:sym typeface="Garamond"/>
              </a:rPr>
              <a:t>Cyperus</a:t>
            </a:r>
            <a:endParaRPr/>
          </a:p>
        </p:txBody>
      </p:sp>
      <p:sp>
        <p:nvSpPr>
          <p:cNvPr id="1101" name="Google Shape;1101;p64"/>
          <p:cNvSpPr/>
          <p:nvPr/>
        </p:nvSpPr>
        <p:spPr>
          <a:xfrm>
            <a:off x="1289460" y="2801015"/>
            <a:ext cx="1443024" cy="369332"/>
          </a:xfrm>
          <a:prstGeom prst="rect">
            <a:avLst/>
          </a:prstGeom>
          <a:solidFill>
            <a:schemeClr val="lt1"/>
          </a:solid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Garamond"/>
                <a:ea typeface="Garamond"/>
                <a:cs typeface="Garamond"/>
                <a:sym typeface="Garamond"/>
              </a:rPr>
              <a:t>No transition </a:t>
            </a:r>
            <a:endParaRPr sz="1800">
              <a:solidFill>
                <a:schemeClr val="dk1"/>
              </a:solidFill>
              <a:latin typeface="Calibri"/>
              <a:ea typeface="Calibri"/>
              <a:cs typeface="Calibri"/>
              <a:sym typeface="Calibri"/>
            </a:endParaRPr>
          </a:p>
        </p:txBody>
      </p:sp>
      <p:sp>
        <p:nvSpPr>
          <p:cNvPr id="1102" name="Google Shape;1102;p64"/>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64</a:t>
            </a:r>
            <a:endParaRPr sz="18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65"/>
          <p:cNvSpPr/>
          <p:nvPr/>
        </p:nvSpPr>
        <p:spPr>
          <a:xfrm>
            <a:off x="348342" y="98425"/>
            <a:ext cx="11495315" cy="21698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Finding the best model of </a:t>
            </a:r>
            <a:endParaRPr/>
          </a:p>
          <a:p>
            <a:pPr indent="0" lvl="0" marL="0" marR="0" rtl="0" algn="l">
              <a:spcBef>
                <a:spcPts val="0"/>
              </a:spcBef>
              <a:spcAft>
                <a:spcPts val="0"/>
              </a:spcAft>
              <a:buNone/>
            </a:pPr>
            <a:r>
              <a:rPr b="1" lang="es-ES" sz="3000">
                <a:solidFill>
                  <a:srgbClr val="002C9E"/>
                </a:solidFill>
                <a:latin typeface="Garamond"/>
                <a:ea typeface="Garamond"/>
                <a:cs typeface="Garamond"/>
                <a:sym typeface="Garamond"/>
              </a:rPr>
              <a:t>chromosome number evolution</a:t>
            </a:r>
            <a:endParaRPr/>
          </a:p>
        </p:txBody>
      </p:sp>
      <p:cxnSp>
        <p:nvCxnSpPr>
          <p:cNvPr id="1109" name="Google Shape;1109;p6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110" name="Google Shape;1110;p65"/>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111" name="Google Shape;1111;p6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sp>
        <p:nvSpPr>
          <p:cNvPr id="1112" name="Google Shape;1112;p65"/>
          <p:cNvSpPr/>
          <p:nvPr/>
        </p:nvSpPr>
        <p:spPr>
          <a:xfrm>
            <a:off x="4687434" y="1622858"/>
            <a:ext cx="7273094"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ctr">
              <a:spcBef>
                <a:spcPts val="0"/>
              </a:spcBef>
              <a:spcAft>
                <a:spcPts val="0"/>
              </a:spcAft>
              <a:buNone/>
            </a:pPr>
            <a:r>
              <a:rPr b="1" lang="es-ES" sz="1400">
                <a:solidFill>
                  <a:schemeClr val="dk1"/>
                </a:solidFill>
                <a:latin typeface="Garamond"/>
                <a:ea typeface="Garamond"/>
                <a:cs typeface="Garamond"/>
                <a:sym typeface="Garamond"/>
              </a:rPr>
              <a:t>Comparison of Akaike Information Criterion (AIC)</a:t>
            </a:r>
            <a:endParaRPr/>
          </a:p>
          <a:p>
            <a:pPr indent="0" lvl="0" marL="0" marR="0" rtl="0" algn="ctr">
              <a:spcBef>
                <a:spcPts val="0"/>
              </a:spcBef>
              <a:spcAft>
                <a:spcPts val="0"/>
              </a:spcAft>
              <a:buNone/>
            </a:pPr>
            <a:r>
              <a:rPr b="1" lang="es-ES" sz="1400">
                <a:solidFill>
                  <a:schemeClr val="dk1"/>
                </a:solidFill>
                <a:latin typeface="Garamond"/>
                <a:ea typeface="Garamond"/>
                <a:cs typeface="Garamond"/>
                <a:sym typeface="Garamond"/>
              </a:rPr>
              <a:t> values from different scenarios</a:t>
            </a:r>
            <a:endParaRPr/>
          </a:p>
          <a:p>
            <a:pPr indent="0" lvl="0" marL="0" marR="0" rtl="0" algn="l">
              <a:spcBef>
                <a:spcPts val="0"/>
              </a:spcBef>
              <a:spcAft>
                <a:spcPts val="0"/>
              </a:spcAft>
              <a:buNone/>
            </a:pPr>
            <a:r>
              <a:t/>
            </a:r>
            <a:endParaRPr b="1" sz="1100">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cap="small">
              <a:solidFill>
                <a:srgbClr val="002C9E"/>
              </a:solidFill>
              <a:latin typeface="Arial"/>
              <a:ea typeface="Arial"/>
              <a:cs typeface="Arial"/>
              <a:sym typeface="Arial"/>
            </a:endParaRPr>
          </a:p>
          <a:p>
            <a:pPr indent="0" lvl="0" marL="0" marR="0" rtl="0" algn="ctr">
              <a:spcBef>
                <a:spcPts val="0"/>
              </a:spcBef>
              <a:spcAft>
                <a:spcPts val="0"/>
              </a:spcAft>
              <a:buNone/>
            </a:pPr>
            <a:r>
              <a:t/>
            </a:r>
            <a:endParaRPr b="1" sz="1400" cap="small">
              <a:solidFill>
                <a:srgbClr val="002C9E"/>
              </a:solidFill>
              <a:latin typeface="Arial"/>
              <a:ea typeface="Arial"/>
              <a:cs typeface="Arial"/>
              <a:sym typeface="Arial"/>
            </a:endParaRPr>
          </a:p>
          <a:p>
            <a:pPr indent="0" lvl="0" marL="0" marR="0" rtl="0" algn="ctr">
              <a:spcBef>
                <a:spcPts val="0"/>
              </a:spcBef>
              <a:spcAft>
                <a:spcPts val="0"/>
              </a:spcAft>
              <a:buNone/>
            </a:pPr>
            <a:r>
              <a:rPr b="1" lang="es-ES" sz="1400" cap="small">
                <a:solidFill>
                  <a:schemeClr val="dk1"/>
                </a:solidFill>
                <a:latin typeface="Garamond"/>
                <a:ea typeface="Garamond"/>
                <a:cs typeface="Garamond"/>
                <a:sym typeface="Garamond"/>
              </a:rPr>
              <a:t>Best transition scenario</a:t>
            </a:r>
            <a:endParaRPr b="1" sz="12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spcBef>
                <a:spcPts val="0"/>
              </a:spcBef>
              <a:spcAft>
                <a:spcPts val="0"/>
              </a:spcAft>
              <a:buNone/>
            </a:pPr>
            <a:r>
              <a:rPr b="1" lang="es-ES" sz="1600" cap="small">
                <a:solidFill>
                  <a:srgbClr val="FFBA0F"/>
                </a:solidFill>
                <a:latin typeface="Arial"/>
                <a:ea typeface="Arial"/>
                <a:cs typeface="Arial"/>
                <a:sym typeface="Arial"/>
              </a:rPr>
              <a:t>           </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050">
              <a:solidFill>
                <a:schemeClr val="dk1"/>
              </a:solidFill>
              <a:latin typeface="Arial"/>
              <a:ea typeface="Arial"/>
              <a:cs typeface="Arial"/>
              <a:sym typeface="Arial"/>
            </a:endParaRPr>
          </a:p>
          <a:p>
            <a:pPr indent="0" lvl="0" marL="0" marR="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spcBef>
                <a:spcPts val="0"/>
              </a:spcBef>
              <a:spcAft>
                <a:spcPts val="0"/>
              </a:spcAft>
              <a:buNone/>
            </a:pPr>
            <a:r>
              <a:t/>
            </a:r>
            <a:endParaRPr b="1" sz="1050">
              <a:solidFill>
                <a:schemeClr val="dk1"/>
              </a:solidFill>
              <a:latin typeface="Arial"/>
              <a:ea typeface="Arial"/>
              <a:cs typeface="Arial"/>
              <a:sym typeface="Arial"/>
            </a:endParaRPr>
          </a:p>
          <a:p>
            <a:pPr indent="0" lvl="0" marL="0" marR="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2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13" name="Google Shape;1113;p65"/>
          <p:cNvCxnSpPr/>
          <p:nvPr/>
        </p:nvCxnSpPr>
        <p:spPr>
          <a:xfrm>
            <a:off x="8231505" y="2433936"/>
            <a:ext cx="0" cy="436400"/>
          </a:xfrm>
          <a:prstGeom prst="straightConnector1">
            <a:avLst/>
          </a:prstGeom>
          <a:noFill/>
          <a:ln cap="flat" cmpd="sng" w="19050">
            <a:solidFill>
              <a:srgbClr val="002C9E"/>
            </a:solidFill>
            <a:prstDash val="solid"/>
            <a:miter lim="800000"/>
            <a:headEnd len="sm" w="sm" type="none"/>
            <a:tailEnd len="med" w="med" type="triangle"/>
          </a:ln>
        </p:spPr>
      </p:cxnSp>
      <p:pic>
        <p:nvPicPr>
          <p:cNvPr id="1114" name="Google Shape;1114;p65"/>
          <p:cNvPicPr preferRelativeResize="0"/>
          <p:nvPr/>
        </p:nvPicPr>
        <p:blipFill rotWithShape="1">
          <a:blip r:embed="rId4">
            <a:alphaModFix/>
          </a:blip>
          <a:srcRect b="0" l="0" r="0" t="61481"/>
          <a:stretch/>
        </p:blipFill>
        <p:spPr>
          <a:xfrm>
            <a:off x="4525405" y="5488212"/>
            <a:ext cx="7597152" cy="1369787"/>
          </a:xfrm>
          <a:prstGeom prst="rect">
            <a:avLst/>
          </a:prstGeom>
          <a:noFill/>
          <a:ln>
            <a:noFill/>
          </a:ln>
        </p:spPr>
      </p:pic>
      <p:sp>
        <p:nvSpPr>
          <p:cNvPr id="1115" name="Google Shape;1115;p65"/>
          <p:cNvSpPr/>
          <p:nvPr/>
        </p:nvSpPr>
        <p:spPr>
          <a:xfrm>
            <a:off x="0" y="6097876"/>
            <a:ext cx="4383271"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Garamond"/>
                <a:ea typeface="Garamond"/>
                <a:cs typeface="Garamond"/>
                <a:sym typeface="Garamond"/>
              </a:rPr>
              <a:t>* When the same model was applied to two or more subtrees loglikelihoods and AIC values were calculated excluding branches that connected the subtrees</a:t>
            </a:r>
            <a:endParaRPr sz="1400">
              <a:solidFill>
                <a:schemeClr val="dk1"/>
              </a:solidFill>
              <a:latin typeface="Calibri"/>
              <a:ea typeface="Calibri"/>
              <a:cs typeface="Calibri"/>
              <a:sym typeface="Calibri"/>
            </a:endParaRPr>
          </a:p>
        </p:txBody>
      </p:sp>
      <p:pic>
        <p:nvPicPr>
          <p:cNvPr id="1116" name="Google Shape;1116;p65"/>
          <p:cNvPicPr preferRelativeResize="0"/>
          <p:nvPr/>
        </p:nvPicPr>
        <p:blipFill rotWithShape="1">
          <a:blip r:embed="rId5">
            <a:alphaModFix/>
          </a:blip>
          <a:srcRect b="81509" l="37544" r="34592" t="4714"/>
          <a:stretch/>
        </p:blipFill>
        <p:spPr>
          <a:xfrm>
            <a:off x="4306638" y="3228088"/>
            <a:ext cx="2347762" cy="2227980"/>
          </a:xfrm>
          <a:prstGeom prst="rect">
            <a:avLst/>
          </a:prstGeom>
          <a:noFill/>
          <a:ln>
            <a:noFill/>
          </a:ln>
        </p:spPr>
      </p:pic>
      <p:pic>
        <p:nvPicPr>
          <p:cNvPr id="1117" name="Google Shape;1117;p65"/>
          <p:cNvPicPr preferRelativeResize="0"/>
          <p:nvPr/>
        </p:nvPicPr>
        <p:blipFill rotWithShape="1">
          <a:blip r:embed="rId5">
            <a:alphaModFix/>
          </a:blip>
          <a:srcRect b="32073" l="38856" r="35109" t="54370"/>
          <a:stretch/>
        </p:blipFill>
        <p:spPr>
          <a:xfrm>
            <a:off x="7107824" y="3215641"/>
            <a:ext cx="2193656" cy="2192042"/>
          </a:xfrm>
          <a:prstGeom prst="rect">
            <a:avLst/>
          </a:prstGeom>
          <a:noFill/>
          <a:ln>
            <a:noFill/>
          </a:ln>
        </p:spPr>
      </p:pic>
      <p:pic>
        <p:nvPicPr>
          <p:cNvPr id="1118" name="Google Shape;1118;p65"/>
          <p:cNvPicPr preferRelativeResize="0"/>
          <p:nvPr/>
        </p:nvPicPr>
        <p:blipFill rotWithShape="1">
          <a:blip r:embed="rId5">
            <a:alphaModFix/>
          </a:blip>
          <a:srcRect b="-241" l="65195" r="6940" t="86369"/>
          <a:stretch/>
        </p:blipFill>
        <p:spPr>
          <a:xfrm>
            <a:off x="9730520" y="3241076"/>
            <a:ext cx="2347758" cy="2243271"/>
          </a:xfrm>
          <a:prstGeom prst="rect">
            <a:avLst/>
          </a:prstGeom>
          <a:noFill/>
          <a:ln>
            <a:noFill/>
          </a:ln>
        </p:spPr>
      </p:pic>
      <p:sp>
        <p:nvSpPr>
          <p:cNvPr id="1119" name="Google Shape;1119;p65"/>
          <p:cNvSpPr/>
          <p:nvPr/>
        </p:nvSpPr>
        <p:spPr>
          <a:xfrm>
            <a:off x="9316801" y="4171998"/>
            <a:ext cx="4154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cap="small">
                <a:solidFill>
                  <a:schemeClr val="dk1"/>
                </a:solidFill>
                <a:latin typeface="Garamond"/>
                <a:ea typeface="Garamond"/>
                <a:cs typeface="Garamond"/>
                <a:sym typeface="Garamond"/>
              </a:rPr>
              <a:t>…</a:t>
            </a:r>
            <a:endParaRPr sz="1800">
              <a:solidFill>
                <a:schemeClr val="dk1"/>
              </a:solidFill>
              <a:latin typeface="Garamond"/>
              <a:ea typeface="Garamond"/>
              <a:cs typeface="Garamond"/>
              <a:sym typeface="Garamond"/>
            </a:endParaRPr>
          </a:p>
        </p:txBody>
      </p:sp>
      <p:sp>
        <p:nvSpPr>
          <p:cNvPr id="1120" name="Google Shape;1120;p65"/>
          <p:cNvSpPr/>
          <p:nvPr/>
        </p:nvSpPr>
        <p:spPr>
          <a:xfrm>
            <a:off x="6673363" y="4178045"/>
            <a:ext cx="4154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cap="small">
                <a:solidFill>
                  <a:schemeClr val="dk1"/>
                </a:solidFill>
                <a:latin typeface="Garamond"/>
                <a:ea typeface="Garamond"/>
                <a:cs typeface="Garamond"/>
                <a:sym typeface="Garamond"/>
              </a:rPr>
              <a:t>…</a:t>
            </a:r>
            <a:endParaRPr sz="1800">
              <a:solidFill>
                <a:schemeClr val="dk1"/>
              </a:solidFill>
              <a:latin typeface="Garamond"/>
              <a:ea typeface="Garamond"/>
              <a:cs typeface="Garamond"/>
              <a:sym typeface="Garamond"/>
            </a:endParaRPr>
          </a:p>
        </p:txBody>
      </p:sp>
      <p:sp>
        <p:nvSpPr>
          <p:cNvPr id="1121" name="Google Shape;1121;p65"/>
          <p:cNvSpPr/>
          <p:nvPr/>
        </p:nvSpPr>
        <p:spPr>
          <a:xfrm>
            <a:off x="661482" y="3992737"/>
            <a:ext cx="2618589" cy="52322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Garamond"/>
                <a:ea typeface="Garamond"/>
                <a:cs typeface="Garamond"/>
                <a:sym typeface="Garamond"/>
              </a:rPr>
              <a:t>AIC = loglik </a:t>
            </a:r>
            <a:r>
              <a:rPr lang="es-ES" sz="2000">
                <a:solidFill>
                  <a:schemeClr val="dk1"/>
                </a:solidFill>
                <a:latin typeface="Garamond"/>
                <a:ea typeface="Garamond"/>
                <a:cs typeface="Garamond"/>
                <a:sym typeface="Garamond"/>
              </a:rPr>
              <a:t>×</a:t>
            </a:r>
            <a:r>
              <a:rPr lang="es-ES" sz="2800">
                <a:solidFill>
                  <a:schemeClr val="dk1"/>
                </a:solidFill>
                <a:latin typeface="Garamond"/>
                <a:ea typeface="Garamond"/>
                <a:cs typeface="Garamond"/>
                <a:sym typeface="Garamond"/>
              </a:rPr>
              <a:t> </a:t>
            </a:r>
            <a:r>
              <a:rPr i="1" lang="es-ES" sz="2800">
                <a:solidFill>
                  <a:schemeClr val="dk1"/>
                </a:solidFill>
                <a:latin typeface="Garamond"/>
                <a:ea typeface="Garamond"/>
                <a:cs typeface="Garamond"/>
                <a:sym typeface="Garamond"/>
              </a:rPr>
              <a:t>k</a:t>
            </a:r>
            <a:endParaRPr i="1" sz="2800">
              <a:solidFill>
                <a:schemeClr val="dk1"/>
              </a:solidFill>
              <a:latin typeface="Calibri"/>
              <a:ea typeface="Calibri"/>
              <a:cs typeface="Calibri"/>
              <a:sym typeface="Calibri"/>
            </a:endParaRPr>
          </a:p>
        </p:txBody>
      </p:sp>
      <p:sp>
        <p:nvSpPr>
          <p:cNvPr id="1122" name="Google Shape;1122;p65"/>
          <p:cNvSpPr/>
          <p:nvPr/>
        </p:nvSpPr>
        <p:spPr>
          <a:xfrm>
            <a:off x="2326809" y="4761352"/>
            <a:ext cx="119295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800">
                <a:solidFill>
                  <a:schemeClr val="dk1"/>
                </a:solidFill>
                <a:latin typeface="Garamond"/>
                <a:ea typeface="Garamond"/>
                <a:cs typeface="Garamond"/>
                <a:sym typeface="Garamond"/>
              </a:rPr>
              <a:t>Number of</a:t>
            </a:r>
            <a:endParaRPr/>
          </a:p>
          <a:p>
            <a:pPr indent="0" lvl="0" marL="0" marR="0" rtl="0" algn="ctr">
              <a:spcBef>
                <a:spcPts val="0"/>
              </a:spcBef>
              <a:spcAft>
                <a:spcPts val="0"/>
              </a:spcAft>
              <a:buNone/>
            </a:pPr>
            <a:r>
              <a:rPr lang="es-ES" sz="1800">
                <a:solidFill>
                  <a:schemeClr val="dk1"/>
                </a:solidFill>
                <a:latin typeface="Garamond"/>
                <a:ea typeface="Garamond"/>
                <a:cs typeface="Garamond"/>
                <a:sym typeface="Garamond"/>
              </a:rPr>
              <a:t>parameters</a:t>
            </a:r>
            <a:endParaRPr sz="1800">
              <a:solidFill>
                <a:schemeClr val="dk1"/>
              </a:solidFill>
              <a:latin typeface="Calibri"/>
              <a:ea typeface="Calibri"/>
              <a:cs typeface="Calibri"/>
              <a:sym typeface="Calibri"/>
            </a:endParaRPr>
          </a:p>
        </p:txBody>
      </p:sp>
      <p:cxnSp>
        <p:nvCxnSpPr>
          <p:cNvPr id="1123" name="Google Shape;1123;p65"/>
          <p:cNvCxnSpPr/>
          <p:nvPr/>
        </p:nvCxnSpPr>
        <p:spPr>
          <a:xfrm rot="10800000">
            <a:off x="2923286" y="4562596"/>
            <a:ext cx="0" cy="220022"/>
          </a:xfrm>
          <a:prstGeom prst="straightConnector1">
            <a:avLst/>
          </a:prstGeom>
          <a:noFill/>
          <a:ln cap="flat" cmpd="sng" w="9525">
            <a:solidFill>
              <a:schemeClr val="dk1"/>
            </a:solidFill>
            <a:prstDash val="solid"/>
            <a:miter lim="800000"/>
            <a:headEnd len="sm" w="sm" type="none"/>
            <a:tailEnd len="med" w="med" type="triangle"/>
          </a:ln>
        </p:spPr>
      </p:cxnSp>
      <p:sp>
        <p:nvSpPr>
          <p:cNvPr id="1124" name="Google Shape;1124;p65"/>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65</a:t>
            </a:r>
            <a:endParaRPr sz="18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66"/>
          <p:cNvSpPr/>
          <p:nvPr/>
        </p:nvSpPr>
        <p:spPr>
          <a:xfrm>
            <a:off x="348342" y="98425"/>
            <a:ext cx="11495315" cy="54784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Finding the best model of </a:t>
            </a:r>
            <a:endParaRPr/>
          </a:p>
          <a:p>
            <a:pPr indent="0" lvl="0" marL="0" marR="0" rtl="0" algn="l">
              <a:spcBef>
                <a:spcPts val="0"/>
              </a:spcBef>
              <a:spcAft>
                <a:spcPts val="0"/>
              </a:spcAft>
              <a:buNone/>
            </a:pPr>
            <a:r>
              <a:rPr b="1" lang="es-ES" sz="3000">
                <a:solidFill>
                  <a:srgbClr val="002C9E"/>
                </a:solidFill>
                <a:latin typeface="Garamond"/>
                <a:ea typeface="Garamond"/>
                <a:cs typeface="Garamond"/>
                <a:sym typeface="Garamond"/>
              </a:rPr>
              <a:t>chromosome number evolution</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Best-fitting scenario transitions:</a:t>
            </a:r>
            <a:endParaRPr/>
          </a:p>
          <a:p>
            <a:pPr indent="-457200" lvl="0" marL="457200" marR="0" rtl="0" algn="l">
              <a:spcBef>
                <a:spcPts val="600"/>
              </a:spcBef>
              <a:spcAft>
                <a:spcPts val="0"/>
              </a:spcAft>
              <a:buClr>
                <a:srgbClr val="008BC0"/>
              </a:buClr>
              <a:buSzPts val="3200"/>
              <a:buFont typeface="Garamond"/>
              <a:buChar char="-"/>
            </a:pPr>
            <a:r>
              <a:rPr lang="es-ES" sz="3200">
                <a:solidFill>
                  <a:srgbClr val="008BC0"/>
                </a:solidFill>
                <a:latin typeface="Garamond"/>
                <a:ea typeface="Garamond"/>
                <a:cs typeface="Garamond"/>
                <a:sym typeface="Garamond"/>
              </a:rPr>
              <a:t>FAEC clade</a:t>
            </a:r>
            <a:endParaRPr sz="3000">
              <a:solidFill>
                <a:schemeClr val="dk1"/>
              </a:solidFill>
              <a:latin typeface="Garamond"/>
              <a:ea typeface="Garamond"/>
              <a:cs typeface="Garamond"/>
              <a:sym typeface="Garamond"/>
            </a:endParaRPr>
          </a:p>
          <a:p>
            <a:pPr indent="-457200" lvl="0" marL="457200" marR="0" rtl="0" algn="l">
              <a:spcBef>
                <a:spcPts val="0"/>
              </a:spcBef>
              <a:spcAft>
                <a:spcPts val="0"/>
              </a:spcAft>
              <a:buClr>
                <a:srgbClr val="A0CD09"/>
              </a:buClr>
              <a:buSzPts val="3200"/>
              <a:buFont typeface="Garamond"/>
              <a:buChar char="-"/>
            </a:pPr>
            <a:r>
              <a:rPr lang="es-ES" sz="3200">
                <a:solidFill>
                  <a:srgbClr val="A0CD09"/>
                </a:solidFill>
                <a:latin typeface="Garamond"/>
                <a:ea typeface="Garamond"/>
                <a:cs typeface="Garamond"/>
                <a:sym typeface="Garamond"/>
              </a:rPr>
              <a:t>C</a:t>
            </a:r>
            <a:r>
              <a:rPr baseline="-25000" lang="es-ES" sz="3200">
                <a:solidFill>
                  <a:srgbClr val="A0CD09"/>
                </a:solidFill>
                <a:latin typeface="Garamond"/>
                <a:ea typeface="Garamond"/>
                <a:cs typeface="Garamond"/>
                <a:sym typeface="Garamond"/>
              </a:rPr>
              <a:t>4</a:t>
            </a:r>
            <a:r>
              <a:rPr lang="es-ES" sz="3200">
                <a:solidFill>
                  <a:srgbClr val="A0CD09"/>
                </a:solidFill>
                <a:latin typeface="Garamond"/>
                <a:ea typeface="Garamond"/>
                <a:cs typeface="Garamond"/>
                <a:sym typeface="Garamond"/>
              </a:rPr>
              <a:t> </a:t>
            </a:r>
            <a:r>
              <a:rPr i="1" lang="es-ES" sz="3200">
                <a:solidFill>
                  <a:srgbClr val="A0CD09"/>
                </a:solidFill>
                <a:latin typeface="Garamond"/>
                <a:ea typeface="Garamond"/>
                <a:cs typeface="Garamond"/>
                <a:sym typeface="Garamond"/>
              </a:rPr>
              <a:t>Cyperus </a:t>
            </a:r>
            <a:endParaRPr/>
          </a:p>
          <a:p>
            <a:pPr indent="-457200" lvl="0" marL="457200" marR="0" rtl="0" algn="l">
              <a:spcBef>
                <a:spcPts val="0"/>
              </a:spcBef>
              <a:spcAft>
                <a:spcPts val="0"/>
              </a:spcAft>
              <a:buClr>
                <a:srgbClr val="CD5809"/>
              </a:buClr>
              <a:buSzPts val="3200"/>
              <a:buFont typeface="Garamond"/>
              <a:buChar char="-"/>
            </a:pPr>
            <a:r>
              <a:rPr lang="es-ES" sz="3200">
                <a:solidFill>
                  <a:srgbClr val="CD5809"/>
                </a:solidFill>
                <a:latin typeface="Garamond"/>
                <a:ea typeface="Garamond"/>
                <a:cs typeface="Garamond"/>
                <a:sym typeface="Garamond"/>
              </a:rPr>
              <a:t>Non-Siderostictae</a:t>
            </a:r>
            <a:r>
              <a:rPr i="1" lang="es-ES" sz="3200">
                <a:solidFill>
                  <a:srgbClr val="CD5809"/>
                </a:solidFill>
                <a:latin typeface="Garamond"/>
                <a:ea typeface="Garamond"/>
                <a:cs typeface="Garamond"/>
                <a:sym typeface="Garamond"/>
              </a:rPr>
              <a:t> Carex</a:t>
            </a:r>
            <a:endParaRPr sz="3200">
              <a:solidFill>
                <a:srgbClr val="A4A4A4"/>
              </a:solidFill>
              <a:latin typeface="Garamond"/>
              <a:ea typeface="Garamond"/>
              <a:cs typeface="Garamond"/>
              <a:sym typeface="Garamond"/>
            </a:endParaRPr>
          </a:p>
          <a:p>
            <a:pPr indent="0" lvl="0" marL="0" marR="0" rtl="0" algn="l">
              <a:spcBef>
                <a:spcPts val="0"/>
              </a:spcBef>
              <a:spcAft>
                <a:spcPts val="0"/>
              </a:spcAft>
              <a:buNone/>
            </a:pPr>
            <a:r>
              <a:t/>
            </a:r>
            <a:endParaRPr sz="3200">
              <a:solidFill>
                <a:srgbClr val="A4A4A4"/>
              </a:solidFill>
              <a:latin typeface="Garamond"/>
              <a:ea typeface="Garamond"/>
              <a:cs typeface="Garamond"/>
              <a:sym typeface="Garamond"/>
            </a:endParaRPr>
          </a:p>
          <a:p>
            <a:pPr indent="0" lvl="0" marL="0" marR="0" rtl="0" algn="l">
              <a:spcBef>
                <a:spcPts val="0"/>
              </a:spcBef>
              <a:spcAft>
                <a:spcPts val="0"/>
              </a:spcAft>
              <a:buNone/>
            </a:pPr>
            <a:r>
              <a:rPr lang="es-ES" sz="3200">
                <a:solidFill>
                  <a:srgbClr val="A4A4A4"/>
                </a:solidFill>
                <a:latin typeface="Garamond"/>
                <a:ea typeface="Garamond"/>
                <a:cs typeface="Garamond"/>
                <a:sym typeface="Garamond"/>
              </a:rPr>
              <a:t>+ Background model</a:t>
            </a:r>
            <a:endParaRPr sz="3000">
              <a:solidFill>
                <a:srgbClr val="A4A4A4"/>
              </a:solidFill>
              <a:latin typeface="Garamond"/>
              <a:ea typeface="Garamond"/>
              <a:cs typeface="Garamond"/>
              <a:sym typeface="Garamond"/>
            </a:endParaRPr>
          </a:p>
        </p:txBody>
      </p:sp>
      <p:cxnSp>
        <p:nvCxnSpPr>
          <p:cNvPr id="1131" name="Google Shape;1131;p6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132" name="Google Shape;1132;p66"/>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133" name="Google Shape;1133;p6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pic>
        <p:nvPicPr>
          <p:cNvPr id="1134" name="Google Shape;1134;p66"/>
          <p:cNvPicPr preferRelativeResize="0"/>
          <p:nvPr/>
        </p:nvPicPr>
        <p:blipFill rotWithShape="1">
          <a:blip r:embed="rId4">
            <a:alphaModFix/>
          </a:blip>
          <a:srcRect b="0" l="0" r="22342" t="0"/>
          <a:stretch/>
        </p:blipFill>
        <p:spPr>
          <a:xfrm>
            <a:off x="5775960" y="781323"/>
            <a:ext cx="6207147" cy="6076678"/>
          </a:xfrm>
          <a:prstGeom prst="rect">
            <a:avLst/>
          </a:prstGeom>
          <a:noFill/>
          <a:ln>
            <a:noFill/>
          </a:ln>
        </p:spPr>
      </p:pic>
      <p:sp>
        <p:nvSpPr>
          <p:cNvPr id="1135" name="Google Shape;1135;p66"/>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66</a:t>
            </a:r>
            <a:endParaRPr sz="18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67"/>
          <p:cNvSpPr/>
          <p:nvPr/>
        </p:nvSpPr>
        <p:spPr>
          <a:xfrm>
            <a:off x="348342" y="98425"/>
            <a:ext cx="11495315" cy="51208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Finding the best model of </a:t>
            </a:r>
            <a:endParaRPr/>
          </a:p>
          <a:p>
            <a:pPr indent="0" lvl="0" marL="0" marR="0" rtl="0" algn="l">
              <a:spcBef>
                <a:spcPts val="0"/>
              </a:spcBef>
              <a:spcAft>
                <a:spcPts val="0"/>
              </a:spcAft>
              <a:buNone/>
            </a:pPr>
            <a:r>
              <a:rPr b="1" lang="es-ES" sz="3000">
                <a:solidFill>
                  <a:srgbClr val="002C9E"/>
                </a:solidFill>
                <a:latin typeface="Garamond"/>
                <a:ea typeface="Garamond"/>
                <a:cs typeface="Garamond"/>
                <a:sym typeface="Garamond"/>
              </a:rPr>
              <a:t>chromosome number evolution</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Best-fitting scenario transitions:</a:t>
            </a:r>
            <a:endParaRPr/>
          </a:p>
          <a:p>
            <a:pPr indent="-457200" lvl="0" marL="457200" marR="0" rtl="0" algn="l">
              <a:spcBef>
                <a:spcPts val="600"/>
              </a:spcBef>
              <a:spcAft>
                <a:spcPts val="0"/>
              </a:spcAft>
              <a:buClr>
                <a:srgbClr val="008BC0"/>
              </a:buClr>
              <a:buSzPts val="2800"/>
              <a:buFont typeface="Garamond"/>
              <a:buChar char="-"/>
            </a:pPr>
            <a:r>
              <a:rPr lang="es-ES" sz="2800">
                <a:solidFill>
                  <a:srgbClr val="008BC0"/>
                </a:solidFill>
                <a:latin typeface="Garamond"/>
                <a:ea typeface="Garamond"/>
                <a:cs typeface="Garamond"/>
                <a:sym typeface="Garamond"/>
              </a:rPr>
              <a:t>FAEC clade</a:t>
            </a:r>
            <a:endParaRPr sz="2800">
              <a:solidFill>
                <a:schemeClr val="dk1"/>
              </a:solidFill>
              <a:latin typeface="Garamond"/>
              <a:ea typeface="Garamond"/>
              <a:cs typeface="Garamond"/>
              <a:sym typeface="Garamond"/>
            </a:endParaRPr>
          </a:p>
          <a:p>
            <a:pPr indent="-457200" lvl="0" marL="457200" marR="0" rtl="0" algn="l">
              <a:spcBef>
                <a:spcPts val="0"/>
              </a:spcBef>
              <a:spcAft>
                <a:spcPts val="0"/>
              </a:spcAft>
              <a:buClr>
                <a:srgbClr val="A0CD09"/>
              </a:buClr>
              <a:buSzPts val="2800"/>
              <a:buFont typeface="Garamond"/>
              <a:buChar char="-"/>
            </a:pPr>
            <a:r>
              <a:rPr lang="es-ES" sz="2800">
                <a:solidFill>
                  <a:srgbClr val="A0CD09"/>
                </a:solidFill>
                <a:latin typeface="Garamond"/>
                <a:ea typeface="Garamond"/>
                <a:cs typeface="Garamond"/>
                <a:sym typeface="Garamond"/>
              </a:rPr>
              <a:t>C</a:t>
            </a:r>
            <a:r>
              <a:rPr baseline="-25000" lang="es-ES" sz="2800">
                <a:solidFill>
                  <a:srgbClr val="A0CD09"/>
                </a:solidFill>
                <a:latin typeface="Garamond"/>
                <a:ea typeface="Garamond"/>
                <a:cs typeface="Garamond"/>
                <a:sym typeface="Garamond"/>
              </a:rPr>
              <a:t>4</a:t>
            </a:r>
            <a:r>
              <a:rPr lang="es-ES" sz="2800">
                <a:solidFill>
                  <a:srgbClr val="A0CD09"/>
                </a:solidFill>
                <a:latin typeface="Garamond"/>
                <a:ea typeface="Garamond"/>
                <a:cs typeface="Garamond"/>
                <a:sym typeface="Garamond"/>
              </a:rPr>
              <a:t> </a:t>
            </a:r>
            <a:r>
              <a:rPr i="1" lang="es-ES" sz="2800">
                <a:solidFill>
                  <a:srgbClr val="A0CD09"/>
                </a:solidFill>
                <a:latin typeface="Garamond"/>
                <a:ea typeface="Garamond"/>
                <a:cs typeface="Garamond"/>
                <a:sym typeface="Garamond"/>
              </a:rPr>
              <a:t>Cyperus </a:t>
            </a:r>
            <a:endParaRPr/>
          </a:p>
          <a:p>
            <a:pPr indent="-457200" lvl="0" marL="457200" marR="0" rtl="0" algn="l">
              <a:spcBef>
                <a:spcPts val="0"/>
              </a:spcBef>
              <a:spcAft>
                <a:spcPts val="0"/>
              </a:spcAft>
              <a:buClr>
                <a:srgbClr val="CD5809"/>
              </a:buClr>
              <a:buSzPts val="2800"/>
              <a:buFont typeface="Garamond"/>
              <a:buChar char="-"/>
            </a:pPr>
            <a:r>
              <a:rPr lang="es-ES" sz="2800">
                <a:solidFill>
                  <a:srgbClr val="CD5809"/>
                </a:solidFill>
                <a:latin typeface="Garamond"/>
                <a:ea typeface="Garamond"/>
                <a:cs typeface="Garamond"/>
                <a:sym typeface="Garamond"/>
              </a:rPr>
              <a:t>Non-Siderostictae</a:t>
            </a:r>
            <a:r>
              <a:rPr i="1" lang="es-ES" sz="2800">
                <a:solidFill>
                  <a:srgbClr val="CD5809"/>
                </a:solidFill>
                <a:latin typeface="Garamond"/>
                <a:ea typeface="Garamond"/>
                <a:cs typeface="Garamond"/>
                <a:sym typeface="Garamond"/>
              </a:rPr>
              <a:t> Carex</a:t>
            </a:r>
            <a:endParaRPr i="1" sz="28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t/>
            </a:r>
            <a:endParaRPr sz="3000">
              <a:solidFill>
                <a:schemeClr val="dk1"/>
              </a:solidFill>
              <a:latin typeface="Garamond"/>
              <a:ea typeface="Garamond"/>
              <a:cs typeface="Garamond"/>
              <a:sym typeface="Garamond"/>
            </a:endParaRPr>
          </a:p>
        </p:txBody>
      </p:sp>
      <p:cxnSp>
        <p:nvCxnSpPr>
          <p:cNvPr id="1142" name="Google Shape;1142;p6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143" name="Google Shape;1143;p67"/>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144" name="Google Shape;1144;p6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graphicFrame>
        <p:nvGraphicFramePr>
          <p:cNvPr id="1145" name="Google Shape;1145;p67"/>
          <p:cNvGraphicFramePr/>
          <p:nvPr/>
        </p:nvGraphicFramePr>
        <p:xfrm>
          <a:off x="0" y="4553823"/>
          <a:ext cx="3000000" cy="3000000"/>
        </p:xfrm>
        <a:graphic>
          <a:graphicData uri="http://schemas.openxmlformats.org/drawingml/2006/table">
            <a:tbl>
              <a:tblPr>
                <a:noFill/>
                <a:tableStyleId>{1C8E5A2D-97ED-4CC5-A9BD-0CFFB9412F20}</a:tableStyleId>
              </a:tblPr>
              <a:tblGrid>
                <a:gridCol w="2641600"/>
                <a:gridCol w="1193800"/>
                <a:gridCol w="1193800"/>
                <a:gridCol w="1193800"/>
                <a:gridCol w="1193800"/>
                <a:gridCol w="1193800"/>
                <a:gridCol w="1051550"/>
                <a:gridCol w="1209050"/>
                <a:gridCol w="1320800"/>
              </a:tblGrid>
              <a:tr h="356950">
                <a:tc rowSpan="2">
                  <a:txBody>
                    <a:bodyPr/>
                    <a:lstStyle/>
                    <a:p>
                      <a:pPr indent="0" lvl="0" marL="0" marR="0" rtl="0" algn="ctr">
                        <a:spcBef>
                          <a:spcPts val="0"/>
                        </a:spcBef>
                        <a:spcAft>
                          <a:spcPts val="0"/>
                        </a:spcAft>
                        <a:buNone/>
                      </a:pPr>
                      <a:r>
                        <a:rPr b="1" i="0" lang="es-ES" sz="1800" u="none" cap="none" strike="noStrike">
                          <a:solidFill>
                            <a:srgbClr val="000000"/>
                          </a:solidFill>
                          <a:latin typeface="Garamond"/>
                          <a:ea typeface="Garamond"/>
                          <a:cs typeface="Garamond"/>
                          <a:sym typeface="Garamond"/>
                        </a:rPr>
                        <a:t>Models</a:t>
                      </a:r>
                      <a:endParaRPr sz="32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gridSpan="8">
                  <a:txBody>
                    <a:bodyPr/>
                    <a:lstStyle/>
                    <a:p>
                      <a:pPr indent="0" lvl="0" marL="0" marR="0" rtl="0" algn="ctr">
                        <a:spcBef>
                          <a:spcPts val="0"/>
                        </a:spcBef>
                        <a:spcAft>
                          <a:spcPts val="0"/>
                        </a:spcAft>
                        <a:buNone/>
                      </a:pPr>
                      <a:r>
                        <a:rPr b="1" i="0" lang="es-ES" sz="1800" u="none" cap="none" strike="noStrike">
                          <a:solidFill>
                            <a:srgbClr val="000000"/>
                          </a:solidFill>
                          <a:latin typeface="Garamond"/>
                          <a:ea typeface="Garamond"/>
                          <a:cs typeface="Garamond"/>
                          <a:sym typeface="Garamond"/>
                        </a:rPr>
                        <a:t>Parameters</a:t>
                      </a:r>
                      <a:endParaRPr sz="1400" u="none" cap="none" strike="noStrike">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hMerge="1"/>
                <a:tc hMerge="1"/>
                <a:tc hMerge="1"/>
                <a:tc hMerge="1"/>
                <a:tc hMerge="1"/>
                <a:tc hMerge="1"/>
                <a:tc hMerge="1"/>
              </a:tr>
              <a:tr h="356950">
                <a:tc vMerge="1"/>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Ascending dysploidy (gain)</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λ</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Descending dysploidy (loss)</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δ</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Polyploidy (WGD)</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ρ</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Demi-polyploidy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μ</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Monoploid (base) number</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β</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chemeClr val="dk1"/>
                        </a:buClr>
                        <a:buSzPts val="1300"/>
                        <a:buFont typeface="Garamond"/>
                        <a:buNone/>
                      </a:pPr>
                      <a:r>
                        <a:rPr lang="es-ES" sz="1300" u="none" cap="none" strike="noStrike">
                          <a:latin typeface="Garamond"/>
                          <a:ea typeface="Garamond"/>
                          <a:cs typeface="Garamond"/>
                          <a:sym typeface="Garamond"/>
                        </a:rPr>
                        <a:t>Transition rate of </a:t>
                      </a:r>
                      <a:r>
                        <a:rPr b="0" lang="es-ES" sz="1300" u="none" cap="none" strike="noStrike">
                          <a:latin typeface="Garamond"/>
                          <a:ea typeface="Garamond"/>
                          <a:cs typeface="Garamond"/>
                          <a:sym typeface="Garamond"/>
                        </a:rPr>
                        <a:t>β</a:t>
                      </a:r>
                      <a:endParaRPr b="0"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ν</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Linear ascending dysploidy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λ</a:t>
                      </a:r>
                      <a:r>
                        <a:rPr b="1" baseline="-25000" lang="es-ES" sz="1600" u="none" cap="none" strike="noStrike">
                          <a:latin typeface="Garamond"/>
                          <a:ea typeface="Garamond"/>
                          <a:cs typeface="Garamond"/>
                          <a:sym typeface="Garamond"/>
                        </a:rPr>
                        <a:t>l</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Linear descending dysploidy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δ</a:t>
                      </a:r>
                      <a:r>
                        <a:rPr b="1" baseline="-25000" lang="es-ES" sz="1600" u="none" cap="none" strike="noStrike">
                          <a:latin typeface="Garamond"/>
                          <a:ea typeface="Garamond"/>
                          <a:cs typeface="Garamond"/>
                          <a:sym typeface="Garamond"/>
                        </a:rPr>
                        <a:t>l</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M9: </a:t>
                      </a:r>
                      <a:r>
                        <a:rPr b="0" i="0" lang="es-ES" sz="1400" u="none" cap="none" strike="noStrike">
                          <a:solidFill>
                            <a:srgbClr val="000000"/>
                          </a:solidFill>
                          <a:latin typeface="Garamond"/>
                          <a:ea typeface="Garamond"/>
                          <a:cs typeface="Garamond"/>
                          <a:sym typeface="Garamond"/>
                        </a:rPr>
                        <a:t>BASE_NUM</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s-ES" sz="1200" u="none" cap="none" strike="noStrike">
                          <a:latin typeface="Arial"/>
                          <a:ea typeface="Arial"/>
                          <a:cs typeface="Arial"/>
                          <a:sym typeface="Arial"/>
                        </a:rPr>
                        <a:t>0,70</a:t>
                      </a:r>
                      <a:endParaRPr b="1"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13</a:t>
                      </a:r>
                      <a:endParaRPr/>
                    </a:p>
                  </a:txBody>
                  <a:tcPr marT="28450" marB="28450" marR="42650" marL="42650" anchor="ctr">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0,0002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cap="none" strike="noStrike">
                          <a:latin typeface="Garamond"/>
                          <a:ea typeface="Garamond"/>
                          <a:cs typeface="Garamond"/>
                          <a:sym typeface="Garamond"/>
                        </a:rPr>
                        <a:t>M6: </a:t>
                      </a:r>
                      <a:r>
                        <a:rPr b="0" i="0" lang="es-ES" sz="1400" u="none" cap="none" strike="noStrike">
                          <a:latin typeface="Garamond"/>
                          <a:ea typeface="Garamond"/>
                          <a:cs typeface="Garamond"/>
                          <a:sym typeface="Garamond"/>
                        </a:rPr>
                        <a:t>LINEAR_RATE_DEMI</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0,03</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0,0082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0,0052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cap="none" strike="noStrike">
                          <a:latin typeface="Garamond"/>
                          <a:ea typeface="Garamond"/>
                          <a:cs typeface="Garamond"/>
                          <a:sym typeface="Garamond"/>
                        </a:rPr>
                        <a:t>M7:</a:t>
                      </a:r>
                      <a:r>
                        <a:rPr b="0" i="0" lang="es-ES" sz="1400" u="none" cap="none" strike="noStrike">
                          <a:latin typeface="Garamond"/>
                          <a:ea typeface="Garamond"/>
                          <a:cs typeface="Garamond"/>
                          <a:sym typeface="Garamond"/>
                        </a:rPr>
                        <a:t> LINEAR_RATE_DEMI_EST</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13,68</a:t>
                      </a:r>
                      <a:endParaRPr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9,98</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0,22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1,59</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-0,15</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0,75</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cap="none" strike="noStrike">
                          <a:latin typeface="Garamond"/>
                          <a:ea typeface="Garamond"/>
                          <a:cs typeface="Garamond"/>
                          <a:sym typeface="Garamond"/>
                        </a:rPr>
                        <a:t>M7:</a:t>
                      </a:r>
                      <a:r>
                        <a:rPr b="0" i="0" lang="es-ES" sz="1400" u="none" cap="none" strike="noStrike">
                          <a:latin typeface="Garamond"/>
                          <a:ea typeface="Garamond"/>
                          <a:cs typeface="Garamond"/>
                          <a:sym typeface="Garamond"/>
                        </a:rPr>
                        <a:t> LINEAR_RATE_DEMI_EST</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2,50</a:t>
                      </a:r>
                      <a:endParaRPr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2,13</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0,0027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0,01</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146" name="Google Shape;1146;p67"/>
          <p:cNvPicPr preferRelativeResize="0"/>
          <p:nvPr/>
        </p:nvPicPr>
        <p:blipFill rotWithShape="1">
          <a:blip r:embed="rId4">
            <a:alphaModFix/>
          </a:blip>
          <a:srcRect b="0" l="0" r="22342" t="0"/>
          <a:stretch/>
        </p:blipFill>
        <p:spPr>
          <a:xfrm>
            <a:off x="6862354" y="798206"/>
            <a:ext cx="3805645" cy="3725653"/>
          </a:xfrm>
          <a:prstGeom prst="rect">
            <a:avLst/>
          </a:prstGeom>
          <a:noFill/>
          <a:ln>
            <a:noFill/>
          </a:ln>
        </p:spPr>
      </p:pic>
      <p:sp>
        <p:nvSpPr>
          <p:cNvPr id="1147" name="Google Shape;1147;p67"/>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67</a:t>
            </a:r>
            <a:endParaRPr sz="18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68"/>
          <p:cNvSpPr/>
          <p:nvPr/>
        </p:nvSpPr>
        <p:spPr>
          <a:xfrm>
            <a:off x="348342" y="98425"/>
            <a:ext cx="11495315" cy="5890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Finding the best model of </a:t>
            </a:r>
            <a:endParaRPr/>
          </a:p>
          <a:p>
            <a:pPr indent="0" lvl="0" marL="0" marR="0" rtl="0" algn="l">
              <a:spcBef>
                <a:spcPts val="0"/>
              </a:spcBef>
              <a:spcAft>
                <a:spcPts val="0"/>
              </a:spcAft>
              <a:buNone/>
            </a:pPr>
            <a:r>
              <a:rPr b="1" lang="es-ES" sz="3000">
                <a:solidFill>
                  <a:srgbClr val="002C9E"/>
                </a:solidFill>
                <a:latin typeface="Garamond"/>
                <a:ea typeface="Garamond"/>
                <a:cs typeface="Garamond"/>
                <a:sym typeface="Garamond"/>
              </a:rPr>
              <a:t>chromosome number evolution</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Best-fitting scenario transitions:</a:t>
            </a:r>
            <a:endParaRPr/>
          </a:p>
          <a:p>
            <a:pPr indent="-457200" lvl="0" marL="457200" marR="0" rtl="0" algn="l">
              <a:spcBef>
                <a:spcPts val="600"/>
              </a:spcBef>
              <a:spcAft>
                <a:spcPts val="0"/>
              </a:spcAft>
              <a:buClr>
                <a:srgbClr val="008BC0"/>
              </a:buClr>
              <a:buSzPts val="2800"/>
              <a:buFont typeface="Garamond"/>
              <a:buChar char="-"/>
            </a:pPr>
            <a:r>
              <a:rPr lang="es-ES" sz="2800">
                <a:solidFill>
                  <a:srgbClr val="008BC0"/>
                </a:solidFill>
                <a:latin typeface="Garamond"/>
                <a:ea typeface="Garamond"/>
                <a:cs typeface="Garamond"/>
                <a:sym typeface="Garamond"/>
              </a:rPr>
              <a:t>FAEC clade</a:t>
            </a:r>
            <a:endParaRPr sz="2800">
              <a:solidFill>
                <a:schemeClr val="dk1"/>
              </a:solidFill>
              <a:latin typeface="Garamond"/>
              <a:ea typeface="Garamond"/>
              <a:cs typeface="Garamond"/>
              <a:sym typeface="Garamond"/>
            </a:endParaRPr>
          </a:p>
          <a:p>
            <a:pPr indent="-457200" lvl="0" marL="457200" marR="0" rtl="0" algn="l">
              <a:spcBef>
                <a:spcPts val="0"/>
              </a:spcBef>
              <a:spcAft>
                <a:spcPts val="0"/>
              </a:spcAft>
              <a:buClr>
                <a:srgbClr val="A0CD09"/>
              </a:buClr>
              <a:buSzPts val="2800"/>
              <a:buFont typeface="Garamond"/>
              <a:buChar char="-"/>
            </a:pPr>
            <a:r>
              <a:rPr lang="es-ES" sz="2800">
                <a:solidFill>
                  <a:srgbClr val="A0CD09"/>
                </a:solidFill>
                <a:latin typeface="Garamond"/>
                <a:ea typeface="Garamond"/>
                <a:cs typeface="Garamond"/>
                <a:sym typeface="Garamond"/>
              </a:rPr>
              <a:t>C</a:t>
            </a:r>
            <a:r>
              <a:rPr baseline="-25000" lang="es-ES" sz="2800">
                <a:solidFill>
                  <a:srgbClr val="A0CD09"/>
                </a:solidFill>
                <a:latin typeface="Garamond"/>
                <a:ea typeface="Garamond"/>
                <a:cs typeface="Garamond"/>
                <a:sym typeface="Garamond"/>
              </a:rPr>
              <a:t>4</a:t>
            </a:r>
            <a:r>
              <a:rPr lang="es-ES" sz="2800">
                <a:solidFill>
                  <a:srgbClr val="A0CD09"/>
                </a:solidFill>
                <a:latin typeface="Garamond"/>
                <a:ea typeface="Garamond"/>
                <a:cs typeface="Garamond"/>
                <a:sym typeface="Garamond"/>
              </a:rPr>
              <a:t> </a:t>
            </a:r>
            <a:r>
              <a:rPr i="1" lang="es-ES" sz="2800">
                <a:solidFill>
                  <a:srgbClr val="A0CD09"/>
                </a:solidFill>
                <a:latin typeface="Garamond"/>
                <a:ea typeface="Garamond"/>
                <a:cs typeface="Garamond"/>
                <a:sym typeface="Garamond"/>
              </a:rPr>
              <a:t>Cyperus </a:t>
            </a:r>
            <a:endParaRPr/>
          </a:p>
          <a:p>
            <a:pPr indent="-457200" lvl="0" marL="457200" marR="0" rtl="0" algn="l">
              <a:spcBef>
                <a:spcPts val="0"/>
              </a:spcBef>
              <a:spcAft>
                <a:spcPts val="0"/>
              </a:spcAft>
              <a:buClr>
                <a:srgbClr val="CD5809"/>
              </a:buClr>
              <a:buSzPts val="2800"/>
              <a:buFont typeface="Garamond"/>
              <a:buChar char="-"/>
            </a:pPr>
            <a:r>
              <a:rPr lang="es-ES" sz="2800">
                <a:solidFill>
                  <a:srgbClr val="CD5809"/>
                </a:solidFill>
                <a:latin typeface="Garamond"/>
                <a:ea typeface="Garamond"/>
                <a:cs typeface="Garamond"/>
                <a:sym typeface="Garamond"/>
              </a:rPr>
              <a:t>Non-Siderostictae</a:t>
            </a:r>
            <a:r>
              <a:rPr i="1" lang="es-ES" sz="2800">
                <a:solidFill>
                  <a:srgbClr val="CD5809"/>
                </a:solidFill>
                <a:latin typeface="Garamond"/>
                <a:ea typeface="Garamond"/>
                <a:cs typeface="Garamond"/>
                <a:sym typeface="Garamond"/>
              </a:rPr>
              <a:t> Carex</a:t>
            </a:r>
            <a:endParaRPr i="1" sz="28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154" name="Google Shape;1154;p6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155" name="Google Shape;1155;p68"/>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156" name="Google Shape;1156;p6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graphicFrame>
        <p:nvGraphicFramePr>
          <p:cNvPr id="1157" name="Google Shape;1157;p68"/>
          <p:cNvGraphicFramePr/>
          <p:nvPr/>
        </p:nvGraphicFramePr>
        <p:xfrm>
          <a:off x="0" y="4553823"/>
          <a:ext cx="3000000" cy="3000000"/>
        </p:xfrm>
        <a:graphic>
          <a:graphicData uri="http://schemas.openxmlformats.org/drawingml/2006/table">
            <a:tbl>
              <a:tblPr>
                <a:noFill/>
                <a:tableStyleId>{1C8E5A2D-97ED-4CC5-A9BD-0CFFB9412F20}</a:tableStyleId>
              </a:tblPr>
              <a:tblGrid>
                <a:gridCol w="2641600"/>
                <a:gridCol w="1193800"/>
                <a:gridCol w="1193800"/>
                <a:gridCol w="1193800"/>
                <a:gridCol w="1193800"/>
                <a:gridCol w="1193800"/>
                <a:gridCol w="1051550"/>
                <a:gridCol w="1209050"/>
                <a:gridCol w="1320800"/>
              </a:tblGrid>
              <a:tr h="356950">
                <a:tc rowSpan="2">
                  <a:txBody>
                    <a:bodyPr/>
                    <a:lstStyle/>
                    <a:p>
                      <a:pPr indent="0" lvl="0" marL="0" marR="0" rtl="0" algn="ctr">
                        <a:spcBef>
                          <a:spcPts val="0"/>
                        </a:spcBef>
                        <a:spcAft>
                          <a:spcPts val="0"/>
                        </a:spcAft>
                        <a:buNone/>
                      </a:pPr>
                      <a:r>
                        <a:rPr b="1" i="0" lang="es-ES" sz="1800" u="none" cap="none" strike="noStrike">
                          <a:solidFill>
                            <a:srgbClr val="000000"/>
                          </a:solidFill>
                          <a:latin typeface="Garamond"/>
                          <a:ea typeface="Garamond"/>
                          <a:cs typeface="Garamond"/>
                          <a:sym typeface="Garamond"/>
                        </a:rPr>
                        <a:t>Models</a:t>
                      </a:r>
                      <a:endParaRPr sz="32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gridSpan="8">
                  <a:txBody>
                    <a:bodyPr/>
                    <a:lstStyle/>
                    <a:p>
                      <a:pPr indent="0" lvl="0" marL="0" marR="0" rtl="0" algn="ctr">
                        <a:spcBef>
                          <a:spcPts val="0"/>
                        </a:spcBef>
                        <a:spcAft>
                          <a:spcPts val="0"/>
                        </a:spcAft>
                        <a:buNone/>
                      </a:pPr>
                      <a:r>
                        <a:rPr b="1" i="0" lang="es-ES" sz="1800" u="none" cap="none" strike="noStrike">
                          <a:solidFill>
                            <a:srgbClr val="000000"/>
                          </a:solidFill>
                          <a:latin typeface="Garamond"/>
                          <a:ea typeface="Garamond"/>
                          <a:cs typeface="Garamond"/>
                          <a:sym typeface="Garamond"/>
                        </a:rPr>
                        <a:t>Parameters</a:t>
                      </a:r>
                      <a:endParaRPr sz="1400" u="none" cap="none" strike="noStrike">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hMerge="1"/>
                <a:tc hMerge="1"/>
                <a:tc hMerge="1"/>
                <a:tc hMerge="1"/>
                <a:tc hMerge="1"/>
                <a:tc hMerge="1"/>
                <a:tc hMerge="1"/>
              </a:tr>
              <a:tr h="356950">
                <a:tc vMerge="1"/>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Ascending dysploidy (gain)</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λ</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Descending dysploidy (loss)</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δ</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Polyploidy (WGD)</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ρ</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Demi-polyploidy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μ</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Monoploid (base) number</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β</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chemeClr val="dk1"/>
                        </a:buClr>
                        <a:buSzPts val="1300"/>
                        <a:buFont typeface="Garamond"/>
                        <a:buNone/>
                      </a:pPr>
                      <a:r>
                        <a:rPr lang="es-ES" sz="1300" u="none" cap="none" strike="noStrike">
                          <a:latin typeface="Garamond"/>
                          <a:ea typeface="Garamond"/>
                          <a:cs typeface="Garamond"/>
                          <a:sym typeface="Garamond"/>
                        </a:rPr>
                        <a:t>Transition rate of </a:t>
                      </a:r>
                      <a:r>
                        <a:rPr b="0" lang="es-ES" sz="1300" u="none" cap="none" strike="noStrike">
                          <a:latin typeface="Garamond"/>
                          <a:ea typeface="Garamond"/>
                          <a:cs typeface="Garamond"/>
                          <a:sym typeface="Garamond"/>
                        </a:rPr>
                        <a:t>β</a:t>
                      </a:r>
                      <a:endParaRPr b="0"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ν</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Linear ascending dysploidy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λ</a:t>
                      </a:r>
                      <a:r>
                        <a:rPr b="1" baseline="-25000" lang="es-ES" sz="1600" u="none" cap="none" strike="noStrike">
                          <a:latin typeface="Garamond"/>
                          <a:ea typeface="Garamond"/>
                          <a:cs typeface="Garamond"/>
                          <a:sym typeface="Garamond"/>
                        </a:rPr>
                        <a:t>l</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Linear descending dysploidy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δ</a:t>
                      </a:r>
                      <a:r>
                        <a:rPr b="1" baseline="-25000" lang="es-ES" sz="1600" u="none" cap="none" strike="noStrike">
                          <a:latin typeface="Garamond"/>
                          <a:ea typeface="Garamond"/>
                          <a:cs typeface="Garamond"/>
                          <a:sym typeface="Garamond"/>
                        </a:rPr>
                        <a:t>l</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M9: </a:t>
                      </a:r>
                      <a:r>
                        <a:rPr b="0" i="0" lang="es-ES" sz="1400" u="none" cap="none" strike="noStrike">
                          <a:solidFill>
                            <a:srgbClr val="000000"/>
                          </a:solidFill>
                          <a:latin typeface="Garamond"/>
                          <a:ea typeface="Garamond"/>
                          <a:cs typeface="Garamond"/>
                          <a:sym typeface="Garamond"/>
                        </a:rPr>
                        <a:t>BASE_NUM</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0,70</a:t>
                      </a:r>
                      <a:endParaRPr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13</a:t>
                      </a:r>
                      <a:endParaRPr/>
                    </a:p>
                  </a:txBody>
                  <a:tcPr marT="28450" marB="28450" marR="42650" marL="42650" anchor="ctr">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0,0002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M6: </a:t>
                      </a:r>
                      <a:r>
                        <a:rPr b="0" i="0" lang="es-ES" sz="1400" u="none" cap="none" strike="noStrike">
                          <a:solidFill>
                            <a:srgbClr val="000000"/>
                          </a:solidFill>
                          <a:latin typeface="Garamond"/>
                          <a:ea typeface="Garamond"/>
                          <a:cs typeface="Garamond"/>
                          <a:sym typeface="Garamond"/>
                        </a:rPr>
                        <a:t>LINEAR_RATE_DEMI</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c gridSpan="2">
                  <a:txBody>
                    <a:bodyPr/>
                    <a:lstStyle/>
                    <a:p>
                      <a:pPr indent="0" lvl="0" marL="0" marR="0" rtl="0" algn="ctr">
                        <a:spcBef>
                          <a:spcPts val="0"/>
                        </a:spcBef>
                        <a:spcAft>
                          <a:spcPts val="0"/>
                        </a:spcAft>
                        <a:buNone/>
                      </a:pPr>
                      <a:r>
                        <a:rPr b="1" lang="es-ES" sz="1200" u="none" cap="none" strike="noStrike">
                          <a:latin typeface="Arial"/>
                          <a:ea typeface="Arial"/>
                          <a:cs typeface="Arial"/>
                          <a:sym typeface="Arial"/>
                        </a:rPr>
                        <a:t>0,03</a:t>
                      </a:r>
                      <a:endParaRPr b="1"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12700">
                      <a:solidFill>
                        <a:schemeClr val="dk1"/>
                      </a:solidFill>
                      <a:prstDash val="lgDash"/>
                      <a:round/>
                      <a:headEnd len="sm" w="sm" type="none"/>
                      <a:tailEnd len="sm" w="sm" type="none"/>
                    </a:lnB>
                    <a:solidFill>
                      <a:srgbClr val="2F9EC9"/>
                    </a:solidFill>
                  </a:tcPr>
                </a:tc>
                <a:tc hMerge="1"/>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0,0082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0,0052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r>
              <a:tr h="306675">
                <a:tc>
                  <a:txBody>
                    <a:bodyPr/>
                    <a:lstStyle/>
                    <a:p>
                      <a:pPr indent="0" lvl="0" marL="0" marR="0" rtl="0" algn="l">
                        <a:spcBef>
                          <a:spcPts val="0"/>
                        </a:spcBef>
                        <a:spcAft>
                          <a:spcPts val="0"/>
                        </a:spcAft>
                        <a:buNone/>
                      </a:pPr>
                      <a:r>
                        <a:rPr b="1" i="0" lang="es-ES" sz="1400" u="none" cap="none" strike="noStrike">
                          <a:latin typeface="Garamond"/>
                          <a:ea typeface="Garamond"/>
                          <a:cs typeface="Garamond"/>
                          <a:sym typeface="Garamond"/>
                        </a:rPr>
                        <a:t>M7:</a:t>
                      </a:r>
                      <a:r>
                        <a:rPr b="0" i="0" lang="es-ES" sz="1400" u="none" cap="none" strike="noStrike">
                          <a:latin typeface="Garamond"/>
                          <a:ea typeface="Garamond"/>
                          <a:cs typeface="Garamond"/>
                          <a:sym typeface="Garamond"/>
                        </a:rPr>
                        <a:t> LINEAR_RATE_DEMI_EST</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13,68</a:t>
                      </a:r>
                      <a:endParaRPr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9,98</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0,22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1,59</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-0,15</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0,75</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cap="none" strike="noStrike">
                          <a:latin typeface="Garamond"/>
                          <a:ea typeface="Garamond"/>
                          <a:cs typeface="Garamond"/>
                          <a:sym typeface="Garamond"/>
                        </a:rPr>
                        <a:t>M7:</a:t>
                      </a:r>
                      <a:r>
                        <a:rPr b="0" i="0" lang="es-ES" sz="1400" u="none" cap="none" strike="noStrike">
                          <a:latin typeface="Garamond"/>
                          <a:ea typeface="Garamond"/>
                          <a:cs typeface="Garamond"/>
                          <a:sym typeface="Garamond"/>
                        </a:rPr>
                        <a:t> LINEAR_RATE_DEMI_EST</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2,50</a:t>
                      </a:r>
                      <a:endParaRPr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2,13</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0,0027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0,01</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158" name="Google Shape;1158;p68"/>
          <p:cNvPicPr preferRelativeResize="0"/>
          <p:nvPr/>
        </p:nvPicPr>
        <p:blipFill rotWithShape="1">
          <a:blip r:embed="rId4">
            <a:alphaModFix/>
          </a:blip>
          <a:srcRect b="0" l="0" r="22342" t="0"/>
          <a:stretch/>
        </p:blipFill>
        <p:spPr>
          <a:xfrm>
            <a:off x="6862354" y="798206"/>
            <a:ext cx="3805645" cy="3725653"/>
          </a:xfrm>
          <a:prstGeom prst="rect">
            <a:avLst/>
          </a:prstGeom>
          <a:noFill/>
          <a:ln>
            <a:noFill/>
          </a:ln>
        </p:spPr>
      </p:pic>
      <p:sp>
        <p:nvSpPr>
          <p:cNvPr id="1159" name="Google Shape;1159;p68"/>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68</a:t>
            </a:r>
            <a:endParaRPr sz="1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69"/>
          <p:cNvSpPr/>
          <p:nvPr/>
        </p:nvSpPr>
        <p:spPr>
          <a:xfrm>
            <a:off x="348342" y="98425"/>
            <a:ext cx="11495315" cy="51208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Finding the best model of </a:t>
            </a:r>
            <a:endParaRPr/>
          </a:p>
          <a:p>
            <a:pPr indent="0" lvl="0" marL="0" marR="0" rtl="0" algn="l">
              <a:spcBef>
                <a:spcPts val="0"/>
              </a:spcBef>
              <a:spcAft>
                <a:spcPts val="0"/>
              </a:spcAft>
              <a:buNone/>
            </a:pPr>
            <a:r>
              <a:rPr b="1" lang="es-ES" sz="3000">
                <a:solidFill>
                  <a:srgbClr val="002C9E"/>
                </a:solidFill>
                <a:latin typeface="Garamond"/>
                <a:ea typeface="Garamond"/>
                <a:cs typeface="Garamond"/>
                <a:sym typeface="Garamond"/>
              </a:rPr>
              <a:t>chromosome number evolution</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Best-fitting scenario transitions:</a:t>
            </a:r>
            <a:endParaRPr/>
          </a:p>
          <a:p>
            <a:pPr indent="-457200" lvl="0" marL="457200" marR="0" rtl="0" algn="l">
              <a:spcBef>
                <a:spcPts val="600"/>
              </a:spcBef>
              <a:spcAft>
                <a:spcPts val="0"/>
              </a:spcAft>
              <a:buClr>
                <a:srgbClr val="008BC0"/>
              </a:buClr>
              <a:buSzPts val="2800"/>
              <a:buFont typeface="Garamond"/>
              <a:buChar char="-"/>
            </a:pPr>
            <a:r>
              <a:rPr lang="es-ES" sz="2800">
                <a:solidFill>
                  <a:srgbClr val="008BC0"/>
                </a:solidFill>
                <a:latin typeface="Garamond"/>
                <a:ea typeface="Garamond"/>
                <a:cs typeface="Garamond"/>
                <a:sym typeface="Garamond"/>
              </a:rPr>
              <a:t>FAEC clade</a:t>
            </a:r>
            <a:endParaRPr sz="2800">
              <a:solidFill>
                <a:schemeClr val="dk1"/>
              </a:solidFill>
              <a:latin typeface="Garamond"/>
              <a:ea typeface="Garamond"/>
              <a:cs typeface="Garamond"/>
              <a:sym typeface="Garamond"/>
            </a:endParaRPr>
          </a:p>
          <a:p>
            <a:pPr indent="-457200" lvl="0" marL="457200" marR="0" rtl="0" algn="l">
              <a:spcBef>
                <a:spcPts val="0"/>
              </a:spcBef>
              <a:spcAft>
                <a:spcPts val="0"/>
              </a:spcAft>
              <a:buClr>
                <a:srgbClr val="A0CD09"/>
              </a:buClr>
              <a:buSzPts val="2800"/>
              <a:buFont typeface="Garamond"/>
              <a:buChar char="-"/>
            </a:pPr>
            <a:r>
              <a:rPr lang="es-ES" sz="2800">
                <a:solidFill>
                  <a:srgbClr val="A0CD09"/>
                </a:solidFill>
                <a:latin typeface="Garamond"/>
                <a:ea typeface="Garamond"/>
                <a:cs typeface="Garamond"/>
                <a:sym typeface="Garamond"/>
              </a:rPr>
              <a:t>C</a:t>
            </a:r>
            <a:r>
              <a:rPr baseline="-25000" lang="es-ES" sz="2800">
                <a:solidFill>
                  <a:srgbClr val="A0CD09"/>
                </a:solidFill>
                <a:latin typeface="Garamond"/>
                <a:ea typeface="Garamond"/>
                <a:cs typeface="Garamond"/>
                <a:sym typeface="Garamond"/>
              </a:rPr>
              <a:t>4</a:t>
            </a:r>
            <a:r>
              <a:rPr lang="es-ES" sz="2800">
                <a:solidFill>
                  <a:srgbClr val="A0CD09"/>
                </a:solidFill>
                <a:latin typeface="Garamond"/>
                <a:ea typeface="Garamond"/>
                <a:cs typeface="Garamond"/>
                <a:sym typeface="Garamond"/>
              </a:rPr>
              <a:t> </a:t>
            </a:r>
            <a:r>
              <a:rPr i="1" lang="es-ES" sz="2800">
                <a:solidFill>
                  <a:srgbClr val="A0CD09"/>
                </a:solidFill>
                <a:latin typeface="Garamond"/>
                <a:ea typeface="Garamond"/>
                <a:cs typeface="Garamond"/>
                <a:sym typeface="Garamond"/>
              </a:rPr>
              <a:t>Cyperus </a:t>
            </a:r>
            <a:endParaRPr/>
          </a:p>
          <a:p>
            <a:pPr indent="-457200" lvl="0" marL="457200" marR="0" rtl="0" algn="l">
              <a:spcBef>
                <a:spcPts val="0"/>
              </a:spcBef>
              <a:spcAft>
                <a:spcPts val="0"/>
              </a:spcAft>
              <a:buClr>
                <a:srgbClr val="CD5809"/>
              </a:buClr>
              <a:buSzPts val="2800"/>
              <a:buFont typeface="Garamond"/>
              <a:buChar char="-"/>
            </a:pPr>
            <a:r>
              <a:rPr lang="es-ES" sz="2800">
                <a:solidFill>
                  <a:srgbClr val="CD5809"/>
                </a:solidFill>
                <a:latin typeface="Garamond"/>
                <a:ea typeface="Garamond"/>
                <a:cs typeface="Garamond"/>
                <a:sym typeface="Garamond"/>
              </a:rPr>
              <a:t>Non-Siderostictae</a:t>
            </a:r>
            <a:r>
              <a:rPr i="1" lang="es-ES" sz="2800">
                <a:solidFill>
                  <a:srgbClr val="CD5809"/>
                </a:solidFill>
                <a:latin typeface="Garamond"/>
                <a:ea typeface="Garamond"/>
                <a:cs typeface="Garamond"/>
                <a:sym typeface="Garamond"/>
              </a:rPr>
              <a:t> Carex</a:t>
            </a:r>
            <a:endParaRPr i="1" sz="28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t/>
            </a:r>
            <a:endParaRPr sz="3000">
              <a:solidFill>
                <a:schemeClr val="dk1"/>
              </a:solidFill>
              <a:latin typeface="Garamond"/>
              <a:ea typeface="Garamond"/>
              <a:cs typeface="Garamond"/>
              <a:sym typeface="Garamond"/>
            </a:endParaRPr>
          </a:p>
        </p:txBody>
      </p:sp>
      <p:cxnSp>
        <p:nvCxnSpPr>
          <p:cNvPr id="1166" name="Google Shape;1166;p6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167" name="Google Shape;1167;p69"/>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168" name="Google Shape;1168;p6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graphicFrame>
        <p:nvGraphicFramePr>
          <p:cNvPr id="1169" name="Google Shape;1169;p69"/>
          <p:cNvGraphicFramePr/>
          <p:nvPr/>
        </p:nvGraphicFramePr>
        <p:xfrm>
          <a:off x="0" y="4553823"/>
          <a:ext cx="3000000" cy="3000000"/>
        </p:xfrm>
        <a:graphic>
          <a:graphicData uri="http://schemas.openxmlformats.org/drawingml/2006/table">
            <a:tbl>
              <a:tblPr>
                <a:noFill/>
                <a:tableStyleId>{1C8E5A2D-97ED-4CC5-A9BD-0CFFB9412F20}</a:tableStyleId>
              </a:tblPr>
              <a:tblGrid>
                <a:gridCol w="2641600"/>
                <a:gridCol w="1193800"/>
                <a:gridCol w="1193800"/>
                <a:gridCol w="1193800"/>
                <a:gridCol w="1193800"/>
                <a:gridCol w="1193800"/>
                <a:gridCol w="1051550"/>
                <a:gridCol w="1209050"/>
                <a:gridCol w="1320800"/>
              </a:tblGrid>
              <a:tr h="356950">
                <a:tc rowSpan="2">
                  <a:txBody>
                    <a:bodyPr/>
                    <a:lstStyle/>
                    <a:p>
                      <a:pPr indent="0" lvl="0" marL="0" marR="0" rtl="0" algn="ctr">
                        <a:spcBef>
                          <a:spcPts val="0"/>
                        </a:spcBef>
                        <a:spcAft>
                          <a:spcPts val="0"/>
                        </a:spcAft>
                        <a:buNone/>
                      </a:pPr>
                      <a:r>
                        <a:rPr b="1" i="0" lang="es-ES" sz="1800" u="none" cap="none" strike="noStrike">
                          <a:solidFill>
                            <a:srgbClr val="000000"/>
                          </a:solidFill>
                          <a:latin typeface="Garamond"/>
                          <a:ea typeface="Garamond"/>
                          <a:cs typeface="Garamond"/>
                          <a:sym typeface="Garamond"/>
                        </a:rPr>
                        <a:t>Models</a:t>
                      </a:r>
                      <a:endParaRPr sz="32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gridSpan="8">
                  <a:txBody>
                    <a:bodyPr/>
                    <a:lstStyle/>
                    <a:p>
                      <a:pPr indent="0" lvl="0" marL="0" marR="0" rtl="0" algn="ctr">
                        <a:spcBef>
                          <a:spcPts val="0"/>
                        </a:spcBef>
                        <a:spcAft>
                          <a:spcPts val="0"/>
                        </a:spcAft>
                        <a:buNone/>
                      </a:pPr>
                      <a:r>
                        <a:rPr b="1" i="0" lang="es-ES" sz="1800" u="none" cap="none" strike="noStrike">
                          <a:solidFill>
                            <a:srgbClr val="000000"/>
                          </a:solidFill>
                          <a:latin typeface="Garamond"/>
                          <a:ea typeface="Garamond"/>
                          <a:cs typeface="Garamond"/>
                          <a:sym typeface="Garamond"/>
                        </a:rPr>
                        <a:t>Parameters</a:t>
                      </a:r>
                      <a:endParaRPr sz="1400" u="none" cap="none" strike="noStrike">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hMerge="1"/>
                <a:tc hMerge="1"/>
                <a:tc hMerge="1"/>
                <a:tc hMerge="1"/>
                <a:tc hMerge="1"/>
                <a:tc hMerge="1"/>
                <a:tc hMerge="1"/>
              </a:tr>
              <a:tr h="356950">
                <a:tc vMerge="1"/>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Ascending dysploidy (gain)</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λ</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Descending dysploidy (loss)</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δ</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Polyploidy (WGD)</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ρ</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Demi-polyploidy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μ</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Monoploid (base) number</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β</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chemeClr val="dk1"/>
                        </a:buClr>
                        <a:buSzPts val="1300"/>
                        <a:buFont typeface="Garamond"/>
                        <a:buNone/>
                      </a:pPr>
                      <a:r>
                        <a:rPr lang="es-ES" sz="1300" u="none" cap="none" strike="noStrike">
                          <a:latin typeface="Garamond"/>
                          <a:ea typeface="Garamond"/>
                          <a:cs typeface="Garamond"/>
                          <a:sym typeface="Garamond"/>
                        </a:rPr>
                        <a:t>Transition rate of </a:t>
                      </a:r>
                      <a:r>
                        <a:rPr b="0" lang="es-ES" sz="1300" u="none" cap="none" strike="noStrike">
                          <a:latin typeface="Garamond"/>
                          <a:ea typeface="Garamond"/>
                          <a:cs typeface="Garamond"/>
                          <a:sym typeface="Garamond"/>
                        </a:rPr>
                        <a:t>β</a:t>
                      </a:r>
                      <a:endParaRPr b="0"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ν</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Linear ascending dysploidy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λ</a:t>
                      </a:r>
                      <a:r>
                        <a:rPr b="1" baseline="-25000" lang="es-ES" sz="1600" u="none" cap="none" strike="noStrike">
                          <a:latin typeface="Garamond"/>
                          <a:ea typeface="Garamond"/>
                          <a:cs typeface="Garamond"/>
                          <a:sym typeface="Garamond"/>
                        </a:rPr>
                        <a:t>l</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Linear descending dysploidy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δ</a:t>
                      </a:r>
                      <a:r>
                        <a:rPr b="1" baseline="-25000" lang="es-ES" sz="1600" u="none" cap="none" strike="noStrike">
                          <a:latin typeface="Garamond"/>
                          <a:ea typeface="Garamond"/>
                          <a:cs typeface="Garamond"/>
                          <a:sym typeface="Garamond"/>
                        </a:rPr>
                        <a:t>l</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M9: </a:t>
                      </a:r>
                      <a:r>
                        <a:rPr b="0" i="0" lang="es-ES" sz="1400" u="none" cap="none" strike="noStrike">
                          <a:solidFill>
                            <a:srgbClr val="000000"/>
                          </a:solidFill>
                          <a:latin typeface="Garamond"/>
                          <a:ea typeface="Garamond"/>
                          <a:cs typeface="Garamond"/>
                          <a:sym typeface="Garamond"/>
                        </a:rPr>
                        <a:t>BASE_NUM</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0,70</a:t>
                      </a:r>
                      <a:endParaRPr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13</a:t>
                      </a:r>
                      <a:endParaRPr/>
                    </a:p>
                  </a:txBody>
                  <a:tcPr marT="28450" marB="28450" marR="42650" marL="42650" anchor="ctr">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0,0002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M6: </a:t>
                      </a:r>
                      <a:r>
                        <a:rPr b="0" i="0" lang="es-ES" sz="1400" u="none" cap="none" strike="noStrike">
                          <a:solidFill>
                            <a:srgbClr val="000000"/>
                          </a:solidFill>
                          <a:latin typeface="Garamond"/>
                          <a:ea typeface="Garamond"/>
                          <a:cs typeface="Garamond"/>
                          <a:sym typeface="Garamond"/>
                        </a:rPr>
                        <a:t>LINEAR_RATE_DEMI</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c gridSpan="2">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0,03</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12700">
                      <a:solidFill>
                        <a:schemeClr val="dk1"/>
                      </a:solidFill>
                      <a:prstDash val="lgDash"/>
                      <a:round/>
                      <a:headEnd len="sm" w="sm" type="none"/>
                      <a:tailEnd len="sm" w="sm" type="none"/>
                    </a:lnB>
                    <a:solidFill>
                      <a:srgbClr val="2F9EC9"/>
                    </a:solidFill>
                  </a:tcPr>
                </a:tc>
                <a:tc hMerge="1"/>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0,0082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0,0052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M7:</a:t>
                      </a:r>
                      <a:r>
                        <a:rPr b="0" i="0" lang="es-ES" sz="1400" u="none" cap="none" strike="noStrike">
                          <a:solidFill>
                            <a:srgbClr val="000000"/>
                          </a:solidFill>
                          <a:latin typeface="Garamond"/>
                          <a:ea typeface="Garamond"/>
                          <a:cs typeface="Garamond"/>
                          <a:sym typeface="Garamond"/>
                        </a:rPr>
                        <a:t> LINEAR_RATE_DEMI_EST</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s-ES" sz="1200" u="none" cap="none" strike="noStrike">
                          <a:latin typeface="Arial"/>
                          <a:ea typeface="Arial"/>
                          <a:cs typeface="Arial"/>
                          <a:sym typeface="Arial"/>
                        </a:rPr>
                        <a:t>13,68</a:t>
                      </a:r>
                      <a:endParaRPr b="1"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c>
                  <a:txBody>
                    <a:bodyPr/>
                    <a:lstStyle/>
                    <a:p>
                      <a:pPr indent="0" lvl="0" marL="0" marR="0" rtl="0" algn="ctr">
                        <a:spcBef>
                          <a:spcPts val="0"/>
                        </a:spcBef>
                        <a:spcAft>
                          <a:spcPts val="0"/>
                        </a:spcAft>
                        <a:buNone/>
                      </a:pPr>
                      <a:r>
                        <a:rPr b="1" lang="es-ES" sz="1200" u="none" cap="none" strike="noStrike">
                          <a:latin typeface="Arial"/>
                          <a:ea typeface="Arial"/>
                          <a:cs typeface="Arial"/>
                          <a:sym typeface="Arial"/>
                        </a:rPr>
                        <a:t>9,98</a:t>
                      </a:r>
                      <a:endParaRPr b="1"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c>
                  <a:txBody>
                    <a:bodyPr/>
                    <a:lstStyle/>
                    <a:p>
                      <a:pPr indent="0" lvl="0" marL="0" marR="0" rtl="0" algn="ctr">
                        <a:spcBef>
                          <a:spcPts val="0"/>
                        </a:spcBef>
                        <a:spcAft>
                          <a:spcPts val="0"/>
                        </a:spcAft>
                        <a:buNone/>
                      </a:pPr>
                      <a:r>
                        <a:rPr b="1" lang="es-ES" sz="1200" u="none" cap="none" strike="noStrike">
                          <a:latin typeface="Arial"/>
                          <a:ea typeface="Arial"/>
                          <a:cs typeface="Arial"/>
                          <a:sym typeface="Arial"/>
                        </a:rPr>
                        <a:t>0,22</a:t>
                      </a:r>
                      <a:endParaRPr b="1"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c>
                  <a:txBody>
                    <a:bodyPr/>
                    <a:lstStyle/>
                    <a:p>
                      <a:pPr indent="0" lvl="0" marL="0" marR="0" rtl="0" algn="ctr">
                        <a:spcBef>
                          <a:spcPts val="0"/>
                        </a:spcBef>
                        <a:spcAft>
                          <a:spcPts val="0"/>
                        </a:spcAft>
                        <a:buNone/>
                      </a:pPr>
                      <a:r>
                        <a:rPr b="1" lang="es-ES" sz="1200" u="none" cap="none" strike="noStrike">
                          <a:latin typeface="Arial"/>
                          <a:ea typeface="Arial"/>
                          <a:cs typeface="Arial"/>
                          <a:sym typeface="Arial"/>
                        </a:rPr>
                        <a:t>1,59</a:t>
                      </a:r>
                      <a:endParaRPr b="1"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-0,15</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0,75</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r>
              <a:tr h="306675">
                <a:tc>
                  <a:txBody>
                    <a:bodyPr/>
                    <a:lstStyle/>
                    <a:p>
                      <a:pPr indent="0" lvl="0" marL="0" marR="0" rtl="0" algn="l">
                        <a:spcBef>
                          <a:spcPts val="0"/>
                        </a:spcBef>
                        <a:spcAft>
                          <a:spcPts val="0"/>
                        </a:spcAft>
                        <a:buNone/>
                      </a:pPr>
                      <a:r>
                        <a:rPr b="1" i="0" lang="es-ES" sz="1400" u="none" cap="none" strike="noStrike">
                          <a:latin typeface="Garamond"/>
                          <a:ea typeface="Garamond"/>
                          <a:cs typeface="Garamond"/>
                          <a:sym typeface="Garamond"/>
                        </a:rPr>
                        <a:t>M7:</a:t>
                      </a:r>
                      <a:r>
                        <a:rPr b="0" i="0" lang="es-ES" sz="1400" u="none" cap="none" strike="noStrike">
                          <a:latin typeface="Garamond"/>
                          <a:ea typeface="Garamond"/>
                          <a:cs typeface="Garamond"/>
                          <a:sym typeface="Garamond"/>
                        </a:rPr>
                        <a:t> LINEAR_RATE_DEMI_EST</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2,50</a:t>
                      </a:r>
                      <a:endParaRPr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2,13</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0,0027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0,01</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170" name="Google Shape;1170;p69"/>
          <p:cNvPicPr preferRelativeResize="0"/>
          <p:nvPr/>
        </p:nvPicPr>
        <p:blipFill rotWithShape="1">
          <a:blip r:embed="rId4">
            <a:alphaModFix/>
          </a:blip>
          <a:srcRect b="0" l="0" r="22342" t="0"/>
          <a:stretch/>
        </p:blipFill>
        <p:spPr>
          <a:xfrm>
            <a:off x="6862354" y="798206"/>
            <a:ext cx="3805645" cy="3725653"/>
          </a:xfrm>
          <a:prstGeom prst="rect">
            <a:avLst/>
          </a:prstGeom>
          <a:noFill/>
          <a:ln>
            <a:noFill/>
          </a:ln>
        </p:spPr>
      </p:pic>
      <p:sp>
        <p:nvSpPr>
          <p:cNvPr id="1171" name="Google Shape;1171;p69"/>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69</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7"/>
          <p:cNvSpPr/>
          <p:nvPr/>
        </p:nvSpPr>
        <p:spPr>
          <a:xfrm>
            <a:off x="348342" y="98425"/>
            <a:ext cx="4702247" cy="62442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Monocentric chromosomes</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2800">
                <a:solidFill>
                  <a:srgbClr val="000000"/>
                </a:solidFill>
                <a:latin typeface="Garamond"/>
                <a:ea typeface="Garamond"/>
                <a:cs typeface="Garamond"/>
                <a:sym typeface="Garamond"/>
              </a:rPr>
              <a:t>Chromosome rearrangements are unusual</a:t>
            </a:r>
            <a:endParaRPr/>
          </a:p>
          <a:p>
            <a:pPr indent="0" lvl="0" marL="0" marR="0" rtl="0" algn="l">
              <a:lnSpc>
                <a:spcPct val="150000"/>
              </a:lnSpc>
              <a:spcBef>
                <a:spcPts val="600"/>
              </a:spcBef>
              <a:spcAft>
                <a:spcPts val="0"/>
              </a:spcAft>
              <a:buNone/>
            </a:pPr>
            <a:r>
              <a:t/>
            </a:r>
            <a:endParaRPr sz="2800">
              <a:solidFill>
                <a:srgbClr val="000000"/>
              </a:solidFill>
              <a:latin typeface="Garamond"/>
              <a:ea typeface="Garamond"/>
              <a:cs typeface="Garamond"/>
              <a:sym typeface="Garamond"/>
            </a:endParaRPr>
          </a:p>
          <a:p>
            <a:pPr indent="0" lvl="0" marL="0" marR="0" rtl="0" algn="l">
              <a:lnSpc>
                <a:spcPct val="150000"/>
              </a:lnSpc>
              <a:spcBef>
                <a:spcPts val="600"/>
              </a:spcBef>
              <a:spcAft>
                <a:spcPts val="0"/>
              </a:spcAft>
              <a:buNone/>
            </a:pPr>
            <a:r>
              <a:rPr b="1" lang="es-ES" sz="2800">
                <a:solidFill>
                  <a:srgbClr val="000000"/>
                </a:solidFill>
                <a:latin typeface="Garamond"/>
                <a:ea typeface="Garamond"/>
                <a:cs typeface="Garamond"/>
                <a:sym typeface="Garamond"/>
              </a:rPr>
              <a:t>Fusion / fission</a:t>
            </a:r>
            <a:endParaRPr/>
          </a:p>
          <a:p>
            <a:pPr indent="-457200" lvl="0" marL="457200" marR="0" rtl="0" algn="l">
              <a:spcBef>
                <a:spcPts val="60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Dicentric chromosomes </a:t>
            </a:r>
            <a:endParaRPr/>
          </a:p>
          <a:p>
            <a:pPr indent="-457200" lvl="0" marL="457200" marR="0" rtl="0" algn="l">
              <a:spcBef>
                <a:spcPts val="60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Loss of acentric fragments</a:t>
            </a:r>
            <a:endParaRPr/>
          </a:p>
          <a:p>
            <a:pPr indent="0" lvl="0" marL="0" marR="0" rtl="0" algn="l">
              <a:lnSpc>
                <a:spcPct val="150000"/>
              </a:lnSpc>
              <a:spcBef>
                <a:spcPts val="600"/>
              </a:spcBef>
              <a:spcAft>
                <a:spcPts val="0"/>
              </a:spcAft>
              <a:buNone/>
            </a:pPr>
            <a:r>
              <a:t/>
            </a:r>
            <a:endParaRPr sz="3000" u="sng">
              <a:solidFill>
                <a:schemeClr val="dk1"/>
              </a:solidFill>
              <a:latin typeface="Garamond"/>
              <a:ea typeface="Garamond"/>
              <a:cs typeface="Garamond"/>
              <a:sym typeface="Garamond"/>
            </a:endParaRPr>
          </a:p>
        </p:txBody>
      </p:sp>
      <p:cxnSp>
        <p:nvCxnSpPr>
          <p:cNvPr id="165" name="Google Shape;165;p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66" name="Google Shape;166;p7"/>
          <p:cNvPicPr preferRelativeResize="0"/>
          <p:nvPr/>
        </p:nvPicPr>
        <p:blipFill rotWithShape="1">
          <a:blip r:embed="rId3">
            <a:alphaModFix/>
          </a:blip>
          <a:srcRect b="22754" l="29634" r="0" t="0"/>
          <a:stretch/>
        </p:blipFill>
        <p:spPr>
          <a:xfrm>
            <a:off x="10850879" y="-777887"/>
            <a:ext cx="3208591" cy="2347608"/>
          </a:xfrm>
          <a:prstGeom prst="rect">
            <a:avLst/>
          </a:prstGeom>
          <a:noFill/>
          <a:ln>
            <a:noFill/>
          </a:ln>
        </p:spPr>
      </p:pic>
      <p:sp>
        <p:nvSpPr>
          <p:cNvPr id="167" name="Google Shape;167;p7"/>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grpSp>
        <p:nvGrpSpPr>
          <p:cNvPr id="168" name="Google Shape;168;p7"/>
          <p:cNvGrpSpPr/>
          <p:nvPr/>
        </p:nvGrpSpPr>
        <p:grpSpPr>
          <a:xfrm>
            <a:off x="4795882" y="2570369"/>
            <a:ext cx="2419629" cy="3540207"/>
            <a:chOff x="4576807" y="2510104"/>
            <a:chExt cx="2419629" cy="3540207"/>
          </a:xfrm>
        </p:grpSpPr>
        <p:pic>
          <p:nvPicPr>
            <p:cNvPr descr="https://media.springernature.com/original/springer-static/image/art%3A10.1007%2Fs10577-012-9292-1/MediaObjects/10577_2012_9292_Fig1_HTML.gif" id="169" name="Google Shape;169;p7"/>
            <p:cNvPicPr preferRelativeResize="0"/>
            <p:nvPr/>
          </p:nvPicPr>
          <p:blipFill rotWithShape="1">
            <a:blip r:embed="rId4">
              <a:alphaModFix/>
            </a:blip>
            <a:srcRect b="24796" l="0" r="0" t="11873"/>
            <a:stretch/>
          </p:blipFill>
          <p:spPr>
            <a:xfrm>
              <a:off x="4576807" y="2510104"/>
              <a:ext cx="2419629" cy="3260995"/>
            </a:xfrm>
            <a:prstGeom prst="rect">
              <a:avLst/>
            </a:prstGeom>
            <a:noFill/>
            <a:ln>
              <a:noFill/>
            </a:ln>
          </p:spPr>
        </p:pic>
        <p:sp>
          <p:nvSpPr>
            <p:cNvPr id="170" name="Google Shape;170;p7"/>
            <p:cNvSpPr/>
            <p:nvPr/>
          </p:nvSpPr>
          <p:spPr>
            <a:xfrm>
              <a:off x="4576807" y="5773312"/>
              <a:ext cx="144783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rgbClr val="7F7F7F"/>
                  </a:solidFill>
                  <a:latin typeface="Arial"/>
                  <a:ea typeface="Arial"/>
                  <a:cs typeface="Arial"/>
                  <a:sym typeface="Arial"/>
                </a:rPr>
                <a:t>Melters et al. 2012</a:t>
              </a:r>
              <a:endParaRPr/>
            </a:p>
          </p:txBody>
        </p:sp>
      </p:grpSp>
      <p:sp>
        <p:nvSpPr>
          <p:cNvPr id="171" name="Google Shape;171;p7"/>
          <p:cNvSpPr/>
          <p:nvPr/>
        </p:nvSpPr>
        <p:spPr>
          <a:xfrm>
            <a:off x="7395526" y="696697"/>
            <a:ext cx="4702247" cy="6490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Holocentric chromosomes</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2800">
                <a:solidFill>
                  <a:srgbClr val="000000"/>
                </a:solidFill>
                <a:latin typeface="Garamond"/>
                <a:ea typeface="Garamond"/>
                <a:cs typeface="Garamond"/>
                <a:sym typeface="Garamond"/>
              </a:rPr>
              <a:t>Chromosome rearrangements are frequent</a:t>
            </a:r>
            <a:endParaRPr/>
          </a:p>
          <a:p>
            <a:pPr indent="0" lvl="0" marL="0" marR="0" rtl="0" algn="l">
              <a:lnSpc>
                <a:spcPct val="150000"/>
              </a:lnSpc>
              <a:spcBef>
                <a:spcPts val="600"/>
              </a:spcBef>
              <a:spcAft>
                <a:spcPts val="0"/>
              </a:spcAft>
              <a:buNone/>
            </a:pPr>
            <a:r>
              <a:t/>
            </a:r>
            <a:endParaRPr sz="2800">
              <a:solidFill>
                <a:srgbClr val="000000"/>
              </a:solidFill>
              <a:latin typeface="Garamond"/>
              <a:ea typeface="Garamond"/>
              <a:cs typeface="Garamond"/>
              <a:sym typeface="Garamond"/>
            </a:endParaRPr>
          </a:p>
          <a:p>
            <a:pPr indent="0" lvl="0" marL="0" marR="0" rtl="0" algn="l">
              <a:lnSpc>
                <a:spcPct val="150000"/>
              </a:lnSpc>
              <a:spcBef>
                <a:spcPts val="600"/>
              </a:spcBef>
              <a:spcAft>
                <a:spcPts val="0"/>
              </a:spcAft>
              <a:buNone/>
            </a:pPr>
            <a:r>
              <a:rPr b="1" lang="es-ES" sz="2800">
                <a:solidFill>
                  <a:srgbClr val="000000"/>
                </a:solidFill>
                <a:latin typeface="Garamond"/>
                <a:ea typeface="Garamond"/>
                <a:cs typeface="Garamond"/>
                <a:sym typeface="Garamond"/>
              </a:rPr>
              <a:t>Fusion / fission</a:t>
            </a:r>
            <a:endParaRPr/>
          </a:p>
          <a:p>
            <a:pPr indent="-457200" lvl="0" marL="457200" marR="0" rtl="0" algn="l">
              <a:spcBef>
                <a:spcPts val="60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Fragment conservation (presence of centromeres)</a:t>
            </a:r>
            <a:endParaRPr/>
          </a:p>
          <a:p>
            <a:pPr indent="-457200" lvl="0" marL="457200" marR="0" rtl="0" algn="l">
              <a:spcBef>
                <a:spcPts val="60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Decrease / increase in chromosome number</a:t>
            </a:r>
            <a:endParaRPr/>
          </a:p>
          <a:p>
            <a:pPr indent="0" lvl="0" marL="0" marR="0" rtl="0" algn="l">
              <a:lnSpc>
                <a:spcPct val="150000"/>
              </a:lnSpc>
              <a:spcBef>
                <a:spcPts val="600"/>
              </a:spcBef>
              <a:spcAft>
                <a:spcPts val="0"/>
              </a:spcAft>
              <a:buNone/>
            </a:pPr>
            <a:r>
              <a:t/>
            </a:r>
            <a:endParaRPr sz="3000" u="sng">
              <a:solidFill>
                <a:schemeClr val="dk1"/>
              </a:solidFill>
              <a:latin typeface="Garamond"/>
              <a:ea typeface="Garamond"/>
              <a:cs typeface="Garamond"/>
              <a:sym typeface="Garamond"/>
            </a:endParaRPr>
          </a:p>
        </p:txBody>
      </p:sp>
      <p:sp>
        <p:nvSpPr>
          <p:cNvPr id="172" name="Google Shape;172;p7"/>
          <p:cNvSpPr/>
          <p:nvPr/>
        </p:nvSpPr>
        <p:spPr>
          <a:xfrm>
            <a:off x="-20325" y="-22025"/>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7</a:t>
            </a:r>
            <a:endParaRPr sz="180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70"/>
          <p:cNvSpPr/>
          <p:nvPr/>
        </p:nvSpPr>
        <p:spPr>
          <a:xfrm>
            <a:off x="348342" y="98425"/>
            <a:ext cx="11495315" cy="5474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Finding the best model of </a:t>
            </a:r>
            <a:endParaRPr/>
          </a:p>
          <a:p>
            <a:pPr indent="0" lvl="0" marL="0" marR="0" rtl="0" algn="l">
              <a:spcBef>
                <a:spcPts val="0"/>
              </a:spcBef>
              <a:spcAft>
                <a:spcPts val="0"/>
              </a:spcAft>
              <a:buNone/>
            </a:pPr>
            <a:r>
              <a:rPr b="1" lang="es-ES" sz="3000">
                <a:solidFill>
                  <a:srgbClr val="002C9E"/>
                </a:solidFill>
                <a:latin typeface="Garamond"/>
                <a:ea typeface="Garamond"/>
                <a:cs typeface="Garamond"/>
                <a:sym typeface="Garamond"/>
              </a:rPr>
              <a:t>chromosome number evolution</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Best-fitting scenario transitions:</a:t>
            </a:r>
            <a:endParaRPr/>
          </a:p>
          <a:p>
            <a:pPr indent="-457200" lvl="0" marL="457200" marR="0" rtl="0" algn="l">
              <a:spcBef>
                <a:spcPts val="600"/>
              </a:spcBef>
              <a:spcAft>
                <a:spcPts val="0"/>
              </a:spcAft>
              <a:buClr>
                <a:srgbClr val="008BC0"/>
              </a:buClr>
              <a:buSzPts val="2800"/>
              <a:buFont typeface="Garamond"/>
              <a:buChar char="-"/>
            </a:pPr>
            <a:r>
              <a:rPr lang="es-ES" sz="2800">
                <a:solidFill>
                  <a:srgbClr val="008BC0"/>
                </a:solidFill>
                <a:latin typeface="Garamond"/>
                <a:ea typeface="Garamond"/>
                <a:cs typeface="Garamond"/>
                <a:sym typeface="Garamond"/>
              </a:rPr>
              <a:t>FAEC clade</a:t>
            </a:r>
            <a:endParaRPr sz="2800">
              <a:solidFill>
                <a:schemeClr val="dk1"/>
              </a:solidFill>
              <a:latin typeface="Garamond"/>
              <a:ea typeface="Garamond"/>
              <a:cs typeface="Garamond"/>
              <a:sym typeface="Garamond"/>
            </a:endParaRPr>
          </a:p>
          <a:p>
            <a:pPr indent="-457200" lvl="0" marL="457200" marR="0" rtl="0" algn="l">
              <a:spcBef>
                <a:spcPts val="0"/>
              </a:spcBef>
              <a:spcAft>
                <a:spcPts val="0"/>
              </a:spcAft>
              <a:buClr>
                <a:srgbClr val="A0CD09"/>
              </a:buClr>
              <a:buSzPts val="2800"/>
              <a:buFont typeface="Garamond"/>
              <a:buChar char="-"/>
            </a:pPr>
            <a:r>
              <a:rPr lang="es-ES" sz="2800">
                <a:solidFill>
                  <a:srgbClr val="A0CD09"/>
                </a:solidFill>
                <a:latin typeface="Garamond"/>
                <a:ea typeface="Garamond"/>
                <a:cs typeface="Garamond"/>
                <a:sym typeface="Garamond"/>
              </a:rPr>
              <a:t>C</a:t>
            </a:r>
            <a:r>
              <a:rPr baseline="-25000" lang="es-ES" sz="2800">
                <a:solidFill>
                  <a:srgbClr val="A0CD09"/>
                </a:solidFill>
                <a:latin typeface="Garamond"/>
                <a:ea typeface="Garamond"/>
                <a:cs typeface="Garamond"/>
                <a:sym typeface="Garamond"/>
              </a:rPr>
              <a:t>4</a:t>
            </a:r>
            <a:r>
              <a:rPr lang="es-ES" sz="2800">
                <a:solidFill>
                  <a:srgbClr val="A0CD09"/>
                </a:solidFill>
                <a:latin typeface="Garamond"/>
                <a:ea typeface="Garamond"/>
                <a:cs typeface="Garamond"/>
                <a:sym typeface="Garamond"/>
              </a:rPr>
              <a:t> </a:t>
            </a:r>
            <a:r>
              <a:rPr i="1" lang="es-ES" sz="2800">
                <a:solidFill>
                  <a:srgbClr val="A0CD09"/>
                </a:solidFill>
                <a:latin typeface="Garamond"/>
                <a:ea typeface="Garamond"/>
                <a:cs typeface="Garamond"/>
                <a:sym typeface="Garamond"/>
              </a:rPr>
              <a:t>Cyperus </a:t>
            </a:r>
            <a:endParaRPr/>
          </a:p>
          <a:p>
            <a:pPr indent="-457200" lvl="0" marL="457200" marR="0" rtl="0" algn="l">
              <a:spcBef>
                <a:spcPts val="0"/>
              </a:spcBef>
              <a:spcAft>
                <a:spcPts val="0"/>
              </a:spcAft>
              <a:buClr>
                <a:srgbClr val="CD5809"/>
              </a:buClr>
              <a:buSzPts val="2800"/>
              <a:buFont typeface="Garamond"/>
              <a:buChar char="-"/>
            </a:pPr>
            <a:r>
              <a:rPr lang="es-ES" sz="2800">
                <a:solidFill>
                  <a:srgbClr val="CD5809"/>
                </a:solidFill>
                <a:latin typeface="Garamond"/>
                <a:ea typeface="Garamond"/>
                <a:cs typeface="Garamond"/>
                <a:sym typeface="Garamond"/>
              </a:rPr>
              <a:t>Non-Siderostictae</a:t>
            </a:r>
            <a:r>
              <a:rPr i="1" lang="es-ES" sz="2800">
                <a:solidFill>
                  <a:srgbClr val="CD5809"/>
                </a:solidFill>
                <a:latin typeface="Garamond"/>
                <a:ea typeface="Garamond"/>
                <a:cs typeface="Garamond"/>
                <a:sym typeface="Garamond"/>
              </a:rPr>
              <a:t> Carex</a:t>
            </a:r>
            <a:endParaRPr i="1" sz="28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178" name="Google Shape;1178;p7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179" name="Google Shape;1179;p70"/>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180" name="Google Shape;1180;p7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graphicFrame>
        <p:nvGraphicFramePr>
          <p:cNvPr id="1181" name="Google Shape;1181;p70"/>
          <p:cNvGraphicFramePr/>
          <p:nvPr/>
        </p:nvGraphicFramePr>
        <p:xfrm>
          <a:off x="0" y="4553823"/>
          <a:ext cx="3000000" cy="3000000"/>
        </p:xfrm>
        <a:graphic>
          <a:graphicData uri="http://schemas.openxmlformats.org/drawingml/2006/table">
            <a:tbl>
              <a:tblPr>
                <a:noFill/>
                <a:tableStyleId>{1C8E5A2D-97ED-4CC5-A9BD-0CFFB9412F20}</a:tableStyleId>
              </a:tblPr>
              <a:tblGrid>
                <a:gridCol w="2641600"/>
                <a:gridCol w="1193800"/>
                <a:gridCol w="1193800"/>
                <a:gridCol w="1193800"/>
                <a:gridCol w="1193800"/>
                <a:gridCol w="1193800"/>
                <a:gridCol w="1051550"/>
                <a:gridCol w="1209050"/>
                <a:gridCol w="1320800"/>
              </a:tblGrid>
              <a:tr h="356950">
                <a:tc rowSpan="2">
                  <a:txBody>
                    <a:bodyPr/>
                    <a:lstStyle/>
                    <a:p>
                      <a:pPr indent="0" lvl="0" marL="0" marR="0" rtl="0" algn="ctr">
                        <a:spcBef>
                          <a:spcPts val="0"/>
                        </a:spcBef>
                        <a:spcAft>
                          <a:spcPts val="0"/>
                        </a:spcAft>
                        <a:buNone/>
                      </a:pPr>
                      <a:r>
                        <a:rPr b="1" i="0" lang="es-ES" sz="1800" u="none" cap="none" strike="noStrike">
                          <a:solidFill>
                            <a:srgbClr val="000000"/>
                          </a:solidFill>
                          <a:latin typeface="Garamond"/>
                          <a:ea typeface="Garamond"/>
                          <a:cs typeface="Garamond"/>
                          <a:sym typeface="Garamond"/>
                        </a:rPr>
                        <a:t>Models</a:t>
                      </a:r>
                      <a:endParaRPr sz="32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gridSpan="8">
                  <a:txBody>
                    <a:bodyPr/>
                    <a:lstStyle/>
                    <a:p>
                      <a:pPr indent="0" lvl="0" marL="0" marR="0" rtl="0" algn="ctr">
                        <a:spcBef>
                          <a:spcPts val="0"/>
                        </a:spcBef>
                        <a:spcAft>
                          <a:spcPts val="0"/>
                        </a:spcAft>
                        <a:buNone/>
                      </a:pPr>
                      <a:r>
                        <a:rPr b="1" i="0" lang="es-ES" sz="1800" u="none" cap="none" strike="noStrike">
                          <a:solidFill>
                            <a:srgbClr val="000000"/>
                          </a:solidFill>
                          <a:latin typeface="Garamond"/>
                          <a:ea typeface="Garamond"/>
                          <a:cs typeface="Garamond"/>
                          <a:sym typeface="Garamond"/>
                        </a:rPr>
                        <a:t>Parameters</a:t>
                      </a:r>
                      <a:endParaRPr sz="1400" u="none" cap="none" strike="noStrike">
                        <a:latin typeface="Garamond"/>
                        <a:ea typeface="Garamond"/>
                        <a:cs typeface="Garamond"/>
                        <a:sym typeface="Garamond"/>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hMerge="1"/>
                <a:tc hMerge="1"/>
                <a:tc hMerge="1"/>
                <a:tc hMerge="1"/>
                <a:tc hMerge="1"/>
                <a:tc hMerge="1"/>
                <a:tc hMerge="1"/>
              </a:tr>
              <a:tr h="356950">
                <a:tc vMerge="1"/>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Ascending dysploidy (gain)</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λ</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Descending dysploidy (loss)</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δ</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Polyploidy (WGD)</a:t>
                      </a:r>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ρ</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Demi-polyploidy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μ</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Monoploid (base) number</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β</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chemeClr val="dk1"/>
                        </a:buClr>
                        <a:buSzPts val="1300"/>
                        <a:buFont typeface="Garamond"/>
                        <a:buNone/>
                      </a:pPr>
                      <a:r>
                        <a:rPr lang="es-ES" sz="1300" u="none" cap="none" strike="noStrike">
                          <a:latin typeface="Garamond"/>
                          <a:ea typeface="Garamond"/>
                          <a:cs typeface="Garamond"/>
                          <a:sym typeface="Garamond"/>
                        </a:rPr>
                        <a:t>Transition rate of </a:t>
                      </a:r>
                      <a:r>
                        <a:rPr b="0" lang="es-ES" sz="1300" u="none" cap="none" strike="noStrike">
                          <a:latin typeface="Garamond"/>
                          <a:ea typeface="Garamond"/>
                          <a:cs typeface="Garamond"/>
                          <a:sym typeface="Garamond"/>
                        </a:rPr>
                        <a:t>β</a:t>
                      </a:r>
                      <a:endParaRPr b="0"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ν</a:t>
                      </a:r>
                      <a:endParaRPr b="1" sz="1600" u="none" cap="none" strike="noStrike">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Linear ascending dysploidy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λ</a:t>
                      </a:r>
                      <a:r>
                        <a:rPr b="1" baseline="-25000" lang="es-ES" sz="1600" u="none" cap="none" strike="noStrike">
                          <a:latin typeface="Garamond"/>
                          <a:ea typeface="Garamond"/>
                          <a:cs typeface="Garamond"/>
                          <a:sym typeface="Garamond"/>
                        </a:rPr>
                        <a:t>l</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lang="es-ES" sz="1300" u="none" cap="none" strike="noStrike">
                          <a:latin typeface="Garamond"/>
                          <a:ea typeface="Garamond"/>
                          <a:cs typeface="Garamond"/>
                          <a:sym typeface="Garamond"/>
                        </a:rPr>
                        <a:t>Linear descending dysploidy</a:t>
                      </a:r>
                      <a:endParaRPr sz="1300" u="none" cap="none" strike="noStrike">
                        <a:latin typeface="Garamond"/>
                        <a:ea typeface="Garamond"/>
                        <a:cs typeface="Garamond"/>
                        <a:sym typeface="Garamond"/>
                      </a:endParaRPr>
                    </a:p>
                    <a:p>
                      <a:pPr indent="0" lvl="0" marL="0" marR="0" rtl="0" algn="ctr">
                        <a:spcBef>
                          <a:spcPts val="0"/>
                        </a:spcBef>
                        <a:spcAft>
                          <a:spcPts val="0"/>
                        </a:spcAft>
                        <a:buNone/>
                      </a:pPr>
                      <a:r>
                        <a:rPr b="1" lang="es-ES" sz="1600" u="none" cap="none" strike="noStrike">
                          <a:latin typeface="Garamond"/>
                          <a:ea typeface="Garamond"/>
                          <a:cs typeface="Garamond"/>
                          <a:sym typeface="Garamond"/>
                        </a:rPr>
                        <a:t>δ</a:t>
                      </a:r>
                      <a:r>
                        <a:rPr b="1" baseline="-25000" lang="es-ES" sz="1600" u="none" cap="none" strike="noStrike">
                          <a:latin typeface="Garamond"/>
                          <a:ea typeface="Garamond"/>
                          <a:cs typeface="Garamond"/>
                          <a:sym typeface="Garamond"/>
                        </a:rPr>
                        <a:t>l</a:t>
                      </a:r>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M9: </a:t>
                      </a:r>
                      <a:r>
                        <a:rPr b="0" i="0" lang="es-ES" sz="1400" u="none" cap="none" strike="noStrike">
                          <a:solidFill>
                            <a:srgbClr val="000000"/>
                          </a:solidFill>
                          <a:latin typeface="Garamond"/>
                          <a:ea typeface="Garamond"/>
                          <a:cs typeface="Garamond"/>
                          <a:sym typeface="Garamond"/>
                        </a:rPr>
                        <a:t>BASE_NUM</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0,70</a:t>
                      </a:r>
                      <a:endParaRPr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13</a:t>
                      </a:r>
                      <a:endParaRPr/>
                    </a:p>
                  </a:txBody>
                  <a:tcPr marT="28450" marB="28450" marR="42650" marL="42650" anchor="ctr">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0,0002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4B3B0"/>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M6: </a:t>
                      </a:r>
                      <a:r>
                        <a:rPr b="0" i="0" lang="es-ES" sz="1400" u="none" cap="none" strike="noStrike">
                          <a:solidFill>
                            <a:srgbClr val="000000"/>
                          </a:solidFill>
                          <a:latin typeface="Garamond"/>
                          <a:ea typeface="Garamond"/>
                          <a:cs typeface="Garamond"/>
                          <a:sym typeface="Garamond"/>
                        </a:rPr>
                        <a:t>LINEAR_RATE_DEMI</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c gridSpan="2">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0,03</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12700">
                      <a:solidFill>
                        <a:schemeClr val="dk1"/>
                      </a:solidFill>
                      <a:prstDash val="lgDash"/>
                      <a:round/>
                      <a:headEnd len="sm" w="sm" type="none"/>
                      <a:tailEnd len="sm" w="sm" type="none"/>
                    </a:lnB>
                    <a:solidFill>
                      <a:srgbClr val="2F9EC9"/>
                    </a:solidFill>
                  </a:tcPr>
                </a:tc>
                <a:tc hMerge="1"/>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0,0082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0,0052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F9EC9"/>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M7:</a:t>
                      </a:r>
                      <a:r>
                        <a:rPr b="0" i="0" lang="es-ES" sz="1400" u="none" cap="none" strike="noStrike">
                          <a:solidFill>
                            <a:srgbClr val="000000"/>
                          </a:solidFill>
                          <a:latin typeface="Garamond"/>
                          <a:ea typeface="Garamond"/>
                          <a:cs typeface="Garamond"/>
                          <a:sym typeface="Garamond"/>
                        </a:rPr>
                        <a:t> LINEAR_RATE_DEMI_EST</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13,68</a:t>
                      </a:r>
                      <a:endParaRPr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9,98</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0,22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1,59</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-0,15</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0,75</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AD128"/>
                    </a:solidFill>
                  </a:tcPr>
                </a:tc>
              </a:tr>
              <a:tr h="306675">
                <a:tc>
                  <a:txBody>
                    <a:bodyPr/>
                    <a:lstStyle/>
                    <a:p>
                      <a:pPr indent="0" lvl="0" marL="0" marR="0" rtl="0" algn="l">
                        <a:spcBef>
                          <a:spcPts val="0"/>
                        </a:spcBef>
                        <a:spcAft>
                          <a:spcPts val="0"/>
                        </a:spcAft>
                        <a:buNone/>
                      </a:pPr>
                      <a:r>
                        <a:rPr b="1" i="0" lang="es-ES" sz="1400" u="none" cap="none" strike="noStrike">
                          <a:solidFill>
                            <a:srgbClr val="000000"/>
                          </a:solidFill>
                          <a:latin typeface="Garamond"/>
                          <a:ea typeface="Garamond"/>
                          <a:cs typeface="Garamond"/>
                          <a:sym typeface="Garamond"/>
                        </a:rPr>
                        <a:t>M7:</a:t>
                      </a:r>
                      <a:r>
                        <a:rPr b="0" i="0" lang="es-ES" sz="1400" u="none" cap="none" strike="noStrike">
                          <a:solidFill>
                            <a:srgbClr val="000000"/>
                          </a:solidFill>
                          <a:latin typeface="Garamond"/>
                          <a:ea typeface="Garamond"/>
                          <a:cs typeface="Garamond"/>
                          <a:sym typeface="Garamond"/>
                        </a:rPr>
                        <a:t> LINEAR_RATE_DEMI_EST</a:t>
                      </a:r>
                      <a:endParaRPr i="0" sz="2800" u="none" cap="none" strike="noStrike">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s-ES" sz="1200" u="none" cap="none" strike="noStrike">
                          <a:latin typeface="Arial"/>
                          <a:ea typeface="Arial"/>
                          <a:cs typeface="Arial"/>
                          <a:sym typeface="Arial"/>
                        </a:rPr>
                        <a:t>2,50</a:t>
                      </a:r>
                      <a:endParaRPr b="1" sz="1200" u="none" cap="none" strike="noStrike">
                        <a:latin typeface="Arial"/>
                        <a:ea typeface="Arial"/>
                        <a:cs typeface="Arial"/>
                        <a:sym typeface="Arial"/>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D58854"/>
                    </a:solidFill>
                  </a:tcPr>
                </a:tc>
                <a:tc>
                  <a:txBody>
                    <a:bodyPr/>
                    <a:lstStyle/>
                    <a:p>
                      <a:pPr indent="0" lvl="0" marL="0" marR="0" rtl="0" algn="ctr">
                        <a:spcBef>
                          <a:spcPts val="0"/>
                        </a:spcBef>
                        <a:spcAft>
                          <a:spcPts val="0"/>
                        </a:spcAft>
                        <a:buNone/>
                      </a:pPr>
                      <a:r>
                        <a:rPr b="1" lang="es-ES" sz="1200" u="none" cap="none" strike="noStrike">
                          <a:latin typeface="Arial"/>
                          <a:ea typeface="Arial"/>
                          <a:cs typeface="Arial"/>
                          <a:sym typeface="Arial"/>
                        </a:rPr>
                        <a:t>2,13</a:t>
                      </a:r>
                      <a:endParaRPr b="1"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D58854"/>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0,0027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D58854"/>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0,01</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D58854"/>
                    </a:solidFill>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0,02</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D58854"/>
                    </a:solidFill>
                  </a:tcPr>
                </a:tc>
                <a:tc>
                  <a:txBody>
                    <a:bodyPr/>
                    <a:lstStyle/>
                    <a:p>
                      <a:pPr indent="0" lvl="0" marL="0" marR="0" rtl="0" algn="ctr">
                        <a:spcBef>
                          <a:spcPts val="0"/>
                        </a:spcBef>
                        <a:spcAft>
                          <a:spcPts val="0"/>
                        </a:spcAft>
                        <a:buNone/>
                      </a:pPr>
                      <a:r>
                        <a:rPr lang="es-ES" sz="1200" u="none" cap="none" strike="noStrike">
                          <a:latin typeface="Arial"/>
                          <a:ea typeface="Arial"/>
                          <a:cs typeface="Arial"/>
                          <a:sym typeface="Arial"/>
                        </a:rPr>
                        <a:t>0,07</a:t>
                      </a:r>
                      <a:endParaRPr sz="1200" u="none" cap="none" strike="noStrike">
                        <a:latin typeface="Arial"/>
                        <a:ea typeface="Arial"/>
                        <a:cs typeface="Arial"/>
                        <a:sym typeface="Arial"/>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D58854"/>
                    </a:solidFill>
                  </a:tcPr>
                </a:tc>
              </a:tr>
            </a:tbl>
          </a:graphicData>
        </a:graphic>
      </p:graphicFrame>
      <p:pic>
        <p:nvPicPr>
          <p:cNvPr id="1182" name="Google Shape;1182;p70"/>
          <p:cNvPicPr preferRelativeResize="0"/>
          <p:nvPr/>
        </p:nvPicPr>
        <p:blipFill rotWithShape="1">
          <a:blip r:embed="rId4">
            <a:alphaModFix/>
          </a:blip>
          <a:srcRect b="0" l="0" r="22342" t="0"/>
          <a:stretch/>
        </p:blipFill>
        <p:spPr>
          <a:xfrm>
            <a:off x="6862354" y="798206"/>
            <a:ext cx="3805645" cy="3725653"/>
          </a:xfrm>
          <a:prstGeom prst="rect">
            <a:avLst/>
          </a:prstGeom>
          <a:noFill/>
          <a:ln>
            <a:noFill/>
          </a:ln>
        </p:spPr>
      </p:pic>
      <p:sp>
        <p:nvSpPr>
          <p:cNvPr id="1183" name="Google Shape;1183;p70"/>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70</a:t>
            </a:r>
            <a:endParaRPr sz="18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71"/>
          <p:cNvSpPr/>
          <p:nvPr/>
        </p:nvSpPr>
        <p:spPr>
          <a:xfrm>
            <a:off x="348342" y="98425"/>
            <a:ext cx="11495315" cy="26161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342900" lvl="0" marL="457200" marR="0" rtl="0" algn="l">
              <a:spcBef>
                <a:spcPts val="0"/>
              </a:spcBef>
              <a:spcAft>
                <a:spcPts val="0"/>
              </a:spcAft>
              <a:buClr>
                <a:schemeClr val="dk1"/>
              </a:buClr>
              <a:buSzPts val="1800"/>
              <a:buFont typeface="Arial"/>
              <a:buNone/>
            </a:pPr>
            <a:r>
              <a:t/>
            </a:r>
            <a:endParaRPr sz="18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Simple vs. complex models of chromosome number evolution</a:t>
            </a:r>
            <a:endParaRPr sz="2800">
              <a:solidFill>
                <a:schemeClr val="dk1"/>
              </a:solidFill>
              <a:latin typeface="Garamond"/>
              <a:ea typeface="Garamond"/>
              <a:cs typeface="Garamond"/>
              <a:sym typeface="Garamond"/>
            </a:endParaRPr>
          </a:p>
          <a:p>
            <a:pPr indent="-279400" lvl="0" marL="457200" marR="0" rtl="0" algn="l">
              <a:spcBef>
                <a:spcPts val="0"/>
              </a:spcBef>
              <a:spcAft>
                <a:spcPts val="0"/>
              </a:spcAft>
              <a:buClr>
                <a:schemeClr val="dk1"/>
              </a:buClr>
              <a:buSzPts val="2800"/>
              <a:buFont typeface="Arial"/>
              <a:buNone/>
            </a:pPr>
            <a:r>
              <a:t/>
            </a:r>
            <a:endParaRPr sz="2800">
              <a:solidFill>
                <a:schemeClr val="dk1"/>
              </a:solidFill>
              <a:latin typeface="Garamond"/>
              <a:ea typeface="Garamond"/>
              <a:cs typeface="Garamond"/>
              <a:sym typeface="Garamond"/>
            </a:endParaRPr>
          </a:p>
          <a:p>
            <a:pPr indent="-457200" lvl="0" marL="457200" marR="0" rtl="0" algn="l">
              <a:spcBef>
                <a:spcPts val="0"/>
              </a:spcBef>
              <a:spcAft>
                <a:spcPts val="0"/>
              </a:spcAft>
              <a:buClr>
                <a:schemeClr val="dk1"/>
              </a:buClr>
              <a:buSzPts val="2800"/>
              <a:buFont typeface="Arial"/>
              <a:buChar char="•"/>
            </a:pPr>
            <a:r>
              <a:rPr lang="es-ES" sz="2800">
                <a:solidFill>
                  <a:schemeClr val="dk1"/>
                </a:solidFill>
                <a:latin typeface="Garamond"/>
                <a:ea typeface="Garamond"/>
                <a:cs typeface="Garamond"/>
                <a:sym typeface="Garamond"/>
              </a:rPr>
              <a:t>Different patterns of chromosome number evolution in sedges </a:t>
            </a:r>
            <a:endParaRPr/>
          </a:p>
        </p:txBody>
      </p:sp>
      <p:cxnSp>
        <p:nvCxnSpPr>
          <p:cNvPr id="1190" name="Google Shape;1190;p7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191" name="Google Shape;1191;p71"/>
          <p:cNvPicPr preferRelativeResize="0"/>
          <p:nvPr/>
        </p:nvPicPr>
        <p:blipFill rotWithShape="1">
          <a:blip r:embed="rId3">
            <a:alphaModFix/>
          </a:blip>
          <a:srcRect b="0" l="0" r="0" t="0"/>
          <a:stretch/>
        </p:blipFill>
        <p:spPr>
          <a:xfrm rot="2439967">
            <a:off x="10387749" y="-1415924"/>
            <a:ext cx="2852136" cy="3028697"/>
          </a:xfrm>
          <a:prstGeom prst="rect">
            <a:avLst/>
          </a:prstGeom>
          <a:noFill/>
          <a:ln>
            <a:noFill/>
          </a:ln>
        </p:spPr>
      </p:pic>
      <p:sp>
        <p:nvSpPr>
          <p:cNvPr id="1192" name="Google Shape;1192;p71"/>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4</a:t>
            </a:r>
            <a:endParaRPr/>
          </a:p>
        </p:txBody>
      </p:sp>
      <p:grpSp>
        <p:nvGrpSpPr>
          <p:cNvPr id="1193" name="Google Shape;1193;p71"/>
          <p:cNvGrpSpPr/>
          <p:nvPr/>
        </p:nvGrpSpPr>
        <p:grpSpPr>
          <a:xfrm>
            <a:off x="348342" y="2880980"/>
            <a:ext cx="11263568" cy="3737948"/>
            <a:chOff x="1152491" y="3683371"/>
            <a:chExt cx="8352928" cy="2772018"/>
          </a:xfrm>
        </p:grpSpPr>
        <p:pic>
          <p:nvPicPr>
            <p:cNvPr descr="C:\Users\jimarcor\Downloads\Cyperus cyperoides-Suráfrica-Kwazulu-Natal-entre Winterton y Monk´s Cowl-Diciembre-2008-4.jpg.JPG" id="1194" name="Google Shape;1194;p71"/>
            <p:cNvPicPr preferRelativeResize="0"/>
            <p:nvPr/>
          </p:nvPicPr>
          <p:blipFill rotWithShape="1">
            <a:blip r:embed="rId4">
              <a:alphaModFix/>
            </a:blip>
            <a:srcRect b="0" l="15088" r="12191" t="0"/>
            <a:stretch/>
          </p:blipFill>
          <p:spPr>
            <a:xfrm>
              <a:off x="7489195" y="4376526"/>
              <a:ext cx="2016224" cy="2078863"/>
            </a:xfrm>
            <a:prstGeom prst="rect">
              <a:avLst/>
            </a:prstGeom>
            <a:noFill/>
            <a:ln cap="flat" cmpd="sng" w="38100">
              <a:solidFill>
                <a:srgbClr val="B4D740"/>
              </a:solidFill>
              <a:prstDash val="solid"/>
              <a:round/>
              <a:headEnd len="sm" w="sm" type="none"/>
              <a:tailEnd len="sm" w="sm" type="none"/>
            </a:ln>
          </p:spPr>
        </p:pic>
        <p:pic>
          <p:nvPicPr>
            <p:cNvPr descr="C:\Users\jimarcor\Downloads\Rhynchospora tenuis-Brasil-Pernambuco-Tamandaré-1996-1.JPG" id="1195" name="Google Shape;1195;p71"/>
            <p:cNvPicPr preferRelativeResize="0"/>
            <p:nvPr/>
          </p:nvPicPr>
          <p:blipFill rotWithShape="1">
            <a:blip r:embed="rId5">
              <a:alphaModFix/>
            </a:blip>
            <a:srcRect b="0" l="0" r="0" t="0"/>
            <a:stretch/>
          </p:blipFill>
          <p:spPr>
            <a:xfrm>
              <a:off x="1152491" y="4376526"/>
              <a:ext cx="1934334" cy="2078863"/>
            </a:xfrm>
            <a:prstGeom prst="rect">
              <a:avLst/>
            </a:prstGeom>
            <a:noFill/>
            <a:ln cap="flat" cmpd="sng" w="38100">
              <a:solidFill>
                <a:srgbClr val="575656"/>
              </a:solidFill>
              <a:prstDash val="solid"/>
              <a:round/>
              <a:headEnd len="sm" w="sm" type="none"/>
              <a:tailEnd len="sm" w="sm" type="none"/>
            </a:ln>
          </p:spPr>
        </p:pic>
        <p:pic>
          <p:nvPicPr>
            <p:cNvPr descr="https://static.inaturalist.org/photos/11649493/original.jpeg?1509876425" id="1196" name="Google Shape;1196;p71"/>
            <p:cNvPicPr preferRelativeResize="0"/>
            <p:nvPr/>
          </p:nvPicPr>
          <p:blipFill rotWithShape="1">
            <a:blip r:embed="rId6">
              <a:alphaModFix/>
            </a:blip>
            <a:srcRect b="0" l="19203" r="21320" t="2328"/>
            <a:stretch/>
          </p:blipFill>
          <p:spPr>
            <a:xfrm>
              <a:off x="3257639" y="4376526"/>
              <a:ext cx="2012640" cy="2078863"/>
            </a:xfrm>
            <a:prstGeom prst="rect">
              <a:avLst/>
            </a:prstGeom>
            <a:noFill/>
            <a:ln cap="flat" cmpd="sng" w="38100">
              <a:solidFill>
                <a:srgbClr val="DB5D09"/>
              </a:solidFill>
              <a:prstDash val="solid"/>
              <a:round/>
              <a:headEnd len="sm" w="sm" type="none"/>
              <a:tailEnd len="sm" w="sm" type="none"/>
            </a:ln>
          </p:spPr>
        </p:pic>
        <p:pic>
          <p:nvPicPr>
            <p:cNvPr descr="https://static.inaturalist.org/photos/11346817/original.jpeg?1508681969" id="1197" name="Google Shape;1197;p71"/>
            <p:cNvPicPr preferRelativeResize="0"/>
            <p:nvPr/>
          </p:nvPicPr>
          <p:blipFill rotWithShape="1">
            <a:blip r:embed="rId7">
              <a:alphaModFix/>
            </a:blip>
            <a:srcRect b="30601" l="44134" r="28490" t="23889"/>
            <a:stretch/>
          </p:blipFill>
          <p:spPr>
            <a:xfrm>
              <a:off x="5441093" y="4375309"/>
              <a:ext cx="1877289" cy="2080080"/>
            </a:xfrm>
            <a:prstGeom prst="rect">
              <a:avLst/>
            </a:prstGeom>
            <a:noFill/>
            <a:ln cap="flat" cmpd="sng" w="38100">
              <a:solidFill>
                <a:srgbClr val="44A8CE"/>
              </a:solidFill>
              <a:prstDash val="solid"/>
              <a:round/>
              <a:headEnd len="sm" w="sm" type="none"/>
              <a:tailEnd len="sm" w="sm" type="none"/>
            </a:ln>
          </p:spPr>
        </p:pic>
        <p:sp>
          <p:nvSpPr>
            <p:cNvPr id="1198" name="Google Shape;1198;p71"/>
            <p:cNvSpPr/>
            <p:nvPr/>
          </p:nvSpPr>
          <p:spPr>
            <a:xfrm>
              <a:off x="1392892" y="3791092"/>
              <a:ext cx="1368152" cy="296717"/>
            </a:xfrm>
            <a:prstGeom prst="rect">
              <a:avLst/>
            </a:prstGeom>
            <a:solidFill>
              <a:srgbClr val="FFFFFF">
                <a:alpha val="69803"/>
              </a:srgbClr>
            </a:solidFill>
            <a:ln cap="flat" cmpd="sng" w="12700">
              <a:solidFill>
                <a:srgbClr val="57565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Garamond"/>
                  <a:ea typeface="Garamond"/>
                  <a:cs typeface="Garamond"/>
                  <a:sym typeface="Garamond"/>
                </a:rPr>
                <a:t>Fusions</a:t>
              </a:r>
              <a:endParaRPr/>
            </a:p>
          </p:txBody>
        </p:sp>
        <p:sp>
          <p:nvSpPr>
            <p:cNvPr id="1199" name="Google Shape;1199;p71"/>
            <p:cNvSpPr/>
            <p:nvPr/>
          </p:nvSpPr>
          <p:spPr>
            <a:xfrm>
              <a:off x="7849235" y="3683371"/>
              <a:ext cx="1296144" cy="523220"/>
            </a:xfrm>
            <a:prstGeom prst="rect">
              <a:avLst/>
            </a:prstGeom>
            <a:solidFill>
              <a:srgbClr val="FFFFFF">
                <a:alpha val="69803"/>
              </a:srgbClr>
            </a:solidFill>
            <a:ln cap="flat" cmpd="sng" w="12700">
              <a:solidFill>
                <a:srgbClr val="A0CD0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Garamond"/>
                  <a:ea typeface="Garamond"/>
                  <a:cs typeface="Garamond"/>
                  <a:sym typeface="Garamond"/>
                </a:rPr>
                <a:t>Duplications Dysploidy</a:t>
              </a:r>
              <a:endParaRPr/>
            </a:p>
          </p:txBody>
        </p:sp>
        <p:sp>
          <p:nvSpPr>
            <p:cNvPr id="1200" name="Google Shape;1200;p71"/>
            <p:cNvSpPr/>
            <p:nvPr/>
          </p:nvSpPr>
          <p:spPr>
            <a:xfrm>
              <a:off x="5731665" y="3683371"/>
              <a:ext cx="1296144" cy="524960"/>
            </a:xfrm>
            <a:prstGeom prst="rect">
              <a:avLst/>
            </a:prstGeom>
            <a:solidFill>
              <a:srgbClr val="FFFFFF">
                <a:alpha val="69803"/>
              </a:srgbClr>
            </a:solidFill>
            <a:ln cap="flat" cmpd="sng" w="12700">
              <a:solidFill>
                <a:srgbClr val="008BC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Garamond"/>
                  <a:ea typeface="Garamond"/>
                  <a:cs typeface="Garamond"/>
                  <a:sym typeface="Garamond"/>
                </a:rPr>
                <a:t>Karyotype</a:t>
              </a:r>
              <a:endParaRPr/>
            </a:p>
            <a:p>
              <a:pPr indent="0" lvl="0" marL="0" marR="0" rtl="0" algn="ctr">
                <a:spcBef>
                  <a:spcPts val="0"/>
                </a:spcBef>
                <a:spcAft>
                  <a:spcPts val="0"/>
                </a:spcAft>
                <a:buNone/>
              </a:pPr>
              <a:r>
                <a:rPr b="1" lang="es-ES" sz="2000">
                  <a:solidFill>
                    <a:schemeClr val="dk1"/>
                  </a:solidFill>
                  <a:latin typeface="Garamond"/>
                  <a:ea typeface="Garamond"/>
                  <a:cs typeface="Garamond"/>
                  <a:sym typeface="Garamond"/>
                </a:rPr>
                <a:t>stability</a:t>
              </a:r>
              <a:endParaRPr/>
            </a:p>
          </p:txBody>
        </p:sp>
        <p:sp>
          <p:nvSpPr>
            <p:cNvPr id="1201" name="Google Shape;1201;p71"/>
            <p:cNvSpPr/>
            <p:nvPr/>
          </p:nvSpPr>
          <p:spPr>
            <a:xfrm>
              <a:off x="3614095" y="3791093"/>
              <a:ext cx="1296144" cy="296717"/>
            </a:xfrm>
            <a:prstGeom prst="rect">
              <a:avLst/>
            </a:prstGeom>
            <a:solidFill>
              <a:srgbClr val="FFFFFF">
                <a:alpha val="69803"/>
              </a:srgbClr>
            </a:solidFill>
            <a:ln cap="flat" cmpd="sng" w="12700">
              <a:solidFill>
                <a:srgbClr val="CD580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chemeClr val="dk1"/>
                  </a:solidFill>
                  <a:latin typeface="Garamond"/>
                  <a:ea typeface="Garamond"/>
                  <a:cs typeface="Garamond"/>
                  <a:sym typeface="Garamond"/>
                </a:rPr>
                <a:t>Dysploidy</a:t>
              </a:r>
              <a:endParaRPr b="1" sz="2000">
                <a:solidFill>
                  <a:schemeClr val="dk1"/>
                </a:solidFill>
                <a:latin typeface="Garamond"/>
                <a:ea typeface="Garamond"/>
                <a:cs typeface="Garamond"/>
                <a:sym typeface="Garamond"/>
              </a:endParaRPr>
            </a:p>
          </p:txBody>
        </p:sp>
        <p:sp>
          <p:nvSpPr>
            <p:cNvPr id="1202" name="Google Shape;1202;p71"/>
            <p:cNvSpPr/>
            <p:nvPr/>
          </p:nvSpPr>
          <p:spPr>
            <a:xfrm>
              <a:off x="1584049" y="4339130"/>
              <a:ext cx="1133276" cy="2967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rgbClr val="FFFFFF"/>
                  </a:solidFill>
                  <a:latin typeface="Garamond"/>
                  <a:ea typeface="Garamond"/>
                  <a:cs typeface="Garamond"/>
                  <a:sym typeface="Garamond"/>
                </a:rPr>
                <a:t>Background</a:t>
              </a:r>
              <a:endParaRPr b="1" sz="2000">
                <a:solidFill>
                  <a:srgbClr val="FFFFFF"/>
                </a:solidFill>
                <a:latin typeface="Garamond"/>
                <a:ea typeface="Garamond"/>
                <a:cs typeface="Garamond"/>
                <a:sym typeface="Garamond"/>
              </a:endParaRPr>
            </a:p>
          </p:txBody>
        </p:sp>
        <p:sp>
          <p:nvSpPr>
            <p:cNvPr id="1203" name="Google Shape;1203;p71"/>
            <p:cNvSpPr/>
            <p:nvPr/>
          </p:nvSpPr>
          <p:spPr>
            <a:xfrm>
              <a:off x="3204567" y="4339130"/>
              <a:ext cx="2115199" cy="2967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rgbClr val="FFFFFF"/>
                  </a:solidFill>
                  <a:latin typeface="Garamond"/>
                  <a:ea typeface="Garamond"/>
                  <a:cs typeface="Garamond"/>
                  <a:sym typeface="Garamond"/>
                </a:rPr>
                <a:t>Non-Siderostictae </a:t>
              </a:r>
              <a:r>
                <a:rPr b="1" i="1" lang="es-ES" sz="2000">
                  <a:solidFill>
                    <a:srgbClr val="FFFFFF"/>
                  </a:solidFill>
                  <a:latin typeface="Garamond"/>
                  <a:ea typeface="Garamond"/>
                  <a:cs typeface="Garamond"/>
                  <a:sym typeface="Garamond"/>
                </a:rPr>
                <a:t>Carex</a:t>
              </a:r>
              <a:endParaRPr b="1" i="1" sz="2000">
                <a:solidFill>
                  <a:srgbClr val="FFFFFF"/>
                </a:solidFill>
                <a:latin typeface="Garamond"/>
                <a:ea typeface="Garamond"/>
                <a:cs typeface="Garamond"/>
                <a:sym typeface="Garamond"/>
              </a:endParaRPr>
            </a:p>
          </p:txBody>
        </p:sp>
        <p:sp>
          <p:nvSpPr>
            <p:cNvPr id="1204" name="Google Shape;1204;p71"/>
            <p:cNvSpPr/>
            <p:nvPr/>
          </p:nvSpPr>
          <p:spPr>
            <a:xfrm>
              <a:off x="5864435" y="4353243"/>
              <a:ext cx="1098992" cy="2967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rgbClr val="FFFFFF"/>
                  </a:solidFill>
                  <a:latin typeface="Garamond"/>
                  <a:ea typeface="Garamond"/>
                  <a:cs typeface="Garamond"/>
                  <a:sym typeface="Garamond"/>
                </a:rPr>
                <a:t>FAEC clade</a:t>
              </a:r>
              <a:endParaRPr b="1" i="1" sz="2000">
                <a:solidFill>
                  <a:srgbClr val="FFFFFF"/>
                </a:solidFill>
                <a:latin typeface="Garamond"/>
                <a:ea typeface="Garamond"/>
                <a:cs typeface="Garamond"/>
                <a:sym typeface="Garamond"/>
              </a:endParaRPr>
            </a:p>
          </p:txBody>
        </p:sp>
        <p:sp>
          <p:nvSpPr>
            <p:cNvPr id="1205" name="Google Shape;1205;p71"/>
            <p:cNvSpPr/>
            <p:nvPr/>
          </p:nvSpPr>
          <p:spPr>
            <a:xfrm>
              <a:off x="7977505" y="4353243"/>
              <a:ext cx="1039602" cy="2967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solidFill>
                    <a:srgbClr val="FFFFFF"/>
                  </a:solidFill>
                  <a:latin typeface="Garamond"/>
                  <a:ea typeface="Garamond"/>
                  <a:cs typeface="Garamond"/>
                  <a:sym typeface="Garamond"/>
                </a:rPr>
                <a:t>C</a:t>
              </a:r>
              <a:r>
                <a:rPr b="1" baseline="-25000" lang="es-ES" sz="2000">
                  <a:solidFill>
                    <a:srgbClr val="FFFFFF"/>
                  </a:solidFill>
                  <a:latin typeface="Garamond"/>
                  <a:ea typeface="Garamond"/>
                  <a:cs typeface="Garamond"/>
                  <a:sym typeface="Garamond"/>
                </a:rPr>
                <a:t>4</a:t>
              </a:r>
              <a:r>
                <a:rPr b="1" lang="es-ES" sz="2000">
                  <a:solidFill>
                    <a:srgbClr val="FFFFFF"/>
                  </a:solidFill>
                  <a:latin typeface="Garamond"/>
                  <a:ea typeface="Garamond"/>
                  <a:cs typeface="Garamond"/>
                  <a:sym typeface="Garamond"/>
                </a:rPr>
                <a:t> </a:t>
              </a:r>
              <a:r>
                <a:rPr b="1" i="1" lang="es-ES" sz="2000">
                  <a:solidFill>
                    <a:srgbClr val="FFFFFF"/>
                  </a:solidFill>
                  <a:latin typeface="Garamond"/>
                  <a:ea typeface="Garamond"/>
                  <a:cs typeface="Garamond"/>
                  <a:sym typeface="Garamond"/>
                </a:rPr>
                <a:t>Cyperus</a:t>
              </a:r>
              <a:endParaRPr b="1" i="1" sz="2000">
                <a:solidFill>
                  <a:srgbClr val="FFFFFF"/>
                </a:solidFill>
                <a:latin typeface="Garamond"/>
                <a:ea typeface="Garamond"/>
                <a:cs typeface="Garamond"/>
                <a:sym typeface="Garamond"/>
              </a:endParaRPr>
            </a:p>
          </p:txBody>
        </p:sp>
      </p:grpSp>
      <p:sp>
        <p:nvSpPr>
          <p:cNvPr id="1206" name="Google Shape;1206;p71"/>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71</a:t>
            </a:r>
            <a:endParaRPr sz="1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cxnSp>
        <p:nvCxnSpPr>
          <p:cNvPr id="1212" name="Google Shape;1212;p72"/>
          <p:cNvCxnSpPr/>
          <p:nvPr/>
        </p:nvCxnSpPr>
        <p:spPr>
          <a:xfrm>
            <a:off x="0" y="762972"/>
            <a:ext cx="12192000" cy="0"/>
          </a:xfrm>
          <a:prstGeom prst="straightConnector1">
            <a:avLst/>
          </a:prstGeom>
          <a:noFill/>
          <a:ln cap="flat" cmpd="sng" w="19050">
            <a:solidFill>
              <a:schemeClr val="accent6"/>
            </a:solidFill>
            <a:prstDash val="solid"/>
            <a:miter lim="800000"/>
            <a:headEnd len="sm" w="sm" type="none"/>
            <a:tailEnd len="sm" w="sm" type="none"/>
          </a:ln>
        </p:spPr>
      </p:cxnSp>
      <p:pic>
        <p:nvPicPr>
          <p:cNvPr id="1213" name="Google Shape;1213;p72"/>
          <p:cNvPicPr preferRelativeResize="0"/>
          <p:nvPr/>
        </p:nvPicPr>
        <p:blipFill rotWithShape="1">
          <a:blip r:embed="rId3">
            <a:alphaModFix/>
          </a:blip>
          <a:srcRect b="0" l="10614" r="19484" t="32659"/>
          <a:stretch/>
        </p:blipFill>
        <p:spPr>
          <a:xfrm rot="-285459">
            <a:off x="5927920" y="-720135"/>
            <a:ext cx="6702155" cy="6856304"/>
          </a:xfrm>
          <a:prstGeom prst="rect">
            <a:avLst/>
          </a:prstGeom>
          <a:noFill/>
          <a:ln>
            <a:noFill/>
          </a:ln>
        </p:spPr>
      </p:pic>
      <p:sp>
        <p:nvSpPr>
          <p:cNvPr id="1214" name="Google Shape;1214;p72"/>
          <p:cNvSpPr/>
          <p:nvPr/>
        </p:nvSpPr>
        <p:spPr>
          <a:xfrm>
            <a:off x="7247528" y="142696"/>
            <a:ext cx="45961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u="sng" cap="small">
                <a:solidFill>
                  <a:schemeClr val="lt1"/>
                </a:solidFill>
                <a:latin typeface="Garamond"/>
                <a:ea typeface="Garamond"/>
                <a:cs typeface="Garamond"/>
                <a:sym typeface="Garamond"/>
              </a:rPr>
              <a:t>Chapter</a:t>
            </a:r>
            <a:r>
              <a:rPr b="1" lang="es-ES" sz="7200" u="sng">
                <a:solidFill>
                  <a:schemeClr val="lt1"/>
                </a:solidFill>
                <a:latin typeface="Garamond"/>
                <a:ea typeface="Garamond"/>
                <a:cs typeface="Garamond"/>
                <a:sym typeface="Garamond"/>
              </a:rPr>
              <a:t> 5</a:t>
            </a:r>
            <a:endParaRPr/>
          </a:p>
        </p:txBody>
      </p:sp>
      <p:sp>
        <p:nvSpPr>
          <p:cNvPr id="1215" name="Google Shape;1215;p72"/>
          <p:cNvSpPr/>
          <p:nvPr/>
        </p:nvSpPr>
        <p:spPr>
          <a:xfrm>
            <a:off x="348342" y="101273"/>
            <a:ext cx="6369958" cy="6259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Aims</a:t>
            </a:r>
            <a:endParaRPr/>
          </a:p>
          <a:p>
            <a:pPr indent="0" lvl="0" marL="0" marR="0" rtl="0" algn="l">
              <a:spcBef>
                <a:spcPts val="0"/>
              </a:spcBef>
              <a:spcAft>
                <a:spcPts val="0"/>
              </a:spcAft>
              <a:buNone/>
            </a:pPr>
            <a:r>
              <a:t/>
            </a:r>
            <a:endParaRPr b="1" sz="4000">
              <a:solidFill>
                <a:schemeClr val="dk1"/>
              </a:solidFill>
              <a:latin typeface="Garamond"/>
              <a:ea typeface="Garamond"/>
              <a:cs typeface="Garamond"/>
              <a:sym typeface="Garamond"/>
            </a:endParaRPr>
          </a:p>
          <a:p>
            <a:pPr indent="-514350" lvl="0" marL="514350" marR="0" rtl="0" algn="l">
              <a:lnSpc>
                <a:spcPct val="150000"/>
              </a:lnSpc>
              <a:spcBef>
                <a:spcPts val="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Relationship between karyotype / recombination rates with               diversification</a:t>
            </a:r>
            <a:endParaRPr/>
          </a:p>
          <a:p>
            <a:pPr indent="-514350" lvl="0" marL="514350" marR="0" rtl="0" algn="l">
              <a:lnSpc>
                <a:spcPct val="150000"/>
              </a:lnSpc>
              <a:spcBef>
                <a:spcPts val="60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Morphological and climatic variables         as predictors of chromosome number</a:t>
            </a:r>
            <a:endParaRPr/>
          </a:p>
          <a:p>
            <a:pPr indent="-514350" lvl="0" marL="514350" marR="0" rtl="0" algn="l">
              <a:lnSpc>
                <a:spcPct val="150000"/>
              </a:lnSpc>
              <a:spcBef>
                <a:spcPts val="600"/>
              </a:spcBef>
              <a:spcAft>
                <a:spcPts val="0"/>
              </a:spcAft>
              <a:buClr>
                <a:schemeClr val="dk1"/>
              </a:buClr>
              <a:buSzPts val="3000"/>
              <a:buFont typeface="Calibri"/>
              <a:buAutoNum type="arabicPeriod"/>
            </a:pPr>
            <a:r>
              <a:rPr lang="es-ES" sz="3000">
                <a:solidFill>
                  <a:schemeClr val="dk1"/>
                </a:solidFill>
                <a:latin typeface="Garamond"/>
                <a:ea typeface="Garamond"/>
                <a:cs typeface="Garamond"/>
                <a:sym typeface="Garamond"/>
              </a:rPr>
              <a:t>Chromosome number equilibria through lineages</a:t>
            </a:r>
            <a:endParaRPr/>
          </a:p>
        </p:txBody>
      </p:sp>
      <p:sp>
        <p:nvSpPr>
          <p:cNvPr id="1216" name="Google Shape;1216;p72"/>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72</a:t>
            </a:r>
            <a:endParaRPr sz="18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pic>
        <p:nvPicPr>
          <p:cNvPr id="1222" name="Google Shape;1222;p73"/>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223" name="Google Shape;1223;p73"/>
          <p:cNvSpPr/>
          <p:nvPr/>
        </p:nvSpPr>
        <p:spPr>
          <a:xfrm>
            <a:off x="348342" y="98425"/>
            <a:ext cx="1149531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Publication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p:txBody>
      </p:sp>
      <p:cxnSp>
        <p:nvCxnSpPr>
          <p:cNvPr id="1224" name="Google Shape;1224;p7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225" name="Google Shape;1225;p73"/>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226" name="Google Shape;1226;p73"/>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27" name="Google Shape;1227;p73"/>
          <p:cNvPicPr preferRelativeResize="0"/>
          <p:nvPr/>
        </p:nvPicPr>
        <p:blipFill rotWithShape="1">
          <a:blip r:embed="rId4">
            <a:alphaModFix/>
          </a:blip>
          <a:srcRect b="0" l="0" r="0" t="0"/>
          <a:stretch/>
        </p:blipFill>
        <p:spPr>
          <a:xfrm>
            <a:off x="1231359" y="1114088"/>
            <a:ext cx="9048750" cy="5448300"/>
          </a:xfrm>
          <a:prstGeom prst="rect">
            <a:avLst/>
          </a:prstGeom>
          <a:noFill/>
          <a:ln>
            <a:noFill/>
          </a:ln>
        </p:spPr>
      </p:pic>
      <p:sp>
        <p:nvSpPr>
          <p:cNvPr id="1228" name="Google Shape;1228;p73"/>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73</a:t>
            </a:r>
            <a:endParaRPr sz="18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id="1234" name="Google Shape;1234;p74"/>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235" name="Google Shape;1235;p74"/>
          <p:cNvSpPr/>
          <p:nvPr/>
        </p:nvSpPr>
        <p:spPr>
          <a:xfrm>
            <a:off x="348342" y="98425"/>
            <a:ext cx="11495315" cy="24124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Genus </a:t>
            </a:r>
            <a:r>
              <a:rPr b="1" i="1" lang="es-ES" sz="3000">
                <a:solidFill>
                  <a:srgbClr val="002C9E"/>
                </a:solidFill>
                <a:latin typeface="Garamond"/>
                <a:ea typeface="Garamond"/>
                <a:cs typeface="Garamond"/>
                <a:sym typeface="Garamond"/>
              </a:rPr>
              <a:t>Carex</a:t>
            </a:r>
            <a:endParaRPr b="1" i="1" sz="3000">
              <a:solidFill>
                <a:srgbClr val="002060"/>
              </a:solidFill>
              <a:latin typeface="Garamond"/>
              <a:ea typeface="Garamond"/>
              <a:cs typeface="Garamond"/>
              <a:sym typeface="Garamond"/>
            </a:endParaRPr>
          </a:p>
          <a:p>
            <a:pPr indent="-457200" lvl="0" marL="457200" marR="0" rtl="0" algn="l">
              <a:lnSpc>
                <a:spcPct val="150000"/>
              </a:lnSpc>
              <a:spcBef>
                <a:spcPts val="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ca. 2200 spp. distributed worldwide</a:t>
            </a:r>
            <a:endParaRPr/>
          </a:p>
        </p:txBody>
      </p:sp>
      <p:cxnSp>
        <p:nvCxnSpPr>
          <p:cNvPr id="1236" name="Google Shape;1236;p7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237" name="Google Shape;1237;p74"/>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pic>
        <p:nvPicPr>
          <p:cNvPr id="1238" name="Google Shape;1238;p74"/>
          <p:cNvPicPr preferRelativeResize="0"/>
          <p:nvPr/>
        </p:nvPicPr>
        <p:blipFill rotWithShape="1">
          <a:blip r:embed="rId4">
            <a:alphaModFix/>
          </a:blip>
          <a:srcRect b="65093" l="0" r="0" t="0"/>
          <a:stretch/>
        </p:blipFill>
        <p:spPr>
          <a:xfrm>
            <a:off x="450420" y="2808649"/>
            <a:ext cx="6230045" cy="3127255"/>
          </a:xfrm>
          <a:prstGeom prst="rect">
            <a:avLst/>
          </a:prstGeom>
          <a:noFill/>
          <a:ln>
            <a:noFill/>
          </a:ln>
        </p:spPr>
      </p:pic>
      <p:sp>
        <p:nvSpPr>
          <p:cNvPr id="1239" name="Google Shape;1239;p74"/>
          <p:cNvSpPr/>
          <p:nvPr/>
        </p:nvSpPr>
        <p:spPr>
          <a:xfrm>
            <a:off x="450419" y="5935904"/>
            <a:ext cx="183255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rgbClr val="7F7F7F"/>
                </a:solidFill>
                <a:latin typeface="Arial"/>
                <a:ea typeface="Arial"/>
                <a:cs typeface="Arial"/>
                <a:sym typeface="Arial"/>
              </a:rPr>
              <a:t>Martín-Bravo et al. 2019</a:t>
            </a:r>
            <a:endParaRPr i="1" sz="1200">
              <a:solidFill>
                <a:srgbClr val="7F7F7F"/>
              </a:solidFill>
              <a:latin typeface="Arial"/>
              <a:ea typeface="Arial"/>
              <a:cs typeface="Arial"/>
              <a:sym typeface="Arial"/>
            </a:endParaRPr>
          </a:p>
        </p:txBody>
      </p:sp>
      <p:sp>
        <p:nvSpPr>
          <p:cNvPr id="1240" name="Google Shape;1240;p74"/>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41" name="Google Shape;1241;p74"/>
          <p:cNvPicPr preferRelativeResize="0"/>
          <p:nvPr/>
        </p:nvPicPr>
        <p:blipFill rotWithShape="1">
          <a:blip r:embed="rId5">
            <a:alphaModFix/>
          </a:blip>
          <a:srcRect b="11766" l="20092" r="22389" t="28461"/>
          <a:stretch/>
        </p:blipFill>
        <p:spPr>
          <a:xfrm>
            <a:off x="7073074" y="3931225"/>
            <a:ext cx="1718639" cy="2679947"/>
          </a:xfrm>
          <a:prstGeom prst="rect">
            <a:avLst/>
          </a:prstGeom>
          <a:noFill/>
          <a:ln cap="flat" cmpd="sng" w="9525">
            <a:solidFill>
              <a:schemeClr val="accent1"/>
            </a:solidFill>
            <a:prstDash val="solid"/>
            <a:round/>
            <a:headEnd len="sm" w="sm" type="none"/>
            <a:tailEnd len="sm" w="sm" type="none"/>
          </a:ln>
        </p:spPr>
      </p:pic>
      <p:pic>
        <p:nvPicPr>
          <p:cNvPr id="1242" name="Google Shape;1242;p74"/>
          <p:cNvPicPr preferRelativeResize="0"/>
          <p:nvPr/>
        </p:nvPicPr>
        <p:blipFill rotWithShape="1">
          <a:blip r:embed="rId6">
            <a:alphaModFix/>
          </a:blip>
          <a:srcRect b="30591" l="21453" r="32042" t="24662"/>
          <a:stretch/>
        </p:blipFill>
        <p:spPr>
          <a:xfrm rot="5400000">
            <a:off x="6592421" y="1448359"/>
            <a:ext cx="2679945" cy="1718639"/>
          </a:xfrm>
          <a:prstGeom prst="rect">
            <a:avLst/>
          </a:prstGeom>
          <a:noFill/>
          <a:ln cap="flat" cmpd="sng" w="9525">
            <a:solidFill>
              <a:schemeClr val="accent1"/>
            </a:solidFill>
            <a:prstDash val="solid"/>
            <a:round/>
            <a:headEnd len="sm" w="sm" type="none"/>
            <a:tailEnd len="sm" w="sm" type="none"/>
          </a:ln>
        </p:spPr>
      </p:pic>
      <p:pic>
        <p:nvPicPr>
          <p:cNvPr id="1243" name="Google Shape;1243;p74"/>
          <p:cNvPicPr preferRelativeResize="0"/>
          <p:nvPr/>
        </p:nvPicPr>
        <p:blipFill rotWithShape="1">
          <a:blip r:embed="rId7">
            <a:alphaModFix/>
          </a:blip>
          <a:srcRect b="26919" l="34185" r="25767" t="31463"/>
          <a:stretch/>
        </p:blipFill>
        <p:spPr>
          <a:xfrm>
            <a:off x="9392009" y="967706"/>
            <a:ext cx="1718639" cy="2679947"/>
          </a:xfrm>
          <a:prstGeom prst="rect">
            <a:avLst/>
          </a:prstGeom>
          <a:noFill/>
          <a:ln cap="flat" cmpd="sng" w="9525">
            <a:solidFill>
              <a:schemeClr val="accent1"/>
            </a:solidFill>
            <a:prstDash val="solid"/>
            <a:round/>
            <a:headEnd len="sm" w="sm" type="none"/>
            <a:tailEnd len="sm" w="sm" type="none"/>
          </a:ln>
        </p:spPr>
      </p:pic>
      <p:pic>
        <p:nvPicPr>
          <p:cNvPr id="1244" name="Google Shape;1244;p74"/>
          <p:cNvPicPr preferRelativeResize="0"/>
          <p:nvPr/>
        </p:nvPicPr>
        <p:blipFill rotWithShape="1">
          <a:blip r:embed="rId8">
            <a:alphaModFix/>
          </a:blip>
          <a:srcRect b="40573" l="28500" r="31983" t="18385"/>
          <a:stretch/>
        </p:blipFill>
        <p:spPr>
          <a:xfrm>
            <a:off x="9392009" y="3931369"/>
            <a:ext cx="1718639" cy="2678287"/>
          </a:xfrm>
          <a:prstGeom prst="rect">
            <a:avLst/>
          </a:prstGeom>
          <a:noFill/>
          <a:ln cap="flat" cmpd="sng" w="9525">
            <a:solidFill>
              <a:schemeClr val="accent1"/>
            </a:solidFill>
            <a:prstDash val="solid"/>
            <a:round/>
            <a:headEnd len="sm" w="sm" type="none"/>
            <a:tailEnd len="sm" w="sm" type="none"/>
          </a:ln>
        </p:spPr>
      </p:pic>
      <p:sp>
        <p:nvSpPr>
          <p:cNvPr id="1245" name="Google Shape;1245;p74"/>
          <p:cNvSpPr/>
          <p:nvPr/>
        </p:nvSpPr>
        <p:spPr>
          <a:xfrm>
            <a:off x="7073074" y="3577322"/>
            <a:ext cx="120706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dk1"/>
                </a:solidFill>
                <a:latin typeface="Garamond"/>
                <a:ea typeface="Garamond"/>
                <a:cs typeface="Garamond"/>
                <a:sym typeface="Garamond"/>
              </a:rPr>
              <a:t>Carex aethiopica</a:t>
            </a:r>
            <a:endParaRPr sz="1400">
              <a:solidFill>
                <a:schemeClr val="dk1"/>
              </a:solidFill>
              <a:latin typeface="Garamond"/>
              <a:ea typeface="Garamond"/>
              <a:cs typeface="Garamond"/>
              <a:sym typeface="Garamond"/>
            </a:endParaRPr>
          </a:p>
        </p:txBody>
      </p:sp>
      <p:sp>
        <p:nvSpPr>
          <p:cNvPr id="1246" name="Google Shape;1246;p74"/>
          <p:cNvSpPr/>
          <p:nvPr/>
        </p:nvSpPr>
        <p:spPr>
          <a:xfrm>
            <a:off x="9402145" y="3577752"/>
            <a:ext cx="10409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dk1"/>
                </a:solidFill>
                <a:latin typeface="Garamond"/>
                <a:ea typeface="Garamond"/>
                <a:cs typeface="Garamond"/>
                <a:sym typeface="Garamond"/>
              </a:rPr>
              <a:t>Carex divulsa</a:t>
            </a:r>
            <a:endParaRPr sz="1400">
              <a:solidFill>
                <a:schemeClr val="dk1"/>
              </a:solidFill>
              <a:latin typeface="Garamond"/>
              <a:ea typeface="Garamond"/>
              <a:cs typeface="Garamond"/>
              <a:sym typeface="Garamond"/>
            </a:endParaRPr>
          </a:p>
        </p:txBody>
      </p:sp>
      <p:sp>
        <p:nvSpPr>
          <p:cNvPr id="1247" name="Google Shape;1247;p74"/>
          <p:cNvSpPr/>
          <p:nvPr/>
        </p:nvSpPr>
        <p:spPr>
          <a:xfrm>
            <a:off x="7073074" y="6550223"/>
            <a:ext cx="9094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dk1"/>
                </a:solidFill>
                <a:latin typeface="Garamond"/>
                <a:ea typeface="Garamond"/>
                <a:cs typeface="Garamond"/>
                <a:sym typeface="Garamond"/>
              </a:rPr>
              <a:t>Carex hirta</a:t>
            </a:r>
            <a:endParaRPr sz="1400">
              <a:solidFill>
                <a:schemeClr val="dk1"/>
              </a:solidFill>
              <a:latin typeface="Garamond"/>
              <a:ea typeface="Garamond"/>
              <a:cs typeface="Garamond"/>
              <a:sym typeface="Garamond"/>
            </a:endParaRPr>
          </a:p>
        </p:txBody>
      </p:sp>
      <p:sp>
        <p:nvSpPr>
          <p:cNvPr id="1248" name="Google Shape;1248;p74"/>
          <p:cNvSpPr/>
          <p:nvPr/>
        </p:nvSpPr>
        <p:spPr>
          <a:xfrm>
            <a:off x="9402145" y="6550223"/>
            <a:ext cx="104836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ES" sz="1400">
                <a:solidFill>
                  <a:schemeClr val="dk1"/>
                </a:solidFill>
                <a:latin typeface="Garamond"/>
                <a:ea typeface="Garamond"/>
                <a:cs typeface="Garamond"/>
                <a:sym typeface="Garamond"/>
              </a:rPr>
              <a:t>Carex ramosa</a:t>
            </a:r>
            <a:endParaRPr sz="1400">
              <a:solidFill>
                <a:schemeClr val="dk1"/>
              </a:solidFill>
              <a:latin typeface="Garamond"/>
              <a:ea typeface="Garamond"/>
              <a:cs typeface="Garamond"/>
              <a:sym typeface="Garamond"/>
            </a:endParaRPr>
          </a:p>
        </p:txBody>
      </p:sp>
      <p:sp>
        <p:nvSpPr>
          <p:cNvPr id="1249" name="Google Shape;1249;p74"/>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74</a:t>
            </a:r>
            <a:endParaRPr sz="18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pic>
        <p:nvPicPr>
          <p:cNvPr id="1255" name="Google Shape;1255;p75"/>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256" name="Google Shape;1256;p75"/>
          <p:cNvSpPr/>
          <p:nvPr/>
        </p:nvSpPr>
        <p:spPr>
          <a:xfrm>
            <a:off x="348343" y="98425"/>
            <a:ext cx="5747657" cy="37974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Genus </a:t>
            </a:r>
            <a:r>
              <a:rPr b="1" i="1" lang="es-ES" sz="3000">
                <a:solidFill>
                  <a:srgbClr val="002C9E"/>
                </a:solidFill>
                <a:latin typeface="Garamond"/>
                <a:ea typeface="Garamond"/>
                <a:cs typeface="Garamond"/>
                <a:sym typeface="Garamond"/>
              </a:rPr>
              <a:t>Carex</a:t>
            </a:r>
            <a:endParaRPr b="1" i="1" sz="3000">
              <a:solidFill>
                <a:srgbClr val="002060"/>
              </a:solidFill>
              <a:latin typeface="Garamond"/>
              <a:ea typeface="Garamond"/>
              <a:cs typeface="Garamond"/>
              <a:sym typeface="Garamond"/>
            </a:endParaRPr>
          </a:p>
          <a:p>
            <a:pPr indent="-457200" lvl="0" marL="457200" marR="0" rtl="0" algn="l">
              <a:lnSpc>
                <a:spcPct val="150000"/>
              </a:lnSpc>
              <a:spcBef>
                <a:spcPts val="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ca. 2200 spp. distributed worldwide</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Comprehensive phylogenies</a:t>
            </a:r>
            <a:endParaRPr/>
          </a:p>
        </p:txBody>
      </p:sp>
      <p:cxnSp>
        <p:nvCxnSpPr>
          <p:cNvPr id="1257" name="Google Shape;1257;p7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258" name="Google Shape;1258;p7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259" name="Google Shape;1259;p75"/>
          <p:cNvSpPr/>
          <p:nvPr/>
        </p:nvSpPr>
        <p:spPr>
          <a:xfrm>
            <a:off x="9241847" y="6581001"/>
            <a:ext cx="183255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rgbClr val="7F7F7F"/>
                </a:solidFill>
                <a:latin typeface="Arial"/>
                <a:ea typeface="Arial"/>
                <a:cs typeface="Arial"/>
                <a:sym typeface="Arial"/>
              </a:rPr>
              <a:t>Martín-Bravo et al. 2019</a:t>
            </a:r>
            <a:endParaRPr i="1" sz="1200">
              <a:solidFill>
                <a:srgbClr val="7F7F7F"/>
              </a:solidFill>
              <a:latin typeface="Arial"/>
              <a:ea typeface="Arial"/>
              <a:cs typeface="Arial"/>
              <a:sym typeface="Arial"/>
            </a:endParaRPr>
          </a:p>
        </p:txBody>
      </p:sp>
      <p:sp>
        <p:nvSpPr>
          <p:cNvPr id="1260" name="Google Shape;1260;p7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61" name="Google Shape;1261;p75"/>
          <p:cNvPicPr preferRelativeResize="0"/>
          <p:nvPr/>
        </p:nvPicPr>
        <p:blipFill rotWithShape="1">
          <a:blip r:embed="rId4">
            <a:alphaModFix/>
          </a:blip>
          <a:srcRect b="29985" l="0" r="584" t="0"/>
          <a:stretch/>
        </p:blipFill>
        <p:spPr>
          <a:xfrm>
            <a:off x="5724604" y="782702"/>
            <a:ext cx="6547376" cy="6178978"/>
          </a:xfrm>
          <a:prstGeom prst="rect">
            <a:avLst/>
          </a:prstGeom>
          <a:noFill/>
          <a:ln>
            <a:noFill/>
          </a:ln>
        </p:spPr>
      </p:pic>
      <p:sp>
        <p:nvSpPr>
          <p:cNvPr id="1262" name="Google Shape;1262;p75"/>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75</a:t>
            </a:r>
            <a:endParaRPr sz="18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pic>
        <p:nvPicPr>
          <p:cNvPr id="1268" name="Google Shape;1268;p76"/>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269" name="Google Shape;1269;p76"/>
          <p:cNvSpPr/>
          <p:nvPr/>
        </p:nvSpPr>
        <p:spPr>
          <a:xfrm>
            <a:off x="348343" y="98425"/>
            <a:ext cx="5747657" cy="45668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Genus </a:t>
            </a:r>
            <a:r>
              <a:rPr b="1" i="1" lang="es-ES" sz="3000">
                <a:solidFill>
                  <a:srgbClr val="002C9E"/>
                </a:solidFill>
                <a:latin typeface="Garamond"/>
                <a:ea typeface="Garamond"/>
                <a:cs typeface="Garamond"/>
                <a:sym typeface="Garamond"/>
              </a:rPr>
              <a:t>Carex</a:t>
            </a:r>
            <a:endParaRPr b="1" i="1" sz="3000">
              <a:solidFill>
                <a:srgbClr val="002060"/>
              </a:solidFill>
              <a:latin typeface="Garamond"/>
              <a:ea typeface="Garamond"/>
              <a:cs typeface="Garamond"/>
              <a:sym typeface="Garamond"/>
            </a:endParaRPr>
          </a:p>
          <a:p>
            <a:pPr indent="-457200" lvl="0" marL="457200" marR="0" rtl="0" algn="l">
              <a:lnSpc>
                <a:spcPct val="150000"/>
              </a:lnSpc>
              <a:spcBef>
                <a:spcPts val="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ca. 2200 spp. distributed worldwide</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Comprehensive phylogenies</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Differences in diversification rates</a:t>
            </a:r>
            <a:endParaRPr/>
          </a:p>
        </p:txBody>
      </p:sp>
      <p:cxnSp>
        <p:nvCxnSpPr>
          <p:cNvPr id="1270" name="Google Shape;1270;p7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271" name="Google Shape;1271;p7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272" name="Google Shape;1272;p76"/>
          <p:cNvSpPr/>
          <p:nvPr/>
        </p:nvSpPr>
        <p:spPr>
          <a:xfrm>
            <a:off x="9241847" y="6581001"/>
            <a:ext cx="183255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rgbClr val="7F7F7F"/>
                </a:solidFill>
                <a:latin typeface="Arial"/>
                <a:ea typeface="Arial"/>
                <a:cs typeface="Arial"/>
                <a:sym typeface="Arial"/>
              </a:rPr>
              <a:t>Martín-Bravo et al. 2019</a:t>
            </a:r>
            <a:endParaRPr i="1" sz="1200">
              <a:solidFill>
                <a:srgbClr val="7F7F7F"/>
              </a:solidFill>
              <a:latin typeface="Arial"/>
              <a:ea typeface="Arial"/>
              <a:cs typeface="Arial"/>
              <a:sym typeface="Arial"/>
            </a:endParaRPr>
          </a:p>
        </p:txBody>
      </p:sp>
      <p:sp>
        <p:nvSpPr>
          <p:cNvPr id="1273" name="Google Shape;1273;p76"/>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74" name="Google Shape;1274;p76"/>
          <p:cNvPicPr preferRelativeResize="0"/>
          <p:nvPr/>
        </p:nvPicPr>
        <p:blipFill rotWithShape="1">
          <a:blip r:embed="rId4">
            <a:alphaModFix/>
          </a:blip>
          <a:srcRect b="29985" l="0" r="584" t="0"/>
          <a:stretch/>
        </p:blipFill>
        <p:spPr>
          <a:xfrm>
            <a:off x="5724604" y="782702"/>
            <a:ext cx="6547376" cy="6178978"/>
          </a:xfrm>
          <a:prstGeom prst="rect">
            <a:avLst/>
          </a:prstGeom>
          <a:noFill/>
          <a:ln>
            <a:noFill/>
          </a:ln>
        </p:spPr>
      </p:pic>
      <p:sp>
        <p:nvSpPr>
          <p:cNvPr id="1275" name="Google Shape;1275;p76"/>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76</a:t>
            </a:r>
            <a:endParaRPr sz="18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pic>
        <p:nvPicPr>
          <p:cNvPr id="1281" name="Google Shape;1281;p77"/>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282" name="Google Shape;1282;p77"/>
          <p:cNvSpPr/>
          <p:nvPr/>
        </p:nvSpPr>
        <p:spPr>
          <a:xfrm>
            <a:off x="348343" y="98425"/>
            <a:ext cx="5747657" cy="6247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Genus </a:t>
            </a:r>
            <a:r>
              <a:rPr b="1" i="1" lang="es-ES" sz="3000">
                <a:solidFill>
                  <a:srgbClr val="002C9E"/>
                </a:solidFill>
                <a:latin typeface="Garamond"/>
                <a:ea typeface="Garamond"/>
                <a:cs typeface="Garamond"/>
                <a:sym typeface="Garamond"/>
              </a:rPr>
              <a:t>Carex</a:t>
            </a:r>
            <a:endParaRPr b="1" i="1" sz="3000">
              <a:solidFill>
                <a:srgbClr val="002060"/>
              </a:solidFill>
              <a:latin typeface="Garamond"/>
              <a:ea typeface="Garamond"/>
              <a:cs typeface="Garamond"/>
              <a:sym typeface="Garamond"/>
            </a:endParaRPr>
          </a:p>
          <a:p>
            <a:pPr indent="-457200" lvl="0" marL="457200" marR="0" rtl="0" algn="l">
              <a:lnSpc>
                <a:spcPct val="150000"/>
              </a:lnSpc>
              <a:spcBef>
                <a:spcPts val="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ca. 2200 spp. distributed worldwide</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Comprehensive phylogenies</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Differences in diversification rates</a:t>
            </a:r>
            <a:endParaRPr/>
          </a:p>
          <a:p>
            <a:pPr indent="-457200" lvl="2" marL="1371600" marR="0" rtl="0" algn="l">
              <a:spcBef>
                <a:spcPts val="600"/>
              </a:spcBef>
              <a:spcAft>
                <a:spcPts val="0"/>
              </a:spcAft>
              <a:buClr>
                <a:schemeClr val="dk1"/>
              </a:buClr>
              <a:buSzPts val="3000"/>
              <a:buFont typeface="Courier New"/>
              <a:buChar char="o"/>
            </a:pPr>
            <a:r>
              <a:rPr b="0" i="0" lang="es-ES" sz="3000" u="none" cap="none" strike="noStrike">
                <a:solidFill>
                  <a:schemeClr val="dk1"/>
                </a:solidFill>
                <a:latin typeface="Garamond"/>
                <a:ea typeface="Garamond"/>
                <a:cs typeface="Garamond"/>
                <a:sym typeface="Garamond"/>
              </a:rPr>
              <a:t>Morphological innovations</a:t>
            </a:r>
            <a:endParaRPr/>
          </a:p>
          <a:p>
            <a:pPr indent="-457200" lvl="2" marL="1371600" marR="0" rtl="0" algn="l">
              <a:spcBef>
                <a:spcPts val="600"/>
              </a:spcBef>
              <a:spcAft>
                <a:spcPts val="0"/>
              </a:spcAft>
              <a:buClr>
                <a:schemeClr val="dk1"/>
              </a:buClr>
              <a:buSzPts val="3000"/>
              <a:buFont typeface="Courier New"/>
              <a:buChar char="o"/>
            </a:pPr>
            <a:r>
              <a:rPr b="0" i="0" lang="es-ES" sz="3000" u="none" cap="none" strike="noStrike">
                <a:solidFill>
                  <a:schemeClr val="dk1"/>
                </a:solidFill>
                <a:latin typeface="Garamond"/>
                <a:ea typeface="Garamond"/>
                <a:cs typeface="Garamond"/>
                <a:sym typeface="Garamond"/>
              </a:rPr>
              <a:t>Ecological opportunity</a:t>
            </a:r>
            <a:endParaRPr/>
          </a:p>
          <a:p>
            <a:pPr indent="-457200" lvl="2" marL="1371600" marR="0" rtl="0" algn="l">
              <a:spcBef>
                <a:spcPts val="600"/>
              </a:spcBef>
              <a:spcAft>
                <a:spcPts val="0"/>
              </a:spcAft>
              <a:buClr>
                <a:schemeClr val="dk1"/>
              </a:buClr>
              <a:buSzPts val="3000"/>
              <a:buFont typeface="Courier New"/>
              <a:buChar char="o"/>
            </a:pPr>
            <a:r>
              <a:rPr b="0" i="0" lang="es-ES" sz="3000" u="none" cap="none" strike="noStrike">
                <a:solidFill>
                  <a:schemeClr val="dk1"/>
                </a:solidFill>
                <a:latin typeface="Garamond"/>
                <a:ea typeface="Garamond"/>
                <a:cs typeface="Garamond"/>
                <a:sym typeface="Garamond"/>
              </a:rPr>
              <a:t>Chromosome number</a:t>
            </a:r>
            <a:endParaRPr/>
          </a:p>
        </p:txBody>
      </p:sp>
      <p:cxnSp>
        <p:nvCxnSpPr>
          <p:cNvPr id="1283" name="Google Shape;1283;p7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284" name="Google Shape;1284;p7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285" name="Google Shape;1285;p77"/>
          <p:cNvSpPr/>
          <p:nvPr/>
        </p:nvSpPr>
        <p:spPr>
          <a:xfrm>
            <a:off x="9241847" y="6581001"/>
            <a:ext cx="183255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rgbClr val="7F7F7F"/>
                </a:solidFill>
                <a:latin typeface="Arial"/>
                <a:ea typeface="Arial"/>
                <a:cs typeface="Arial"/>
                <a:sym typeface="Arial"/>
              </a:rPr>
              <a:t>Martín-Bravo et al. 2019</a:t>
            </a:r>
            <a:endParaRPr i="1" sz="1200">
              <a:solidFill>
                <a:srgbClr val="7F7F7F"/>
              </a:solidFill>
              <a:latin typeface="Arial"/>
              <a:ea typeface="Arial"/>
              <a:cs typeface="Arial"/>
              <a:sym typeface="Arial"/>
            </a:endParaRPr>
          </a:p>
        </p:txBody>
      </p:sp>
      <p:sp>
        <p:nvSpPr>
          <p:cNvPr id="1286" name="Google Shape;1286;p7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87" name="Google Shape;1287;p77"/>
          <p:cNvPicPr preferRelativeResize="0"/>
          <p:nvPr/>
        </p:nvPicPr>
        <p:blipFill rotWithShape="1">
          <a:blip r:embed="rId4">
            <a:alphaModFix/>
          </a:blip>
          <a:srcRect b="29985" l="0" r="584" t="0"/>
          <a:stretch/>
        </p:blipFill>
        <p:spPr>
          <a:xfrm>
            <a:off x="5724604" y="782702"/>
            <a:ext cx="6547376" cy="6178978"/>
          </a:xfrm>
          <a:prstGeom prst="rect">
            <a:avLst/>
          </a:prstGeom>
          <a:noFill/>
          <a:ln>
            <a:noFill/>
          </a:ln>
        </p:spPr>
      </p:pic>
      <p:sp>
        <p:nvSpPr>
          <p:cNvPr id="1288" name="Google Shape;1288;p77"/>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77</a:t>
            </a:r>
            <a:endParaRPr sz="18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id="1294" name="Google Shape;1294;p78"/>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295" name="Google Shape;1295;p78"/>
          <p:cNvSpPr/>
          <p:nvPr/>
        </p:nvSpPr>
        <p:spPr>
          <a:xfrm>
            <a:off x="348342" y="98425"/>
            <a:ext cx="10527476" cy="23355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number </a:t>
            </a:r>
            <a:r>
              <a:rPr b="1" lang="es-ES" sz="2400">
                <a:solidFill>
                  <a:srgbClr val="002C9E"/>
                </a:solidFill>
                <a:latin typeface="Garamond"/>
                <a:ea typeface="Garamond"/>
                <a:cs typeface="Garamond"/>
                <a:sym typeface="Garamond"/>
              </a:rPr>
              <a:t>≈</a:t>
            </a:r>
            <a:r>
              <a:rPr b="1" lang="es-ES" sz="3000">
                <a:solidFill>
                  <a:srgbClr val="002C9E"/>
                </a:solidFill>
                <a:latin typeface="Garamond"/>
                <a:ea typeface="Garamond"/>
                <a:cs typeface="Garamond"/>
                <a:sym typeface="Garamond"/>
              </a:rPr>
              <a:t> recombination rates</a:t>
            </a:r>
            <a:endParaRPr sz="3000">
              <a:solidFill>
                <a:schemeClr val="dk1"/>
              </a:solidFill>
              <a:latin typeface="Garamond"/>
              <a:ea typeface="Garamond"/>
              <a:cs typeface="Garamond"/>
              <a:sym typeface="Garamond"/>
            </a:endParaRPr>
          </a:p>
          <a:p>
            <a:pPr indent="-266700" lvl="0" marL="457200" marR="0" rtl="0" algn="l">
              <a:lnSpc>
                <a:spcPct val="150000"/>
              </a:lnSpc>
              <a:spcBef>
                <a:spcPts val="0"/>
              </a:spcBef>
              <a:spcAft>
                <a:spcPts val="0"/>
              </a:spcAft>
              <a:buClr>
                <a:schemeClr val="dk1"/>
              </a:buClr>
              <a:buSzPts val="3000"/>
              <a:buFont typeface="Calibri"/>
              <a:buNone/>
            </a:pPr>
            <a:r>
              <a:t/>
            </a:r>
            <a:endParaRPr sz="3000">
              <a:solidFill>
                <a:schemeClr val="dk1"/>
              </a:solidFill>
              <a:latin typeface="Garamond"/>
              <a:ea typeface="Garamond"/>
              <a:cs typeface="Garamond"/>
              <a:sym typeface="Garamond"/>
            </a:endParaRPr>
          </a:p>
        </p:txBody>
      </p:sp>
      <p:cxnSp>
        <p:nvCxnSpPr>
          <p:cNvPr id="1296" name="Google Shape;1296;p7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297" name="Google Shape;1297;p7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298" name="Google Shape;1298;p78"/>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78</a:t>
            </a:r>
            <a:endParaRPr sz="18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pic>
        <p:nvPicPr>
          <p:cNvPr id="1304" name="Google Shape;1304;p79"/>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305" name="Google Shape;1305;p79"/>
          <p:cNvSpPr/>
          <p:nvPr/>
        </p:nvSpPr>
        <p:spPr>
          <a:xfrm>
            <a:off x="348342" y="98425"/>
            <a:ext cx="10726058" cy="23355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number </a:t>
            </a:r>
            <a:r>
              <a:rPr b="1" lang="es-ES" sz="2400">
                <a:solidFill>
                  <a:srgbClr val="002C9E"/>
                </a:solidFill>
                <a:latin typeface="Garamond"/>
                <a:ea typeface="Garamond"/>
                <a:cs typeface="Garamond"/>
                <a:sym typeface="Garamond"/>
              </a:rPr>
              <a:t>≈</a:t>
            </a:r>
            <a:r>
              <a:rPr b="1" lang="es-ES" sz="3000">
                <a:solidFill>
                  <a:srgbClr val="002C9E"/>
                </a:solidFill>
                <a:latin typeface="Garamond"/>
                <a:ea typeface="Garamond"/>
                <a:cs typeface="Garamond"/>
                <a:sym typeface="Garamond"/>
              </a:rPr>
              <a:t> recombination rates</a:t>
            </a:r>
            <a:endParaRPr sz="3000">
              <a:solidFill>
                <a:schemeClr val="dk1"/>
              </a:solidFill>
              <a:latin typeface="Garamond"/>
              <a:ea typeface="Garamond"/>
              <a:cs typeface="Garamond"/>
              <a:sym typeface="Garamond"/>
            </a:endParaRPr>
          </a:p>
          <a:p>
            <a:pPr indent="-266700" lvl="0" marL="457200" marR="0" rtl="0" algn="l">
              <a:lnSpc>
                <a:spcPct val="150000"/>
              </a:lnSpc>
              <a:spcBef>
                <a:spcPts val="0"/>
              </a:spcBef>
              <a:spcAft>
                <a:spcPts val="0"/>
              </a:spcAft>
              <a:buClr>
                <a:schemeClr val="dk1"/>
              </a:buClr>
              <a:buSzPts val="3000"/>
              <a:buFont typeface="Calibri"/>
              <a:buNone/>
            </a:pPr>
            <a:r>
              <a:t/>
            </a:r>
            <a:endParaRPr sz="3000">
              <a:solidFill>
                <a:schemeClr val="dk1"/>
              </a:solidFill>
              <a:latin typeface="Garamond"/>
              <a:ea typeface="Garamond"/>
              <a:cs typeface="Garamond"/>
              <a:sym typeface="Garamond"/>
            </a:endParaRPr>
          </a:p>
        </p:txBody>
      </p:sp>
      <p:cxnSp>
        <p:nvCxnSpPr>
          <p:cNvPr id="1306" name="Google Shape;1306;p7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307" name="Google Shape;1307;p7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graphicFrame>
        <p:nvGraphicFramePr>
          <p:cNvPr id="1308" name="Google Shape;1308;p79"/>
          <p:cNvGraphicFramePr/>
          <p:nvPr/>
        </p:nvGraphicFramePr>
        <p:xfrm>
          <a:off x="1117600" y="2433936"/>
          <a:ext cx="3000000" cy="3000000"/>
        </p:xfrm>
        <a:graphic>
          <a:graphicData uri="http://schemas.openxmlformats.org/drawingml/2006/table">
            <a:tbl>
              <a:tblPr bandRow="1" firstRow="1">
                <a:noFill/>
                <a:tableStyleId>{847051E1-8915-4DCD-91CA-957AE01ED970}</a:tableStyleId>
              </a:tblPr>
              <a:tblGrid>
                <a:gridCol w="3086100"/>
                <a:gridCol w="3086100"/>
                <a:gridCol w="3086100"/>
              </a:tblGrid>
              <a:tr h="720000">
                <a:tc>
                  <a:txBody>
                    <a:bodyPr/>
                    <a:lstStyle/>
                    <a:p>
                      <a:pPr indent="0" lvl="0" marL="0" marR="0" rtl="0" algn="l">
                        <a:spcBef>
                          <a:spcPts val="0"/>
                        </a:spcBef>
                        <a:spcAft>
                          <a:spcPts val="0"/>
                        </a:spcAft>
                        <a:buNone/>
                      </a:pPr>
                      <a:r>
                        <a:t/>
                      </a:r>
                      <a:endParaRPr sz="2400">
                        <a:latin typeface="Garamond"/>
                        <a:ea typeface="Garamond"/>
                        <a:cs typeface="Garamond"/>
                        <a:sym typeface="Garamond"/>
                      </a:endParaRPr>
                    </a:p>
                  </a:txBody>
                  <a:tcPr marT="45725" marB="45725" marR="91450" marL="91450" anchor="ctr"/>
                </a:tc>
                <a:tc gridSpan="2">
                  <a:txBody>
                    <a:bodyPr/>
                    <a:lstStyle/>
                    <a:p>
                      <a:pPr indent="0" lvl="0" marL="0" marR="0" rtl="0" algn="ctr">
                        <a:spcBef>
                          <a:spcPts val="0"/>
                        </a:spcBef>
                        <a:spcAft>
                          <a:spcPts val="0"/>
                        </a:spcAft>
                        <a:buNone/>
                      </a:pPr>
                      <a:r>
                        <a:rPr b="1" lang="es-ES" sz="2400" cap="small">
                          <a:latin typeface="Garamond"/>
                          <a:ea typeface="Garamond"/>
                          <a:cs typeface="Garamond"/>
                          <a:sym typeface="Garamond"/>
                        </a:rPr>
                        <a:t>Recombination Rates</a:t>
                      </a:r>
                      <a:endParaRPr/>
                    </a:p>
                  </a:txBody>
                  <a:tcPr marT="45725" marB="45725" marR="91450" marL="91450" anchor="ctr">
                    <a:solidFill>
                      <a:srgbClr val="2F5496"/>
                    </a:solidFill>
                  </a:tcPr>
                </a:tc>
                <a:tc hMerge="1"/>
              </a:tr>
              <a:tr h="720000">
                <a:tc>
                  <a:txBody>
                    <a:bodyPr/>
                    <a:lstStyle/>
                    <a:p>
                      <a:pPr indent="0" lvl="0" marL="0" marR="0" rtl="0" algn="l">
                        <a:spcBef>
                          <a:spcPts val="0"/>
                        </a:spcBef>
                        <a:spcAft>
                          <a:spcPts val="0"/>
                        </a:spcAft>
                        <a:buNone/>
                      </a:pPr>
                      <a:r>
                        <a:t/>
                      </a:r>
                      <a:endParaRPr sz="2400">
                        <a:latin typeface="Garamond"/>
                        <a:ea typeface="Garamond"/>
                        <a:cs typeface="Garamond"/>
                        <a:sym typeface="Garamond"/>
                      </a:endParaRPr>
                    </a:p>
                  </a:txBody>
                  <a:tcPr marT="45725" marB="45725" marR="91450" marL="91450" anchor="ctr"/>
                </a:tc>
                <a:tc>
                  <a:txBody>
                    <a:bodyPr/>
                    <a:lstStyle/>
                    <a:p>
                      <a:pPr indent="0" lvl="0" marL="0" marR="0" rtl="0" algn="ctr">
                        <a:spcBef>
                          <a:spcPts val="0"/>
                        </a:spcBef>
                        <a:spcAft>
                          <a:spcPts val="0"/>
                        </a:spcAft>
                        <a:buNone/>
                      </a:pPr>
                      <a:r>
                        <a:rPr b="1" lang="es-ES" sz="2400">
                          <a:solidFill>
                            <a:srgbClr val="FFFFFF"/>
                          </a:solidFill>
                          <a:latin typeface="Garamond"/>
                          <a:ea typeface="Garamond"/>
                          <a:cs typeface="Garamond"/>
                          <a:sym typeface="Garamond"/>
                        </a:rPr>
                        <a:t>Reduced</a:t>
                      </a:r>
                      <a:endParaRPr b="1" sz="2400">
                        <a:solidFill>
                          <a:srgbClr val="FFFFFF"/>
                        </a:solidFill>
                        <a:latin typeface="Garamond"/>
                        <a:ea typeface="Garamond"/>
                        <a:cs typeface="Garamond"/>
                        <a:sym typeface="Garamond"/>
                      </a:endParaRPr>
                    </a:p>
                  </a:txBody>
                  <a:tcPr marT="45725" marB="45725" marR="91450" marL="91450" anchor="ctr">
                    <a:solidFill>
                      <a:srgbClr val="4472C4"/>
                    </a:solidFill>
                  </a:tcPr>
                </a:tc>
                <a:tc>
                  <a:txBody>
                    <a:bodyPr/>
                    <a:lstStyle/>
                    <a:p>
                      <a:pPr indent="0" lvl="0" marL="0" marR="0" rtl="0" algn="ctr">
                        <a:spcBef>
                          <a:spcPts val="0"/>
                        </a:spcBef>
                        <a:spcAft>
                          <a:spcPts val="0"/>
                        </a:spcAft>
                        <a:buNone/>
                      </a:pPr>
                      <a:r>
                        <a:rPr b="1" lang="es-ES" sz="2400">
                          <a:solidFill>
                            <a:srgbClr val="FFFFFF"/>
                          </a:solidFill>
                          <a:latin typeface="Garamond"/>
                          <a:ea typeface="Garamond"/>
                          <a:cs typeface="Garamond"/>
                          <a:sym typeface="Garamond"/>
                        </a:rPr>
                        <a:t>Increased</a:t>
                      </a:r>
                      <a:endParaRPr b="1" sz="2400">
                        <a:solidFill>
                          <a:srgbClr val="FFFFFF"/>
                        </a:solidFill>
                        <a:latin typeface="Garamond"/>
                        <a:ea typeface="Garamond"/>
                        <a:cs typeface="Garamond"/>
                        <a:sym typeface="Garamond"/>
                      </a:endParaRPr>
                    </a:p>
                  </a:txBody>
                  <a:tcPr marT="45725" marB="45725" marR="91450" marL="91450" anchor="ctr">
                    <a:solidFill>
                      <a:srgbClr val="4472C4"/>
                    </a:solidFill>
                  </a:tcPr>
                </a:tc>
              </a:tr>
              <a:tr h="720000">
                <a:tc>
                  <a:txBody>
                    <a:bodyPr/>
                    <a:lstStyle/>
                    <a:p>
                      <a:pPr indent="0" lvl="0" marL="0" marR="0" rtl="0" algn="l">
                        <a:spcBef>
                          <a:spcPts val="0"/>
                        </a:spcBef>
                        <a:spcAft>
                          <a:spcPts val="0"/>
                        </a:spcAft>
                        <a:buNone/>
                      </a:pPr>
                      <a:r>
                        <a:rPr b="1" lang="es-ES" sz="2400">
                          <a:solidFill>
                            <a:srgbClr val="FFFFFF"/>
                          </a:solidFill>
                          <a:latin typeface="Garamond"/>
                          <a:ea typeface="Garamond"/>
                          <a:cs typeface="Garamond"/>
                          <a:sym typeface="Garamond"/>
                        </a:rPr>
                        <a:t>H</a:t>
                      </a:r>
                      <a:r>
                        <a:rPr b="1" baseline="-25000" lang="es-ES" sz="2400">
                          <a:solidFill>
                            <a:srgbClr val="FFFFFF"/>
                          </a:solidFill>
                          <a:latin typeface="Garamond"/>
                          <a:ea typeface="Garamond"/>
                          <a:cs typeface="Garamond"/>
                          <a:sym typeface="Garamond"/>
                        </a:rPr>
                        <a:t>1</a:t>
                      </a:r>
                      <a:r>
                        <a:rPr b="1" lang="es-ES" sz="2400">
                          <a:solidFill>
                            <a:srgbClr val="FFFFFF"/>
                          </a:solidFill>
                          <a:latin typeface="Garamond"/>
                          <a:ea typeface="Garamond"/>
                          <a:cs typeface="Garamond"/>
                          <a:sym typeface="Garamond"/>
                        </a:rPr>
                        <a:t>: Community</a:t>
                      </a:r>
                      <a:endParaRPr b="1" sz="2400">
                        <a:solidFill>
                          <a:srgbClr val="FFFFFF"/>
                        </a:solidFill>
                        <a:latin typeface="Garamond"/>
                        <a:ea typeface="Garamond"/>
                        <a:cs typeface="Garamond"/>
                        <a:sym typeface="Garamond"/>
                      </a:endParaRPr>
                    </a:p>
                  </a:txBody>
                  <a:tcPr marT="45725" marB="45725" marR="91450" marL="91450" anchor="ctr">
                    <a:solidFill>
                      <a:srgbClr val="4472C4"/>
                    </a:solidFill>
                  </a:tcPr>
                </a:tc>
                <a:tc>
                  <a:txBody>
                    <a:bodyPr/>
                    <a:lstStyle/>
                    <a:p>
                      <a:pPr indent="0" lvl="0" marL="0" marR="0" rtl="0" algn="ctr">
                        <a:spcBef>
                          <a:spcPts val="0"/>
                        </a:spcBef>
                        <a:spcAft>
                          <a:spcPts val="0"/>
                        </a:spcAft>
                        <a:buNone/>
                      </a:pPr>
                      <a:r>
                        <a:rPr lang="es-ES" sz="2400">
                          <a:latin typeface="Garamond"/>
                          <a:ea typeface="Garamond"/>
                          <a:cs typeface="Garamond"/>
                          <a:sym typeface="Garamond"/>
                        </a:rPr>
                        <a:t>“Empty” habitats</a:t>
                      </a:r>
                      <a:endParaRPr sz="2400">
                        <a:latin typeface="Garamond"/>
                        <a:ea typeface="Garamond"/>
                        <a:cs typeface="Garamond"/>
                        <a:sym typeface="Garamond"/>
                      </a:endParaRPr>
                    </a:p>
                  </a:txBody>
                  <a:tcPr marT="45725" marB="45725" marR="91450" marL="91450" anchor="ctr">
                    <a:solidFill>
                      <a:srgbClr val="D8E2F3"/>
                    </a:solidFill>
                  </a:tcPr>
                </a:tc>
                <a:tc>
                  <a:txBody>
                    <a:bodyPr/>
                    <a:lstStyle/>
                    <a:p>
                      <a:pPr indent="0" lvl="0" marL="0" marR="0" rtl="0" algn="ctr">
                        <a:spcBef>
                          <a:spcPts val="0"/>
                        </a:spcBef>
                        <a:spcAft>
                          <a:spcPts val="0"/>
                        </a:spcAft>
                        <a:buNone/>
                      </a:pPr>
                      <a:r>
                        <a:rPr lang="es-ES" sz="2400">
                          <a:latin typeface="Garamond"/>
                          <a:ea typeface="Garamond"/>
                          <a:cs typeface="Garamond"/>
                          <a:sym typeface="Garamond"/>
                        </a:rPr>
                        <a:t>Highly competitive</a:t>
                      </a:r>
                      <a:endParaRPr sz="2400">
                        <a:latin typeface="Garamond"/>
                        <a:ea typeface="Garamond"/>
                        <a:cs typeface="Garamond"/>
                        <a:sym typeface="Garamond"/>
                      </a:endParaRPr>
                    </a:p>
                  </a:txBody>
                  <a:tcPr marT="45725" marB="45725" marR="91450" marL="91450" anchor="ctr">
                    <a:solidFill>
                      <a:srgbClr val="D8E2F3"/>
                    </a:solidFill>
                  </a:tcPr>
                </a:tc>
              </a:tr>
              <a:tr h="720000">
                <a:tc>
                  <a:txBody>
                    <a:bodyPr/>
                    <a:lstStyle/>
                    <a:p>
                      <a:pPr indent="0" lvl="0" marL="0" marR="0" rtl="0" algn="l">
                        <a:spcBef>
                          <a:spcPts val="0"/>
                        </a:spcBef>
                        <a:spcAft>
                          <a:spcPts val="0"/>
                        </a:spcAft>
                        <a:buNone/>
                      </a:pPr>
                      <a:r>
                        <a:rPr b="1" lang="es-ES" sz="2400">
                          <a:solidFill>
                            <a:srgbClr val="FFFFFF"/>
                          </a:solidFill>
                          <a:latin typeface="Garamond"/>
                          <a:ea typeface="Garamond"/>
                          <a:cs typeface="Garamond"/>
                          <a:sym typeface="Garamond"/>
                        </a:rPr>
                        <a:t>H</a:t>
                      </a:r>
                      <a:r>
                        <a:rPr b="1" baseline="-25000" lang="es-ES" sz="2400">
                          <a:solidFill>
                            <a:srgbClr val="FFFFFF"/>
                          </a:solidFill>
                          <a:latin typeface="Garamond"/>
                          <a:ea typeface="Garamond"/>
                          <a:cs typeface="Garamond"/>
                          <a:sym typeface="Garamond"/>
                        </a:rPr>
                        <a:t>2</a:t>
                      </a:r>
                      <a:r>
                        <a:rPr b="1" lang="es-ES" sz="2400">
                          <a:solidFill>
                            <a:srgbClr val="FFFFFF"/>
                          </a:solidFill>
                          <a:latin typeface="Garamond"/>
                          <a:ea typeface="Garamond"/>
                          <a:cs typeface="Garamond"/>
                          <a:sym typeface="Garamond"/>
                        </a:rPr>
                        <a:t>: Environment</a:t>
                      </a:r>
                      <a:endParaRPr b="1" sz="2400">
                        <a:solidFill>
                          <a:srgbClr val="FFFFFF"/>
                        </a:solidFill>
                        <a:latin typeface="Garamond"/>
                        <a:ea typeface="Garamond"/>
                        <a:cs typeface="Garamond"/>
                        <a:sym typeface="Garamond"/>
                      </a:endParaRPr>
                    </a:p>
                  </a:txBody>
                  <a:tcPr marT="45725" marB="45725" marR="91450" marL="91450" anchor="ctr">
                    <a:solidFill>
                      <a:srgbClr val="4472C4"/>
                    </a:solidFill>
                  </a:tcPr>
                </a:tc>
                <a:tc>
                  <a:txBody>
                    <a:bodyPr/>
                    <a:lstStyle/>
                    <a:p>
                      <a:pPr indent="0" lvl="0" marL="0" marR="0" rtl="0" algn="ctr">
                        <a:spcBef>
                          <a:spcPts val="0"/>
                        </a:spcBef>
                        <a:spcAft>
                          <a:spcPts val="0"/>
                        </a:spcAft>
                        <a:buNone/>
                      </a:pPr>
                      <a:r>
                        <a:rPr lang="es-ES" sz="2400">
                          <a:latin typeface="Garamond"/>
                          <a:ea typeface="Garamond"/>
                          <a:cs typeface="Garamond"/>
                          <a:sym typeface="Garamond"/>
                        </a:rPr>
                        <a:t>Stable conditions</a:t>
                      </a:r>
                      <a:endParaRPr sz="2400">
                        <a:latin typeface="Garamond"/>
                        <a:ea typeface="Garamond"/>
                        <a:cs typeface="Garamond"/>
                        <a:sym typeface="Garamond"/>
                      </a:endParaRPr>
                    </a:p>
                  </a:txBody>
                  <a:tcPr marT="45725" marB="45725" marR="91450" marL="91450" anchor="ctr">
                    <a:solidFill>
                      <a:srgbClr val="D8E2F3"/>
                    </a:solidFill>
                  </a:tcPr>
                </a:tc>
                <a:tc>
                  <a:txBody>
                    <a:bodyPr/>
                    <a:lstStyle/>
                    <a:p>
                      <a:pPr indent="0" lvl="0" marL="0" marR="0" rtl="0" algn="ctr">
                        <a:spcBef>
                          <a:spcPts val="0"/>
                        </a:spcBef>
                        <a:spcAft>
                          <a:spcPts val="0"/>
                        </a:spcAft>
                        <a:buNone/>
                      </a:pPr>
                      <a:r>
                        <a:rPr lang="es-ES" sz="2400">
                          <a:latin typeface="Garamond"/>
                          <a:ea typeface="Garamond"/>
                          <a:cs typeface="Garamond"/>
                          <a:sym typeface="Garamond"/>
                        </a:rPr>
                        <a:t>Quickly changing</a:t>
                      </a:r>
                      <a:endParaRPr sz="2400">
                        <a:latin typeface="Garamond"/>
                        <a:ea typeface="Garamond"/>
                        <a:cs typeface="Garamond"/>
                        <a:sym typeface="Garamond"/>
                      </a:endParaRPr>
                    </a:p>
                  </a:txBody>
                  <a:tcPr marT="45725" marB="45725" marR="91450" marL="91450" anchor="ctr">
                    <a:solidFill>
                      <a:srgbClr val="D8E2F3"/>
                    </a:solidFill>
                  </a:tcPr>
                </a:tc>
              </a:tr>
            </a:tbl>
          </a:graphicData>
        </a:graphic>
      </p:graphicFrame>
      <p:sp>
        <p:nvSpPr>
          <p:cNvPr id="1309" name="Google Shape;1309;p79"/>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79</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8"/>
          <p:cNvSpPr/>
          <p:nvPr/>
        </p:nvSpPr>
        <p:spPr>
          <a:xfrm>
            <a:off x="348342" y="98425"/>
            <a:ext cx="11495315" cy="24124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Mitosis in monocentric and holocentric chromosomes</a:t>
            </a:r>
            <a:endParaRPr/>
          </a:p>
          <a:p>
            <a:pPr indent="0" lvl="0" marL="0" marR="0" rtl="0" algn="l">
              <a:lnSpc>
                <a:spcPct val="150000"/>
              </a:lnSpc>
              <a:spcBef>
                <a:spcPts val="600"/>
              </a:spcBef>
              <a:spcAft>
                <a:spcPts val="0"/>
              </a:spcAft>
              <a:buNone/>
            </a:pPr>
            <a:r>
              <a:t/>
            </a:r>
            <a:endParaRPr sz="3000" u="sng">
              <a:solidFill>
                <a:schemeClr val="dk1"/>
              </a:solidFill>
              <a:latin typeface="Garamond"/>
              <a:ea typeface="Garamond"/>
              <a:cs typeface="Garamond"/>
              <a:sym typeface="Garamond"/>
            </a:endParaRPr>
          </a:p>
        </p:txBody>
      </p:sp>
      <p:cxnSp>
        <p:nvCxnSpPr>
          <p:cNvPr id="179" name="Google Shape;179;p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80" name="Google Shape;180;p8"/>
          <p:cNvPicPr preferRelativeResize="0"/>
          <p:nvPr/>
        </p:nvPicPr>
        <p:blipFill rotWithShape="1">
          <a:blip r:embed="rId3">
            <a:alphaModFix/>
          </a:blip>
          <a:srcRect b="0" l="0" r="0" t="0"/>
          <a:stretch/>
        </p:blipFill>
        <p:spPr>
          <a:xfrm>
            <a:off x="9499601" y="-777888"/>
            <a:ext cx="4559870" cy="3039171"/>
          </a:xfrm>
          <a:prstGeom prst="rect">
            <a:avLst/>
          </a:prstGeom>
          <a:noFill/>
          <a:ln>
            <a:noFill/>
          </a:ln>
        </p:spPr>
      </p:pic>
      <p:sp>
        <p:nvSpPr>
          <p:cNvPr id="181" name="Google Shape;181;p8"/>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pic>
        <p:nvPicPr>
          <p:cNvPr id="182" name="Google Shape;182;p8"/>
          <p:cNvPicPr preferRelativeResize="0"/>
          <p:nvPr/>
        </p:nvPicPr>
        <p:blipFill rotWithShape="1">
          <a:blip r:embed="rId4">
            <a:alphaModFix/>
          </a:blip>
          <a:srcRect b="0" l="0" r="0" t="0"/>
          <a:stretch/>
        </p:blipFill>
        <p:spPr>
          <a:xfrm>
            <a:off x="1493520" y="2403138"/>
            <a:ext cx="8763390" cy="2935550"/>
          </a:xfrm>
          <a:prstGeom prst="rect">
            <a:avLst/>
          </a:prstGeom>
          <a:noFill/>
          <a:ln>
            <a:noFill/>
          </a:ln>
        </p:spPr>
      </p:pic>
      <p:sp>
        <p:nvSpPr>
          <p:cNvPr id="183" name="Google Shape;183;p8"/>
          <p:cNvSpPr/>
          <p:nvPr/>
        </p:nvSpPr>
        <p:spPr>
          <a:xfrm>
            <a:off x="-20325" y="-22025"/>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8</a:t>
            </a:r>
            <a:endParaRPr sz="180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pic>
        <p:nvPicPr>
          <p:cNvPr id="1315" name="Google Shape;1315;p80"/>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316" name="Google Shape;1316;p80"/>
          <p:cNvSpPr/>
          <p:nvPr/>
        </p:nvSpPr>
        <p:spPr>
          <a:xfrm>
            <a:off x="348342" y="98425"/>
            <a:ext cx="11495315" cy="3181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Data availability</a:t>
            </a:r>
            <a:endParaRPr sz="30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More comprehensive phylogeny</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317" name="Google Shape;1317;p8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318" name="Google Shape;1318;p8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319" name="Google Shape;1319;p80"/>
          <p:cNvSpPr/>
          <p:nvPr/>
        </p:nvSpPr>
        <p:spPr>
          <a:xfrm>
            <a:off x="9241847" y="6581001"/>
            <a:ext cx="183255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rgbClr val="7F7F7F"/>
                </a:solidFill>
                <a:latin typeface="Arial"/>
                <a:ea typeface="Arial"/>
                <a:cs typeface="Arial"/>
                <a:sym typeface="Arial"/>
              </a:rPr>
              <a:t>Martín-Bravo et al. 2019</a:t>
            </a:r>
            <a:endParaRPr i="1" sz="1200">
              <a:solidFill>
                <a:srgbClr val="7F7F7F"/>
              </a:solidFill>
              <a:latin typeface="Arial"/>
              <a:ea typeface="Arial"/>
              <a:cs typeface="Arial"/>
              <a:sym typeface="Arial"/>
            </a:endParaRPr>
          </a:p>
        </p:txBody>
      </p:sp>
      <p:pic>
        <p:nvPicPr>
          <p:cNvPr id="1320" name="Google Shape;1320;p80"/>
          <p:cNvPicPr preferRelativeResize="0"/>
          <p:nvPr/>
        </p:nvPicPr>
        <p:blipFill rotWithShape="1">
          <a:blip r:embed="rId4">
            <a:alphaModFix/>
          </a:blip>
          <a:srcRect b="29985" l="0" r="584" t="0"/>
          <a:stretch/>
        </p:blipFill>
        <p:spPr>
          <a:xfrm>
            <a:off x="5724604" y="782702"/>
            <a:ext cx="6547376" cy="6178978"/>
          </a:xfrm>
          <a:prstGeom prst="rect">
            <a:avLst/>
          </a:prstGeom>
          <a:noFill/>
          <a:ln>
            <a:noFill/>
          </a:ln>
        </p:spPr>
      </p:pic>
      <p:sp>
        <p:nvSpPr>
          <p:cNvPr id="1321" name="Google Shape;1321;p80"/>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80</a:t>
            </a:r>
            <a:endParaRPr sz="1800">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pic>
        <p:nvPicPr>
          <p:cNvPr id="1327" name="Google Shape;1327;p81"/>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328" name="Google Shape;1328;p81"/>
          <p:cNvSpPr/>
          <p:nvPr/>
        </p:nvSpPr>
        <p:spPr>
          <a:xfrm>
            <a:off x="348342" y="98425"/>
            <a:ext cx="11495315" cy="39513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Data availability</a:t>
            </a:r>
            <a:endParaRPr sz="30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More comprehensive phylogeny</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Chromosome number reports</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329" name="Google Shape;1329;p8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330" name="Google Shape;1330;p81"/>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pic>
        <p:nvPicPr>
          <p:cNvPr id="1331" name="Google Shape;1331;p81"/>
          <p:cNvPicPr preferRelativeResize="0"/>
          <p:nvPr/>
        </p:nvPicPr>
        <p:blipFill rotWithShape="1">
          <a:blip r:embed="rId4">
            <a:alphaModFix/>
          </a:blip>
          <a:srcRect b="0" l="0" r="0" t="0"/>
          <a:stretch/>
        </p:blipFill>
        <p:spPr>
          <a:xfrm>
            <a:off x="55001" y="4347472"/>
            <a:ext cx="4782416" cy="727979"/>
          </a:xfrm>
          <a:prstGeom prst="rect">
            <a:avLst/>
          </a:prstGeom>
          <a:noFill/>
          <a:ln>
            <a:noFill/>
          </a:ln>
        </p:spPr>
      </p:pic>
      <p:pic>
        <p:nvPicPr>
          <p:cNvPr descr="IAPT | Chromosome Data" id="1332" name="Google Shape;1332;p81"/>
          <p:cNvPicPr preferRelativeResize="0"/>
          <p:nvPr/>
        </p:nvPicPr>
        <p:blipFill rotWithShape="1">
          <a:blip r:embed="rId5">
            <a:alphaModFix/>
          </a:blip>
          <a:srcRect b="0" l="0" r="0" t="0"/>
          <a:stretch/>
        </p:blipFill>
        <p:spPr>
          <a:xfrm>
            <a:off x="5363585" y="5126570"/>
            <a:ext cx="1462884" cy="1462884"/>
          </a:xfrm>
          <a:prstGeom prst="rect">
            <a:avLst/>
          </a:prstGeom>
          <a:noFill/>
          <a:ln cap="flat" cmpd="sng" w="9525">
            <a:solidFill>
              <a:srgbClr val="4E6431"/>
            </a:solidFill>
            <a:prstDash val="solid"/>
            <a:round/>
            <a:headEnd len="sm" w="sm" type="none"/>
            <a:tailEnd len="sm" w="sm" type="none"/>
          </a:ln>
        </p:spPr>
      </p:pic>
      <p:grpSp>
        <p:nvGrpSpPr>
          <p:cNvPr id="1333" name="Google Shape;1333;p81"/>
          <p:cNvGrpSpPr/>
          <p:nvPr/>
        </p:nvGrpSpPr>
        <p:grpSpPr>
          <a:xfrm>
            <a:off x="7408187" y="1866838"/>
            <a:ext cx="4638675" cy="1517672"/>
            <a:chOff x="191020" y="5315581"/>
            <a:chExt cx="4638675" cy="1517672"/>
          </a:xfrm>
        </p:grpSpPr>
        <p:pic>
          <p:nvPicPr>
            <p:cNvPr id="1334" name="Google Shape;1334;p81"/>
            <p:cNvPicPr preferRelativeResize="0"/>
            <p:nvPr/>
          </p:nvPicPr>
          <p:blipFill rotWithShape="1">
            <a:blip r:embed="rId6">
              <a:alphaModFix/>
            </a:blip>
            <a:srcRect b="71189" l="0" r="0" t="0"/>
            <a:stretch/>
          </p:blipFill>
          <p:spPr>
            <a:xfrm>
              <a:off x="191020" y="5315581"/>
              <a:ext cx="4638675" cy="568056"/>
            </a:xfrm>
            <a:prstGeom prst="rect">
              <a:avLst/>
            </a:prstGeom>
            <a:noFill/>
            <a:ln>
              <a:noFill/>
            </a:ln>
          </p:spPr>
        </p:pic>
        <p:pic>
          <p:nvPicPr>
            <p:cNvPr id="1335" name="Google Shape;1335;p81"/>
            <p:cNvPicPr preferRelativeResize="0"/>
            <p:nvPr/>
          </p:nvPicPr>
          <p:blipFill rotWithShape="1">
            <a:blip r:embed="rId6">
              <a:alphaModFix/>
            </a:blip>
            <a:srcRect b="0" l="0" r="0" t="48649"/>
            <a:stretch/>
          </p:blipFill>
          <p:spPr>
            <a:xfrm>
              <a:off x="191020" y="5820780"/>
              <a:ext cx="4638675" cy="1012473"/>
            </a:xfrm>
            <a:prstGeom prst="rect">
              <a:avLst/>
            </a:prstGeom>
            <a:noFill/>
            <a:ln>
              <a:noFill/>
            </a:ln>
          </p:spPr>
        </p:pic>
      </p:grpSp>
      <p:grpSp>
        <p:nvGrpSpPr>
          <p:cNvPr id="1336" name="Google Shape;1336;p81"/>
          <p:cNvGrpSpPr/>
          <p:nvPr/>
        </p:nvGrpSpPr>
        <p:grpSpPr>
          <a:xfrm>
            <a:off x="7454238" y="5075451"/>
            <a:ext cx="4359579" cy="1381993"/>
            <a:chOff x="6851109" y="955099"/>
            <a:chExt cx="3429000" cy="1086998"/>
          </a:xfrm>
        </p:grpSpPr>
        <p:pic>
          <p:nvPicPr>
            <p:cNvPr id="1337" name="Google Shape;1337;p81"/>
            <p:cNvPicPr preferRelativeResize="0"/>
            <p:nvPr/>
          </p:nvPicPr>
          <p:blipFill rotWithShape="1">
            <a:blip r:embed="rId7">
              <a:alphaModFix/>
            </a:blip>
            <a:srcRect b="0" l="0" r="0" t="0"/>
            <a:stretch/>
          </p:blipFill>
          <p:spPr>
            <a:xfrm>
              <a:off x="6851109" y="1232472"/>
              <a:ext cx="3429000" cy="809625"/>
            </a:xfrm>
            <a:prstGeom prst="rect">
              <a:avLst/>
            </a:prstGeom>
            <a:noFill/>
            <a:ln>
              <a:noFill/>
            </a:ln>
          </p:spPr>
        </p:pic>
        <p:pic>
          <p:nvPicPr>
            <p:cNvPr id="1338" name="Google Shape;1338;p81"/>
            <p:cNvPicPr preferRelativeResize="0"/>
            <p:nvPr/>
          </p:nvPicPr>
          <p:blipFill rotWithShape="1">
            <a:blip r:embed="rId8">
              <a:alphaModFix/>
            </a:blip>
            <a:srcRect b="0" l="0" r="0" t="0"/>
            <a:stretch/>
          </p:blipFill>
          <p:spPr>
            <a:xfrm>
              <a:off x="6851109" y="955099"/>
              <a:ext cx="2200275" cy="466725"/>
            </a:xfrm>
            <a:prstGeom prst="rect">
              <a:avLst/>
            </a:prstGeom>
            <a:noFill/>
            <a:ln>
              <a:noFill/>
            </a:ln>
          </p:spPr>
        </p:pic>
      </p:grpSp>
      <p:pic>
        <p:nvPicPr>
          <p:cNvPr id="1339" name="Google Shape;1339;p81"/>
          <p:cNvPicPr preferRelativeResize="0"/>
          <p:nvPr/>
        </p:nvPicPr>
        <p:blipFill rotWithShape="1">
          <a:blip r:embed="rId9">
            <a:alphaModFix/>
          </a:blip>
          <a:srcRect b="0" l="0" r="0" t="0"/>
          <a:stretch/>
        </p:blipFill>
        <p:spPr>
          <a:xfrm>
            <a:off x="6233227" y="3266738"/>
            <a:ext cx="5813635" cy="1744884"/>
          </a:xfrm>
          <a:prstGeom prst="rect">
            <a:avLst/>
          </a:prstGeom>
          <a:noFill/>
          <a:ln>
            <a:noFill/>
          </a:ln>
        </p:spPr>
      </p:pic>
      <p:sp>
        <p:nvSpPr>
          <p:cNvPr id="1340" name="Google Shape;1340;p81"/>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81</a:t>
            </a:r>
            <a:endParaRPr sz="180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pic>
        <p:nvPicPr>
          <p:cNvPr id="1346" name="Google Shape;1346;p82"/>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347" name="Google Shape;1347;p82"/>
          <p:cNvSpPr/>
          <p:nvPr/>
        </p:nvSpPr>
        <p:spPr>
          <a:xfrm>
            <a:off x="333102" y="98425"/>
            <a:ext cx="11495315" cy="41052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Hypothesis testing</a:t>
            </a:r>
            <a:endParaRPr sz="3000">
              <a:solidFill>
                <a:schemeClr val="dk1"/>
              </a:solidFill>
              <a:latin typeface="Garamond"/>
              <a:ea typeface="Garamond"/>
              <a:cs typeface="Garamond"/>
              <a:sym typeface="Garamond"/>
            </a:endParaRPr>
          </a:p>
          <a:p>
            <a:pPr indent="0" lvl="0" marL="0" marR="0" rtl="0" algn="l">
              <a:spcBef>
                <a:spcPts val="600"/>
              </a:spcBef>
              <a:spcAft>
                <a:spcPts val="0"/>
              </a:spcAft>
              <a:buNone/>
            </a:pPr>
            <a:r>
              <a:t/>
            </a:r>
            <a:endParaRPr sz="5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Chromosome number and </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diversification rates (QuaSSE)</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348" name="Google Shape;1348;p82"/>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349" name="Google Shape;1349;p82"/>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pic>
        <p:nvPicPr>
          <p:cNvPr id="1350" name="Google Shape;1350;p82"/>
          <p:cNvPicPr preferRelativeResize="0"/>
          <p:nvPr/>
        </p:nvPicPr>
        <p:blipFill rotWithShape="1">
          <a:blip r:embed="rId4">
            <a:alphaModFix/>
          </a:blip>
          <a:srcRect b="0" l="0" r="0" t="0"/>
          <a:stretch/>
        </p:blipFill>
        <p:spPr>
          <a:xfrm>
            <a:off x="5537200" y="1560319"/>
            <a:ext cx="5693479" cy="4947864"/>
          </a:xfrm>
          <a:prstGeom prst="rect">
            <a:avLst/>
          </a:prstGeom>
          <a:noFill/>
          <a:ln>
            <a:noFill/>
          </a:ln>
        </p:spPr>
      </p:pic>
      <p:sp>
        <p:nvSpPr>
          <p:cNvPr id="1351" name="Google Shape;1351;p82"/>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82</a:t>
            </a:r>
            <a:endParaRPr sz="1800">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pic>
        <p:nvPicPr>
          <p:cNvPr id="1357" name="Google Shape;1357;p83"/>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358" name="Google Shape;1358;p83"/>
          <p:cNvSpPr/>
          <p:nvPr/>
        </p:nvSpPr>
        <p:spPr>
          <a:xfrm>
            <a:off x="348342" y="98425"/>
            <a:ext cx="11495315" cy="6198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Hypothesis testing</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20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Competitive communities </a:t>
            </a:r>
            <a:endParaRPr/>
          </a:p>
          <a:p>
            <a:pPr indent="0" lvl="0" marL="0" marR="0" rtl="0" algn="l">
              <a:spcBef>
                <a:spcPts val="600"/>
              </a:spcBef>
              <a:spcAft>
                <a:spcPts val="0"/>
              </a:spcAft>
              <a:buNone/>
            </a:pPr>
            <a:r>
              <a:rPr lang="es-ES" sz="3000">
                <a:solidFill>
                  <a:schemeClr val="dk1"/>
                </a:solidFill>
                <a:latin typeface="Garamond"/>
                <a:ea typeface="Garamond"/>
                <a:cs typeface="Garamond"/>
                <a:sym typeface="Garamond"/>
              </a:rPr>
              <a:t>(package </a:t>
            </a:r>
            <a:r>
              <a:rPr lang="es-ES" sz="3000" cap="small">
                <a:solidFill>
                  <a:schemeClr val="dk1"/>
                </a:solidFill>
                <a:latin typeface="Garamond"/>
                <a:ea typeface="Garamond"/>
                <a:cs typeface="Garamond"/>
                <a:sym typeface="Garamond"/>
              </a:rPr>
              <a:t>slouch</a:t>
            </a:r>
            <a:r>
              <a:rPr lang="es-ES" sz="3000">
                <a:solidFill>
                  <a:schemeClr val="dk1"/>
                </a:solidFill>
                <a:latin typeface="Garamond"/>
                <a:ea typeface="Garamond"/>
                <a:cs typeface="Garamond"/>
                <a:sym typeface="Garamond"/>
              </a:rPr>
              <a:t>)</a:t>
            </a:r>
            <a:endParaRPr/>
          </a:p>
          <a:p>
            <a:pPr indent="0" lvl="0" marL="0" marR="0" rtl="0" algn="l">
              <a:lnSpc>
                <a:spcPct val="150000"/>
              </a:lnSpc>
              <a:spcBef>
                <a:spcPts val="600"/>
              </a:spcBef>
              <a:spcAft>
                <a:spcPts val="0"/>
              </a:spcAft>
              <a:buNone/>
            </a:pPr>
            <a:r>
              <a:t/>
            </a:r>
            <a:endParaRPr sz="24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Changing environments </a:t>
            </a:r>
            <a:endParaRPr/>
          </a:p>
          <a:p>
            <a:pPr indent="0" lvl="0" marL="0" marR="0" rtl="0" algn="l">
              <a:spcBef>
                <a:spcPts val="600"/>
              </a:spcBef>
              <a:spcAft>
                <a:spcPts val="0"/>
              </a:spcAft>
              <a:buNone/>
            </a:pPr>
            <a:r>
              <a:rPr lang="es-ES" sz="3000">
                <a:solidFill>
                  <a:schemeClr val="dk1"/>
                </a:solidFill>
                <a:latin typeface="Garamond"/>
                <a:ea typeface="Garamond"/>
                <a:cs typeface="Garamond"/>
                <a:sym typeface="Garamond"/>
              </a:rPr>
              <a:t>(package </a:t>
            </a:r>
            <a:r>
              <a:rPr lang="es-ES" sz="3000" cap="small">
                <a:solidFill>
                  <a:schemeClr val="dk1"/>
                </a:solidFill>
                <a:latin typeface="Garamond"/>
                <a:ea typeface="Garamond"/>
                <a:cs typeface="Garamond"/>
                <a:sym typeface="Garamond"/>
              </a:rPr>
              <a:t>slouch</a:t>
            </a:r>
            <a:r>
              <a:rPr lang="es-ES" sz="3000">
                <a:solidFill>
                  <a:schemeClr val="dk1"/>
                </a:solidFill>
                <a:latin typeface="Garamond"/>
                <a:ea typeface="Garamond"/>
                <a:cs typeface="Garamond"/>
                <a:sym typeface="Garamond"/>
              </a:rPr>
              <a:t>)</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359" name="Google Shape;1359;p8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360" name="Google Shape;1360;p83"/>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361" name="Google Shape;1361;p83"/>
          <p:cNvSpPr/>
          <p:nvPr/>
        </p:nvSpPr>
        <p:spPr>
          <a:xfrm>
            <a:off x="5357483" y="1144295"/>
            <a:ext cx="6337806" cy="440120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3000"/>
              <a:buFont typeface="Courier New"/>
              <a:buChar char="o"/>
            </a:pPr>
            <a:r>
              <a:rPr lang="es-ES" sz="3000">
                <a:solidFill>
                  <a:schemeClr val="dk1"/>
                </a:solidFill>
                <a:latin typeface="Garamond"/>
                <a:ea typeface="Garamond"/>
                <a:cs typeface="Garamond"/>
                <a:sym typeface="Garamond"/>
              </a:rPr>
              <a:t>Culm length</a:t>
            </a:r>
            <a:endParaRPr/>
          </a:p>
          <a:p>
            <a:pPr indent="-457200" lvl="0" marL="457200" marR="0" rtl="0" algn="l">
              <a:lnSpc>
                <a:spcPct val="150000"/>
              </a:lnSpc>
              <a:spcBef>
                <a:spcPts val="600"/>
              </a:spcBef>
              <a:spcAft>
                <a:spcPts val="0"/>
              </a:spcAft>
              <a:buClr>
                <a:schemeClr val="dk1"/>
              </a:buClr>
              <a:buSzPts val="3000"/>
              <a:buFont typeface="Courier New"/>
              <a:buChar char="o"/>
            </a:pPr>
            <a:r>
              <a:rPr lang="es-ES" sz="3000">
                <a:solidFill>
                  <a:schemeClr val="dk1"/>
                </a:solidFill>
                <a:latin typeface="Garamond"/>
                <a:ea typeface="Garamond"/>
                <a:cs typeface="Garamond"/>
                <a:sym typeface="Garamond"/>
              </a:rPr>
              <a:t>Leaf width</a:t>
            </a:r>
            <a:endParaRPr/>
          </a:p>
          <a:p>
            <a:pPr indent="-457200" lvl="0" marL="457200" marR="0" rtl="0" algn="l">
              <a:lnSpc>
                <a:spcPct val="150000"/>
              </a:lnSpc>
              <a:spcBef>
                <a:spcPts val="600"/>
              </a:spcBef>
              <a:spcAft>
                <a:spcPts val="0"/>
              </a:spcAft>
              <a:buClr>
                <a:schemeClr val="dk1"/>
              </a:buClr>
              <a:buSzPts val="3000"/>
              <a:buFont typeface="Courier New"/>
              <a:buChar char="o"/>
            </a:pPr>
            <a:r>
              <a:rPr lang="es-ES" sz="3000">
                <a:solidFill>
                  <a:schemeClr val="dk1"/>
                </a:solidFill>
                <a:latin typeface="Garamond"/>
                <a:ea typeface="Garamond"/>
                <a:cs typeface="Garamond"/>
                <a:sym typeface="Garamond"/>
              </a:rPr>
              <a:t>Utricle length</a:t>
            </a:r>
            <a:endParaRPr/>
          </a:p>
          <a:p>
            <a:pPr indent="-457200" lvl="0" marL="457200" marR="0" rtl="0" algn="l">
              <a:lnSpc>
                <a:spcPct val="150000"/>
              </a:lnSpc>
              <a:spcBef>
                <a:spcPts val="600"/>
              </a:spcBef>
              <a:spcAft>
                <a:spcPts val="0"/>
              </a:spcAft>
              <a:buClr>
                <a:schemeClr val="dk1"/>
              </a:buClr>
              <a:buSzPts val="3000"/>
              <a:buFont typeface="Courier New"/>
              <a:buChar char="o"/>
            </a:pPr>
            <a:r>
              <a:rPr lang="es-ES" sz="3000">
                <a:solidFill>
                  <a:schemeClr val="dk1"/>
                </a:solidFill>
                <a:latin typeface="Garamond"/>
                <a:ea typeface="Garamond"/>
                <a:cs typeface="Garamond"/>
                <a:sym typeface="Garamond"/>
              </a:rPr>
              <a:t>Lateral/terminal inflorescence length</a:t>
            </a:r>
            <a:endParaRPr/>
          </a:p>
          <a:p>
            <a:pPr indent="-457200" lvl="0" marL="457200" marR="0" rtl="0" algn="l">
              <a:lnSpc>
                <a:spcPct val="150000"/>
              </a:lnSpc>
              <a:spcBef>
                <a:spcPts val="600"/>
              </a:spcBef>
              <a:spcAft>
                <a:spcPts val="0"/>
              </a:spcAft>
              <a:buClr>
                <a:schemeClr val="dk1"/>
              </a:buClr>
              <a:buSzPts val="3000"/>
              <a:buFont typeface="Courier New"/>
              <a:buChar char="o"/>
            </a:pPr>
            <a:r>
              <a:rPr lang="es-ES" sz="3000">
                <a:solidFill>
                  <a:schemeClr val="dk1"/>
                </a:solidFill>
                <a:latin typeface="Garamond"/>
                <a:ea typeface="Garamond"/>
                <a:cs typeface="Garamond"/>
                <a:sym typeface="Garamond"/>
              </a:rPr>
              <a:t>19 variables </a:t>
            </a:r>
            <a:endParaRPr/>
          </a:p>
          <a:p>
            <a:pPr indent="0" lvl="0" marL="0" marR="0" rtl="0" algn="l">
              <a:spcBef>
                <a:spcPts val="600"/>
              </a:spcBef>
              <a:spcAft>
                <a:spcPts val="0"/>
              </a:spcAft>
              <a:buNone/>
            </a:pPr>
            <a:r>
              <a:rPr lang="es-ES" sz="3000">
                <a:solidFill>
                  <a:schemeClr val="dk1"/>
                </a:solidFill>
                <a:latin typeface="Garamond"/>
                <a:ea typeface="Garamond"/>
                <a:cs typeface="Garamond"/>
                <a:sym typeface="Garamond"/>
              </a:rPr>
              <a:t>(temperature and precipitations)</a:t>
            </a:r>
            <a:endParaRPr/>
          </a:p>
        </p:txBody>
      </p:sp>
      <p:sp>
        <p:nvSpPr>
          <p:cNvPr id="1362" name="Google Shape;1362;p83"/>
          <p:cNvSpPr/>
          <p:nvPr/>
        </p:nvSpPr>
        <p:spPr>
          <a:xfrm>
            <a:off x="4853940" y="1343890"/>
            <a:ext cx="240303" cy="2922755"/>
          </a:xfrm>
          <a:prstGeom prst="leftBrace">
            <a:avLst>
              <a:gd fmla="val 8333" name="adj1"/>
              <a:gd fmla="val 50000" name="adj2"/>
            </a:avLst>
          </a:prstGeom>
          <a:noFill/>
          <a:ln cap="flat" cmpd="sng" w="9525">
            <a:solidFill>
              <a:srgbClr val="002C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63" name="Google Shape;1363;p83"/>
          <p:cNvSpPr/>
          <p:nvPr/>
        </p:nvSpPr>
        <p:spPr>
          <a:xfrm>
            <a:off x="4853940" y="4514512"/>
            <a:ext cx="240303" cy="908157"/>
          </a:xfrm>
          <a:prstGeom prst="leftBrace">
            <a:avLst>
              <a:gd fmla="val 8333" name="adj1"/>
              <a:gd fmla="val 50000" name="adj2"/>
            </a:avLst>
          </a:prstGeom>
          <a:noFill/>
          <a:ln cap="flat" cmpd="sng" w="9525">
            <a:solidFill>
              <a:srgbClr val="002C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364" name="Google Shape;1364;p83"/>
          <p:cNvPicPr preferRelativeResize="0"/>
          <p:nvPr/>
        </p:nvPicPr>
        <p:blipFill rotWithShape="1">
          <a:blip r:embed="rId4">
            <a:alphaModFix/>
          </a:blip>
          <a:srcRect b="0" l="0" r="0" t="0"/>
          <a:stretch/>
        </p:blipFill>
        <p:spPr>
          <a:xfrm>
            <a:off x="7656318" y="4266654"/>
            <a:ext cx="3133725" cy="723900"/>
          </a:xfrm>
          <a:prstGeom prst="rect">
            <a:avLst/>
          </a:prstGeom>
          <a:noFill/>
          <a:ln>
            <a:noFill/>
          </a:ln>
        </p:spPr>
      </p:pic>
      <p:sp>
        <p:nvSpPr>
          <p:cNvPr id="1365" name="Google Shape;1365;p83"/>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83</a:t>
            </a:r>
            <a:endParaRPr sz="180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84"/>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372" name="Google Shape;1372;p84"/>
          <p:cNvSpPr/>
          <p:nvPr/>
        </p:nvSpPr>
        <p:spPr>
          <a:xfrm>
            <a:off x="333102" y="98425"/>
            <a:ext cx="11495315" cy="63904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Hypothesis testing</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5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2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18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Optima transitions</a:t>
            </a:r>
            <a:endParaRPr/>
          </a:p>
          <a:p>
            <a:pPr indent="0" lvl="0" marL="0" marR="0" rtl="0" algn="l">
              <a:spcBef>
                <a:spcPts val="600"/>
              </a:spcBef>
              <a:spcAft>
                <a:spcPts val="0"/>
              </a:spcAft>
              <a:buNone/>
            </a:pPr>
            <a:r>
              <a:rPr lang="es-ES" sz="3000">
                <a:solidFill>
                  <a:schemeClr val="dk1"/>
                </a:solidFill>
                <a:latin typeface="Garamond"/>
                <a:ea typeface="Garamond"/>
                <a:cs typeface="Garamond"/>
                <a:sym typeface="Garamond"/>
              </a:rPr>
              <a:t> (package </a:t>
            </a:r>
            <a:r>
              <a:rPr lang="es-ES" sz="3000" cap="small">
                <a:solidFill>
                  <a:schemeClr val="dk1"/>
                </a:solidFill>
                <a:latin typeface="Garamond"/>
                <a:ea typeface="Garamond"/>
                <a:cs typeface="Garamond"/>
                <a:sym typeface="Garamond"/>
              </a:rPr>
              <a:t>bayou</a:t>
            </a:r>
            <a:r>
              <a:rPr lang="es-ES" sz="3000">
                <a:solidFill>
                  <a:schemeClr val="dk1"/>
                </a:solidFill>
                <a:latin typeface="Garamond"/>
                <a:ea typeface="Garamond"/>
                <a:cs typeface="Garamond"/>
                <a:sym typeface="Garamond"/>
              </a:rPr>
              <a:t>)</a:t>
            </a:r>
            <a:endParaRPr/>
          </a:p>
          <a:p>
            <a:pPr indent="0" lvl="0" marL="0" marR="0" rtl="0" algn="l">
              <a:lnSpc>
                <a:spcPct val="150000"/>
              </a:lnSpc>
              <a:spcBef>
                <a:spcPts val="600"/>
              </a:spcBef>
              <a:spcAft>
                <a:spcPts val="0"/>
              </a:spcAft>
              <a:buNone/>
            </a:pPr>
            <a:r>
              <a:t/>
            </a:r>
            <a:endParaRPr sz="24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2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373" name="Google Shape;1373;p8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374" name="Google Shape;1374;p84"/>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375" name="Google Shape;1375;p84"/>
          <p:cNvSpPr/>
          <p:nvPr/>
        </p:nvSpPr>
        <p:spPr>
          <a:xfrm>
            <a:off x="5357483" y="1144295"/>
            <a:ext cx="6337806" cy="440120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3000"/>
              <a:buFont typeface="Courier New"/>
              <a:buChar char="o"/>
            </a:pPr>
            <a:r>
              <a:rPr lang="es-ES" sz="3000">
                <a:solidFill>
                  <a:schemeClr val="dk1"/>
                </a:solidFill>
                <a:latin typeface="Garamond"/>
                <a:ea typeface="Garamond"/>
                <a:cs typeface="Garamond"/>
                <a:sym typeface="Garamond"/>
              </a:rPr>
              <a:t>Culm length</a:t>
            </a:r>
            <a:endParaRPr/>
          </a:p>
          <a:p>
            <a:pPr indent="-457200" lvl="0" marL="457200" marR="0" rtl="0" algn="l">
              <a:lnSpc>
                <a:spcPct val="150000"/>
              </a:lnSpc>
              <a:spcBef>
                <a:spcPts val="600"/>
              </a:spcBef>
              <a:spcAft>
                <a:spcPts val="0"/>
              </a:spcAft>
              <a:buClr>
                <a:schemeClr val="dk1"/>
              </a:buClr>
              <a:buSzPts val="3000"/>
              <a:buFont typeface="Courier New"/>
              <a:buChar char="o"/>
            </a:pPr>
            <a:r>
              <a:rPr lang="es-ES" sz="3000">
                <a:solidFill>
                  <a:schemeClr val="dk1"/>
                </a:solidFill>
                <a:latin typeface="Garamond"/>
                <a:ea typeface="Garamond"/>
                <a:cs typeface="Garamond"/>
                <a:sym typeface="Garamond"/>
              </a:rPr>
              <a:t>Leaf width</a:t>
            </a:r>
            <a:endParaRPr/>
          </a:p>
          <a:p>
            <a:pPr indent="-457200" lvl="0" marL="457200" marR="0" rtl="0" algn="l">
              <a:lnSpc>
                <a:spcPct val="150000"/>
              </a:lnSpc>
              <a:spcBef>
                <a:spcPts val="600"/>
              </a:spcBef>
              <a:spcAft>
                <a:spcPts val="0"/>
              </a:spcAft>
              <a:buClr>
                <a:schemeClr val="dk1"/>
              </a:buClr>
              <a:buSzPts val="3000"/>
              <a:buFont typeface="Courier New"/>
              <a:buChar char="o"/>
            </a:pPr>
            <a:r>
              <a:rPr lang="es-ES" sz="3000">
                <a:solidFill>
                  <a:schemeClr val="dk1"/>
                </a:solidFill>
                <a:latin typeface="Garamond"/>
                <a:ea typeface="Garamond"/>
                <a:cs typeface="Garamond"/>
                <a:sym typeface="Garamond"/>
              </a:rPr>
              <a:t>Utricle length</a:t>
            </a:r>
            <a:endParaRPr/>
          </a:p>
          <a:p>
            <a:pPr indent="-457200" lvl="0" marL="457200" marR="0" rtl="0" algn="l">
              <a:lnSpc>
                <a:spcPct val="150000"/>
              </a:lnSpc>
              <a:spcBef>
                <a:spcPts val="600"/>
              </a:spcBef>
              <a:spcAft>
                <a:spcPts val="0"/>
              </a:spcAft>
              <a:buClr>
                <a:schemeClr val="dk1"/>
              </a:buClr>
              <a:buSzPts val="3000"/>
              <a:buFont typeface="Courier New"/>
              <a:buChar char="o"/>
            </a:pPr>
            <a:r>
              <a:rPr lang="es-ES" sz="3000">
                <a:solidFill>
                  <a:schemeClr val="dk1"/>
                </a:solidFill>
                <a:latin typeface="Garamond"/>
                <a:ea typeface="Garamond"/>
                <a:cs typeface="Garamond"/>
                <a:sym typeface="Garamond"/>
              </a:rPr>
              <a:t>Lateral/terminal inflorescence length</a:t>
            </a:r>
            <a:endParaRPr/>
          </a:p>
          <a:p>
            <a:pPr indent="-457200" lvl="0" marL="457200" marR="0" rtl="0" algn="l">
              <a:lnSpc>
                <a:spcPct val="150000"/>
              </a:lnSpc>
              <a:spcBef>
                <a:spcPts val="600"/>
              </a:spcBef>
              <a:spcAft>
                <a:spcPts val="0"/>
              </a:spcAft>
              <a:buClr>
                <a:schemeClr val="dk1"/>
              </a:buClr>
              <a:buSzPts val="3000"/>
              <a:buFont typeface="Courier New"/>
              <a:buChar char="o"/>
            </a:pPr>
            <a:r>
              <a:rPr lang="es-ES" sz="3000">
                <a:solidFill>
                  <a:schemeClr val="dk1"/>
                </a:solidFill>
                <a:latin typeface="Garamond"/>
                <a:ea typeface="Garamond"/>
                <a:cs typeface="Garamond"/>
                <a:sym typeface="Garamond"/>
              </a:rPr>
              <a:t>19 variables </a:t>
            </a:r>
            <a:endParaRPr/>
          </a:p>
          <a:p>
            <a:pPr indent="0" lvl="0" marL="0" marR="0" rtl="0" algn="l">
              <a:spcBef>
                <a:spcPts val="600"/>
              </a:spcBef>
              <a:spcAft>
                <a:spcPts val="0"/>
              </a:spcAft>
              <a:buNone/>
            </a:pPr>
            <a:r>
              <a:rPr lang="es-ES" sz="3000">
                <a:solidFill>
                  <a:schemeClr val="dk1"/>
                </a:solidFill>
                <a:latin typeface="Garamond"/>
                <a:ea typeface="Garamond"/>
                <a:cs typeface="Garamond"/>
                <a:sym typeface="Garamond"/>
              </a:rPr>
              <a:t>(temperature and precipitations)</a:t>
            </a:r>
            <a:endParaRPr/>
          </a:p>
        </p:txBody>
      </p:sp>
      <p:sp>
        <p:nvSpPr>
          <p:cNvPr id="1376" name="Google Shape;1376;p84"/>
          <p:cNvSpPr/>
          <p:nvPr/>
        </p:nvSpPr>
        <p:spPr>
          <a:xfrm>
            <a:off x="4800597" y="1343890"/>
            <a:ext cx="338948" cy="4201601"/>
          </a:xfrm>
          <a:prstGeom prst="leftBrace">
            <a:avLst>
              <a:gd fmla="val 8333" name="adj1"/>
              <a:gd fmla="val 50000" name="adj2"/>
            </a:avLst>
          </a:prstGeom>
          <a:noFill/>
          <a:ln cap="flat" cmpd="sng" w="9525">
            <a:solidFill>
              <a:srgbClr val="002C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377" name="Google Shape;1377;p84"/>
          <p:cNvPicPr preferRelativeResize="0"/>
          <p:nvPr/>
        </p:nvPicPr>
        <p:blipFill rotWithShape="1">
          <a:blip r:embed="rId4">
            <a:alphaModFix/>
          </a:blip>
          <a:srcRect b="0" l="0" r="0" t="0"/>
          <a:stretch/>
        </p:blipFill>
        <p:spPr>
          <a:xfrm>
            <a:off x="7656318" y="4266654"/>
            <a:ext cx="3133725" cy="723900"/>
          </a:xfrm>
          <a:prstGeom prst="rect">
            <a:avLst/>
          </a:prstGeom>
          <a:noFill/>
          <a:ln>
            <a:noFill/>
          </a:ln>
        </p:spPr>
      </p:pic>
      <p:sp>
        <p:nvSpPr>
          <p:cNvPr id="1378" name="Google Shape;1378;p84"/>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84</a:t>
            </a:r>
            <a:endParaRPr sz="18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pic>
        <p:nvPicPr>
          <p:cNvPr id="1384" name="Google Shape;1384;p85"/>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385" name="Google Shape;1385;p85"/>
          <p:cNvSpPr/>
          <p:nvPr/>
        </p:nvSpPr>
        <p:spPr>
          <a:xfrm>
            <a:off x="333102" y="98425"/>
            <a:ext cx="11495315" cy="58133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Brownian motion (BM) vs. Ornstein-Uhlenbeck (OU)</a:t>
            </a:r>
            <a:endParaRPr sz="5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BM: </a:t>
            </a:r>
            <a:r>
              <a:rPr lang="es-ES" sz="3000">
                <a:solidFill>
                  <a:schemeClr val="dk1"/>
                </a:solidFill>
                <a:latin typeface="Garamond"/>
                <a:ea typeface="Garamond"/>
                <a:cs typeface="Garamond"/>
                <a:sym typeface="Garamond"/>
              </a:rPr>
              <a:t>The character evolves approximately as a random walk.</a:t>
            </a:r>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				</a:t>
            </a:r>
            <a:endParaRPr/>
          </a:p>
          <a:p>
            <a:pPr indent="0" lvl="0" marL="0" marR="0" rtl="0" algn="l">
              <a:lnSpc>
                <a:spcPct val="150000"/>
              </a:lnSpc>
              <a:spcBef>
                <a:spcPts val="600"/>
              </a:spcBef>
              <a:spcAft>
                <a:spcPts val="0"/>
              </a:spcAft>
              <a:buNone/>
            </a:pPr>
            <a:r>
              <a:t/>
            </a:r>
            <a:endParaRPr sz="44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OU:</a:t>
            </a:r>
            <a:r>
              <a:rPr lang="es-ES" sz="3000">
                <a:solidFill>
                  <a:schemeClr val="dk1"/>
                </a:solidFill>
                <a:latin typeface="Garamond"/>
                <a:ea typeface="Garamond"/>
                <a:cs typeface="Garamond"/>
                <a:sym typeface="Garamond"/>
              </a:rPr>
              <a:t> The character evolves towards an optimum.</a:t>
            </a:r>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			</a:t>
            </a:r>
            <a:endParaRPr sz="3000">
              <a:solidFill>
                <a:schemeClr val="dk1"/>
              </a:solidFill>
              <a:latin typeface="Garamond"/>
              <a:ea typeface="Garamond"/>
              <a:cs typeface="Garamond"/>
              <a:sym typeface="Garamond"/>
            </a:endParaRPr>
          </a:p>
        </p:txBody>
      </p:sp>
      <p:cxnSp>
        <p:nvCxnSpPr>
          <p:cNvPr id="1386" name="Google Shape;1386;p8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387" name="Google Shape;1387;p8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388" name="Google Shape;1388;p85"/>
          <p:cNvSpPr/>
          <p:nvPr/>
        </p:nvSpPr>
        <p:spPr>
          <a:xfrm>
            <a:off x="2814626" y="3235489"/>
            <a:ext cx="259587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Change of the </a:t>
            </a:r>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trait over time</a:t>
            </a:r>
            <a:endParaRPr sz="1800">
              <a:solidFill>
                <a:schemeClr val="dk1"/>
              </a:solidFill>
              <a:latin typeface="Garamond"/>
              <a:ea typeface="Garamond"/>
              <a:cs typeface="Garamond"/>
              <a:sym typeface="Garamond"/>
            </a:endParaRPr>
          </a:p>
        </p:txBody>
      </p:sp>
      <p:sp>
        <p:nvSpPr>
          <p:cNvPr id="1389" name="Google Shape;1389;p85"/>
          <p:cNvSpPr/>
          <p:nvPr/>
        </p:nvSpPr>
        <p:spPr>
          <a:xfrm>
            <a:off x="3170835" y="6020347"/>
            <a:ext cx="17734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Rate towards</a:t>
            </a:r>
            <a:endParaRPr sz="2000">
              <a:solidFill>
                <a:schemeClr val="dk1"/>
              </a:solidFill>
              <a:latin typeface="Garamond"/>
              <a:ea typeface="Garamond"/>
              <a:cs typeface="Garamond"/>
              <a:sym typeface="Garamond"/>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the optimum</a:t>
            </a:r>
            <a:endParaRPr sz="1800">
              <a:solidFill>
                <a:schemeClr val="dk1"/>
              </a:solidFill>
              <a:latin typeface="Garamond"/>
              <a:ea typeface="Garamond"/>
              <a:cs typeface="Garamond"/>
              <a:sym typeface="Garamond"/>
            </a:endParaRPr>
          </a:p>
        </p:txBody>
      </p:sp>
      <p:sp>
        <p:nvSpPr>
          <p:cNvPr id="1390" name="Google Shape;1390;p85"/>
          <p:cNvSpPr/>
          <p:nvPr/>
        </p:nvSpPr>
        <p:spPr>
          <a:xfrm>
            <a:off x="4696472" y="6069748"/>
            <a:ext cx="177347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Optimum</a:t>
            </a:r>
            <a:endParaRPr sz="1800">
              <a:solidFill>
                <a:schemeClr val="dk1"/>
              </a:solidFill>
              <a:latin typeface="Garamond"/>
              <a:ea typeface="Garamond"/>
              <a:cs typeface="Garamond"/>
              <a:sym typeface="Garamond"/>
            </a:endParaRPr>
          </a:p>
        </p:txBody>
      </p:sp>
      <p:sp>
        <p:nvSpPr>
          <p:cNvPr id="1391" name="Google Shape;1391;p85"/>
          <p:cNvSpPr/>
          <p:nvPr/>
        </p:nvSpPr>
        <p:spPr>
          <a:xfrm>
            <a:off x="5814781" y="6016073"/>
            <a:ext cx="17734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Trait at</a:t>
            </a:r>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time </a:t>
            </a:r>
            <a:r>
              <a:rPr i="1" lang="es-ES" sz="2000">
                <a:solidFill>
                  <a:schemeClr val="dk1"/>
                </a:solidFill>
                <a:latin typeface="Garamond"/>
                <a:ea typeface="Garamond"/>
                <a:cs typeface="Garamond"/>
                <a:sym typeface="Garamond"/>
              </a:rPr>
              <a:t>t</a:t>
            </a:r>
            <a:endParaRPr i="1" sz="1800">
              <a:solidFill>
                <a:schemeClr val="dk1"/>
              </a:solidFill>
              <a:latin typeface="Garamond"/>
              <a:ea typeface="Garamond"/>
              <a:cs typeface="Garamond"/>
              <a:sym typeface="Garamond"/>
            </a:endParaRPr>
          </a:p>
        </p:txBody>
      </p:sp>
      <p:sp>
        <p:nvSpPr>
          <p:cNvPr id="1392" name="Google Shape;1392;p85"/>
          <p:cNvSpPr/>
          <p:nvPr/>
        </p:nvSpPr>
        <p:spPr>
          <a:xfrm>
            <a:off x="4946946" y="3541700"/>
            <a:ext cx="259587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SD of the secondary stochastic changes </a:t>
            </a:r>
            <a:endParaRPr sz="1800">
              <a:solidFill>
                <a:schemeClr val="dk1"/>
              </a:solidFill>
              <a:latin typeface="Garamond"/>
              <a:ea typeface="Garamond"/>
              <a:cs typeface="Garamond"/>
              <a:sym typeface="Garamond"/>
            </a:endParaRPr>
          </a:p>
        </p:txBody>
      </p:sp>
      <p:sp>
        <p:nvSpPr>
          <p:cNvPr id="1393" name="Google Shape;1393;p85"/>
          <p:cNvSpPr/>
          <p:nvPr/>
        </p:nvSpPr>
        <p:spPr>
          <a:xfrm>
            <a:off x="3547065" y="5231012"/>
            <a:ext cx="5097870" cy="55399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3000">
                <a:solidFill>
                  <a:srgbClr val="000000"/>
                </a:solidFill>
                <a:latin typeface="Garamond"/>
                <a:ea typeface="Garamond"/>
                <a:cs typeface="Garamond"/>
                <a:sym typeface="Garamond"/>
              </a:rPr>
              <a:t>d</a:t>
            </a:r>
            <a:r>
              <a:rPr b="1" i="1" lang="es-ES" sz="3000">
                <a:solidFill>
                  <a:srgbClr val="000000"/>
                </a:solidFill>
                <a:latin typeface="Garamond"/>
                <a:ea typeface="Garamond"/>
                <a:cs typeface="Garamond"/>
                <a:sym typeface="Garamond"/>
              </a:rPr>
              <a:t>X</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 = α (θ – </a:t>
            </a:r>
            <a:r>
              <a:rPr b="1" i="1" lang="es-ES" sz="3000">
                <a:solidFill>
                  <a:srgbClr val="000000"/>
                </a:solidFill>
                <a:latin typeface="Garamond"/>
                <a:ea typeface="Garamond"/>
                <a:cs typeface="Garamond"/>
                <a:sym typeface="Garamond"/>
              </a:rPr>
              <a:t>X</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))d</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 + σd</a:t>
            </a:r>
            <a:r>
              <a:rPr b="1" i="1" lang="es-ES" sz="3000">
                <a:solidFill>
                  <a:srgbClr val="000000"/>
                </a:solidFill>
                <a:latin typeface="Garamond"/>
                <a:ea typeface="Garamond"/>
                <a:cs typeface="Garamond"/>
                <a:sym typeface="Garamond"/>
              </a:rPr>
              <a:t>B</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a:t>
            </a:r>
            <a:endParaRPr/>
          </a:p>
        </p:txBody>
      </p:sp>
      <p:sp>
        <p:nvSpPr>
          <p:cNvPr id="1394" name="Google Shape;1394;p85"/>
          <p:cNvSpPr/>
          <p:nvPr/>
        </p:nvSpPr>
        <p:spPr>
          <a:xfrm>
            <a:off x="7049454" y="3176635"/>
            <a:ext cx="259587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Random variable</a:t>
            </a:r>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with N(μ,σ</a:t>
            </a:r>
            <a:r>
              <a:rPr baseline="30000" lang="es-ES" sz="2000">
                <a:solidFill>
                  <a:schemeClr val="dk1"/>
                </a:solidFill>
                <a:latin typeface="Garamond"/>
                <a:ea typeface="Garamond"/>
                <a:cs typeface="Garamond"/>
                <a:sym typeface="Garamond"/>
              </a:rPr>
              <a:t>2</a:t>
            </a:r>
            <a:r>
              <a:rPr lang="es-ES" sz="2000">
                <a:solidFill>
                  <a:schemeClr val="dk1"/>
                </a:solidFill>
                <a:latin typeface="Garamond"/>
                <a:ea typeface="Garamond"/>
                <a:cs typeface="Garamond"/>
                <a:sym typeface="Garamond"/>
              </a:rPr>
              <a:t>)</a:t>
            </a:r>
            <a:endParaRPr sz="1800">
              <a:solidFill>
                <a:schemeClr val="dk1"/>
              </a:solidFill>
              <a:latin typeface="Garamond"/>
              <a:ea typeface="Garamond"/>
              <a:cs typeface="Garamond"/>
              <a:sym typeface="Garamond"/>
            </a:endParaRPr>
          </a:p>
        </p:txBody>
      </p:sp>
      <p:sp>
        <p:nvSpPr>
          <p:cNvPr id="1395" name="Google Shape;1395;p85"/>
          <p:cNvSpPr/>
          <p:nvPr/>
        </p:nvSpPr>
        <p:spPr>
          <a:xfrm>
            <a:off x="7217545" y="6093648"/>
            <a:ext cx="155607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BM</a:t>
            </a:r>
            <a:endParaRPr sz="1800">
              <a:solidFill>
                <a:schemeClr val="dk1"/>
              </a:solidFill>
              <a:latin typeface="Garamond"/>
              <a:ea typeface="Garamond"/>
              <a:cs typeface="Garamond"/>
              <a:sym typeface="Garamond"/>
            </a:endParaRPr>
          </a:p>
        </p:txBody>
      </p:sp>
      <p:sp>
        <p:nvSpPr>
          <p:cNvPr id="1396" name="Google Shape;1396;p85"/>
          <p:cNvSpPr/>
          <p:nvPr/>
        </p:nvSpPr>
        <p:spPr>
          <a:xfrm rot="5400000">
            <a:off x="7912632" y="5502557"/>
            <a:ext cx="179354" cy="918969"/>
          </a:xfrm>
          <a:prstGeom prst="rightBrace">
            <a:avLst>
              <a:gd fmla="val 8333" name="adj1"/>
              <a:gd fmla="val 50000" name="adj2"/>
            </a:avLst>
          </a:prstGeom>
          <a:noFill/>
          <a:ln cap="flat" cmpd="sng" w="9525">
            <a:solidFill>
              <a:srgbClr val="002C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97" name="Google Shape;1397;p85"/>
          <p:cNvSpPr/>
          <p:nvPr/>
        </p:nvSpPr>
        <p:spPr>
          <a:xfrm>
            <a:off x="4816643" y="2568817"/>
            <a:ext cx="2558714" cy="55399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3000">
                <a:solidFill>
                  <a:srgbClr val="000000"/>
                </a:solidFill>
                <a:latin typeface="Garamond"/>
                <a:ea typeface="Garamond"/>
                <a:cs typeface="Garamond"/>
                <a:sym typeface="Garamond"/>
              </a:rPr>
              <a:t>d</a:t>
            </a:r>
            <a:r>
              <a:rPr b="1" i="1" lang="es-ES" sz="3000">
                <a:solidFill>
                  <a:srgbClr val="000000"/>
                </a:solidFill>
                <a:latin typeface="Garamond"/>
                <a:ea typeface="Garamond"/>
                <a:cs typeface="Garamond"/>
                <a:sym typeface="Garamond"/>
              </a:rPr>
              <a:t>X</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 = σd</a:t>
            </a:r>
            <a:r>
              <a:rPr b="1" i="1" lang="es-ES" sz="3000">
                <a:solidFill>
                  <a:srgbClr val="000000"/>
                </a:solidFill>
                <a:latin typeface="Garamond"/>
                <a:ea typeface="Garamond"/>
                <a:cs typeface="Garamond"/>
                <a:sym typeface="Garamond"/>
              </a:rPr>
              <a:t>B</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a:t>
            </a:r>
            <a:endParaRPr/>
          </a:p>
        </p:txBody>
      </p:sp>
      <p:cxnSp>
        <p:nvCxnSpPr>
          <p:cNvPr id="1398" name="Google Shape;1398;p85"/>
          <p:cNvCxnSpPr/>
          <p:nvPr/>
        </p:nvCxnSpPr>
        <p:spPr>
          <a:xfrm flipH="1">
            <a:off x="4914185" y="3083160"/>
            <a:ext cx="327897" cy="300799"/>
          </a:xfrm>
          <a:prstGeom prst="straightConnector1">
            <a:avLst/>
          </a:prstGeom>
          <a:noFill/>
          <a:ln cap="flat" cmpd="sng" w="9525">
            <a:solidFill>
              <a:srgbClr val="002C9E"/>
            </a:solidFill>
            <a:prstDash val="solid"/>
            <a:miter lim="800000"/>
            <a:headEnd len="sm" w="sm" type="none"/>
            <a:tailEnd len="med" w="med" type="triangle"/>
          </a:ln>
        </p:spPr>
      </p:cxnSp>
      <p:cxnSp>
        <p:nvCxnSpPr>
          <p:cNvPr id="1399" name="Google Shape;1399;p85"/>
          <p:cNvCxnSpPr>
            <a:endCxn id="1392" idx="0"/>
          </p:cNvCxnSpPr>
          <p:nvPr/>
        </p:nvCxnSpPr>
        <p:spPr>
          <a:xfrm flipH="1">
            <a:off x="6244886" y="3074300"/>
            <a:ext cx="79800" cy="467400"/>
          </a:xfrm>
          <a:prstGeom prst="straightConnector1">
            <a:avLst/>
          </a:prstGeom>
          <a:noFill/>
          <a:ln cap="flat" cmpd="sng" w="9525">
            <a:solidFill>
              <a:srgbClr val="002C9E"/>
            </a:solidFill>
            <a:prstDash val="solid"/>
            <a:miter lim="800000"/>
            <a:headEnd len="sm" w="sm" type="none"/>
            <a:tailEnd len="med" w="med" type="triangle"/>
          </a:ln>
        </p:spPr>
      </p:cxnSp>
      <p:cxnSp>
        <p:nvCxnSpPr>
          <p:cNvPr id="1400" name="Google Shape;1400;p85"/>
          <p:cNvCxnSpPr/>
          <p:nvPr/>
        </p:nvCxnSpPr>
        <p:spPr>
          <a:xfrm>
            <a:off x="6881031" y="3038586"/>
            <a:ext cx="436380" cy="312756"/>
          </a:xfrm>
          <a:prstGeom prst="straightConnector1">
            <a:avLst/>
          </a:prstGeom>
          <a:noFill/>
          <a:ln cap="flat" cmpd="sng" w="9525">
            <a:solidFill>
              <a:srgbClr val="002C9E"/>
            </a:solidFill>
            <a:prstDash val="solid"/>
            <a:miter lim="800000"/>
            <a:headEnd len="sm" w="sm" type="none"/>
            <a:tailEnd len="med" w="med" type="triangle"/>
          </a:ln>
        </p:spPr>
      </p:cxnSp>
      <p:cxnSp>
        <p:nvCxnSpPr>
          <p:cNvPr id="1401" name="Google Shape;1401;p85"/>
          <p:cNvCxnSpPr/>
          <p:nvPr/>
        </p:nvCxnSpPr>
        <p:spPr>
          <a:xfrm>
            <a:off x="5450065" y="5664450"/>
            <a:ext cx="19958" cy="467476"/>
          </a:xfrm>
          <a:prstGeom prst="straightConnector1">
            <a:avLst/>
          </a:prstGeom>
          <a:noFill/>
          <a:ln cap="flat" cmpd="sng" w="9525">
            <a:solidFill>
              <a:srgbClr val="002C9E"/>
            </a:solidFill>
            <a:prstDash val="solid"/>
            <a:miter lim="800000"/>
            <a:headEnd len="sm" w="sm" type="none"/>
            <a:tailEnd len="med" w="med" type="triangle"/>
          </a:ln>
        </p:spPr>
      </p:cxnSp>
      <p:cxnSp>
        <p:nvCxnSpPr>
          <p:cNvPr id="1402" name="Google Shape;1402;p85"/>
          <p:cNvCxnSpPr/>
          <p:nvPr/>
        </p:nvCxnSpPr>
        <p:spPr>
          <a:xfrm flipH="1">
            <a:off x="4696472" y="5693416"/>
            <a:ext cx="290447" cy="372255"/>
          </a:xfrm>
          <a:prstGeom prst="straightConnector1">
            <a:avLst/>
          </a:prstGeom>
          <a:noFill/>
          <a:ln cap="flat" cmpd="sng" w="9525">
            <a:solidFill>
              <a:srgbClr val="002C9E"/>
            </a:solidFill>
            <a:prstDash val="solid"/>
            <a:miter lim="800000"/>
            <a:headEnd len="sm" w="sm" type="none"/>
            <a:tailEnd len="med" w="med" type="triangle"/>
          </a:ln>
        </p:spPr>
      </p:cxnSp>
      <p:cxnSp>
        <p:nvCxnSpPr>
          <p:cNvPr id="1403" name="Google Shape;1403;p85"/>
          <p:cNvCxnSpPr/>
          <p:nvPr/>
        </p:nvCxnSpPr>
        <p:spPr>
          <a:xfrm>
            <a:off x="6204352" y="5737433"/>
            <a:ext cx="106764" cy="314286"/>
          </a:xfrm>
          <a:prstGeom prst="straightConnector1">
            <a:avLst/>
          </a:prstGeom>
          <a:noFill/>
          <a:ln cap="flat" cmpd="sng" w="9525">
            <a:solidFill>
              <a:srgbClr val="002C9E"/>
            </a:solidFill>
            <a:prstDash val="solid"/>
            <a:miter lim="800000"/>
            <a:headEnd len="sm" w="sm" type="none"/>
            <a:tailEnd len="med" w="med" type="triangle"/>
          </a:ln>
        </p:spPr>
      </p:cxnSp>
      <p:sp>
        <p:nvSpPr>
          <p:cNvPr id="1404" name="Google Shape;1404;p85"/>
          <p:cNvSpPr/>
          <p:nvPr/>
        </p:nvSpPr>
        <p:spPr>
          <a:xfrm>
            <a:off x="363583" y="2629062"/>
            <a:ext cx="1875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rgbClr val="000000"/>
                </a:solidFill>
                <a:latin typeface="Garamond"/>
                <a:ea typeface="Garamond"/>
                <a:cs typeface="Garamond"/>
                <a:sym typeface="Garamond"/>
              </a:rPr>
              <a:t>*Used in MCMC</a:t>
            </a:r>
            <a:endParaRPr sz="1200">
              <a:solidFill>
                <a:schemeClr val="dk1"/>
              </a:solidFill>
              <a:latin typeface="Calibri"/>
              <a:ea typeface="Calibri"/>
              <a:cs typeface="Calibri"/>
              <a:sym typeface="Calibri"/>
            </a:endParaRPr>
          </a:p>
        </p:txBody>
      </p:sp>
      <p:sp>
        <p:nvSpPr>
          <p:cNvPr id="1405" name="Google Shape;1405;p85"/>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85</a:t>
            </a:r>
            <a:endParaRPr sz="180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pic>
        <p:nvPicPr>
          <p:cNvPr id="1411" name="Google Shape;1411;p86"/>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412" name="Google Shape;1412;p86"/>
          <p:cNvSpPr/>
          <p:nvPr/>
        </p:nvSpPr>
        <p:spPr>
          <a:xfrm>
            <a:off x="333102" y="98425"/>
            <a:ext cx="11495315" cy="3181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Materials and methods</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Brownian motion (BM) vs. Ornstein-Uhlenbeck (OU)</a:t>
            </a:r>
            <a:endParaRPr sz="5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OU:</a:t>
            </a:r>
            <a:r>
              <a:rPr lang="es-ES" sz="3000">
                <a:solidFill>
                  <a:schemeClr val="dk1"/>
                </a:solidFill>
                <a:latin typeface="Garamond"/>
                <a:ea typeface="Garamond"/>
                <a:cs typeface="Garamond"/>
                <a:sym typeface="Garamond"/>
              </a:rPr>
              <a:t> The character evolves towards an optimum.</a:t>
            </a:r>
            <a:endParaRPr/>
          </a:p>
          <a:p>
            <a:pPr indent="0" lvl="0" marL="0" marR="0" rtl="0" algn="l">
              <a:lnSpc>
                <a:spcPct val="150000"/>
              </a:lnSpc>
              <a:spcBef>
                <a:spcPts val="600"/>
              </a:spcBef>
              <a:spcAft>
                <a:spcPts val="0"/>
              </a:spcAft>
              <a:buNone/>
            </a:pPr>
            <a:r>
              <a:rPr b="1" lang="es-ES" sz="3000">
                <a:solidFill>
                  <a:schemeClr val="dk1"/>
                </a:solidFill>
                <a:latin typeface="Garamond"/>
                <a:ea typeface="Garamond"/>
                <a:cs typeface="Garamond"/>
                <a:sym typeface="Garamond"/>
              </a:rPr>
              <a:t>			</a:t>
            </a:r>
            <a:endParaRPr sz="3000">
              <a:solidFill>
                <a:schemeClr val="dk1"/>
              </a:solidFill>
              <a:latin typeface="Garamond"/>
              <a:ea typeface="Garamond"/>
              <a:cs typeface="Garamond"/>
              <a:sym typeface="Garamond"/>
            </a:endParaRPr>
          </a:p>
        </p:txBody>
      </p:sp>
      <p:cxnSp>
        <p:nvCxnSpPr>
          <p:cNvPr id="1413" name="Google Shape;1413;p8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414" name="Google Shape;1414;p8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grpSp>
        <p:nvGrpSpPr>
          <p:cNvPr id="1415" name="Google Shape;1415;p86"/>
          <p:cNvGrpSpPr/>
          <p:nvPr/>
        </p:nvGrpSpPr>
        <p:grpSpPr>
          <a:xfrm>
            <a:off x="3294610" y="2628199"/>
            <a:ext cx="5602780" cy="1497221"/>
            <a:chOff x="2789835" y="2628199"/>
            <a:chExt cx="5602780" cy="1497221"/>
          </a:xfrm>
        </p:grpSpPr>
        <p:sp>
          <p:nvSpPr>
            <p:cNvPr id="1416" name="Google Shape;1416;p86"/>
            <p:cNvSpPr/>
            <p:nvPr/>
          </p:nvSpPr>
          <p:spPr>
            <a:xfrm>
              <a:off x="2789835" y="3417534"/>
              <a:ext cx="17734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Rate towards</a:t>
              </a:r>
              <a:endParaRPr sz="2000">
                <a:solidFill>
                  <a:schemeClr val="dk1"/>
                </a:solidFill>
                <a:latin typeface="Garamond"/>
                <a:ea typeface="Garamond"/>
                <a:cs typeface="Garamond"/>
                <a:sym typeface="Garamond"/>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the optimum</a:t>
              </a:r>
              <a:endParaRPr sz="1800">
                <a:solidFill>
                  <a:schemeClr val="dk1"/>
                </a:solidFill>
                <a:latin typeface="Garamond"/>
                <a:ea typeface="Garamond"/>
                <a:cs typeface="Garamond"/>
                <a:sym typeface="Garamond"/>
              </a:endParaRPr>
            </a:p>
          </p:txBody>
        </p:sp>
        <p:sp>
          <p:nvSpPr>
            <p:cNvPr id="1417" name="Google Shape;1417;p86"/>
            <p:cNvSpPr/>
            <p:nvPr/>
          </p:nvSpPr>
          <p:spPr>
            <a:xfrm>
              <a:off x="4315472" y="3466935"/>
              <a:ext cx="177347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Optimum</a:t>
              </a:r>
              <a:endParaRPr sz="1800">
                <a:solidFill>
                  <a:schemeClr val="dk1"/>
                </a:solidFill>
                <a:latin typeface="Garamond"/>
                <a:ea typeface="Garamond"/>
                <a:cs typeface="Garamond"/>
                <a:sym typeface="Garamond"/>
              </a:endParaRPr>
            </a:p>
          </p:txBody>
        </p:sp>
        <p:sp>
          <p:nvSpPr>
            <p:cNvPr id="1418" name="Google Shape;1418;p86"/>
            <p:cNvSpPr/>
            <p:nvPr/>
          </p:nvSpPr>
          <p:spPr>
            <a:xfrm>
              <a:off x="5433781" y="3413260"/>
              <a:ext cx="17734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Trait at</a:t>
              </a:r>
              <a:endParaRPr/>
            </a:p>
            <a:p>
              <a:pPr indent="0" lvl="0" marL="0" marR="0" rtl="0" algn="ctr">
                <a:spcBef>
                  <a:spcPts val="0"/>
                </a:spcBef>
                <a:spcAft>
                  <a:spcPts val="0"/>
                </a:spcAft>
                <a:buNone/>
              </a:pPr>
              <a:r>
                <a:rPr lang="es-ES" sz="2000">
                  <a:solidFill>
                    <a:schemeClr val="dk1"/>
                  </a:solidFill>
                  <a:latin typeface="Garamond"/>
                  <a:ea typeface="Garamond"/>
                  <a:cs typeface="Garamond"/>
                  <a:sym typeface="Garamond"/>
                </a:rPr>
                <a:t>time </a:t>
              </a:r>
              <a:r>
                <a:rPr i="1" lang="es-ES" sz="2000">
                  <a:solidFill>
                    <a:schemeClr val="dk1"/>
                  </a:solidFill>
                  <a:latin typeface="Garamond"/>
                  <a:ea typeface="Garamond"/>
                  <a:cs typeface="Garamond"/>
                  <a:sym typeface="Garamond"/>
                </a:rPr>
                <a:t>t</a:t>
              </a:r>
              <a:endParaRPr i="1" sz="1800">
                <a:solidFill>
                  <a:schemeClr val="dk1"/>
                </a:solidFill>
                <a:latin typeface="Garamond"/>
                <a:ea typeface="Garamond"/>
                <a:cs typeface="Garamond"/>
                <a:sym typeface="Garamond"/>
              </a:endParaRPr>
            </a:p>
          </p:txBody>
        </p:sp>
        <p:sp>
          <p:nvSpPr>
            <p:cNvPr id="1419" name="Google Shape;1419;p86"/>
            <p:cNvSpPr/>
            <p:nvPr/>
          </p:nvSpPr>
          <p:spPr>
            <a:xfrm>
              <a:off x="3166065" y="2628199"/>
              <a:ext cx="509787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3000">
                  <a:solidFill>
                    <a:srgbClr val="000000"/>
                  </a:solidFill>
                  <a:latin typeface="Garamond"/>
                  <a:ea typeface="Garamond"/>
                  <a:cs typeface="Garamond"/>
                  <a:sym typeface="Garamond"/>
                </a:rPr>
                <a:t>d</a:t>
              </a:r>
              <a:r>
                <a:rPr b="1" i="1" lang="es-ES" sz="3000">
                  <a:solidFill>
                    <a:srgbClr val="000000"/>
                  </a:solidFill>
                  <a:latin typeface="Garamond"/>
                  <a:ea typeface="Garamond"/>
                  <a:cs typeface="Garamond"/>
                  <a:sym typeface="Garamond"/>
                </a:rPr>
                <a:t>X</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 = α (θ – </a:t>
              </a:r>
              <a:r>
                <a:rPr b="1" i="1" lang="es-ES" sz="3000">
                  <a:solidFill>
                    <a:srgbClr val="000000"/>
                  </a:solidFill>
                  <a:latin typeface="Garamond"/>
                  <a:ea typeface="Garamond"/>
                  <a:cs typeface="Garamond"/>
                  <a:sym typeface="Garamond"/>
                </a:rPr>
                <a:t>X</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))d</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 + σd</a:t>
              </a:r>
              <a:r>
                <a:rPr b="1" i="1" lang="es-ES" sz="3000">
                  <a:solidFill>
                    <a:srgbClr val="000000"/>
                  </a:solidFill>
                  <a:latin typeface="Garamond"/>
                  <a:ea typeface="Garamond"/>
                  <a:cs typeface="Garamond"/>
                  <a:sym typeface="Garamond"/>
                </a:rPr>
                <a:t>B</a:t>
              </a:r>
              <a:r>
                <a:rPr b="1" lang="es-ES" sz="3000">
                  <a:solidFill>
                    <a:srgbClr val="000000"/>
                  </a:solidFill>
                  <a:latin typeface="Garamond"/>
                  <a:ea typeface="Garamond"/>
                  <a:cs typeface="Garamond"/>
                  <a:sym typeface="Garamond"/>
                </a:rPr>
                <a:t>(</a:t>
              </a:r>
              <a:r>
                <a:rPr b="1" i="1" lang="es-ES" sz="3000">
                  <a:solidFill>
                    <a:srgbClr val="000000"/>
                  </a:solidFill>
                  <a:latin typeface="Garamond"/>
                  <a:ea typeface="Garamond"/>
                  <a:cs typeface="Garamond"/>
                  <a:sym typeface="Garamond"/>
                </a:rPr>
                <a:t>t</a:t>
              </a:r>
              <a:r>
                <a:rPr b="1" lang="es-ES" sz="3000">
                  <a:solidFill>
                    <a:srgbClr val="000000"/>
                  </a:solidFill>
                  <a:latin typeface="Garamond"/>
                  <a:ea typeface="Garamond"/>
                  <a:cs typeface="Garamond"/>
                  <a:sym typeface="Garamond"/>
                </a:rPr>
                <a:t>)</a:t>
              </a:r>
              <a:endParaRPr/>
            </a:p>
          </p:txBody>
        </p:sp>
        <p:sp>
          <p:nvSpPr>
            <p:cNvPr id="1420" name="Google Shape;1420;p86"/>
            <p:cNvSpPr/>
            <p:nvPr/>
          </p:nvSpPr>
          <p:spPr>
            <a:xfrm>
              <a:off x="6836545" y="3490835"/>
              <a:ext cx="155607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BM</a:t>
              </a:r>
              <a:endParaRPr sz="1800">
                <a:solidFill>
                  <a:schemeClr val="dk1"/>
                </a:solidFill>
                <a:latin typeface="Garamond"/>
                <a:ea typeface="Garamond"/>
                <a:cs typeface="Garamond"/>
                <a:sym typeface="Garamond"/>
              </a:endParaRPr>
            </a:p>
          </p:txBody>
        </p:sp>
        <p:sp>
          <p:nvSpPr>
            <p:cNvPr id="1421" name="Google Shape;1421;p86"/>
            <p:cNvSpPr/>
            <p:nvPr/>
          </p:nvSpPr>
          <p:spPr>
            <a:xfrm rot="5400000">
              <a:off x="7531632" y="2899744"/>
              <a:ext cx="179354" cy="918969"/>
            </a:xfrm>
            <a:prstGeom prst="rightBrace">
              <a:avLst>
                <a:gd fmla="val 8333" name="adj1"/>
                <a:gd fmla="val 50000" name="adj2"/>
              </a:avLst>
            </a:prstGeom>
            <a:noFill/>
            <a:ln cap="flat" cmpd="sng" w="9525">
              <a:solidFill>
                <a:srgbClr val="002C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422" name="Google Shape;1422;p86"/>
            <p:cNvCxnSpPr/>
            <p:nvPr/>
          </p:nvCxnSpPr>
          <p:spPr>
            <a:xfrm>
              <a:off x="5069065" y="3061637"/>
              <a:ext cx="19958" cy="467476"/>
            </a:xfrm>
            <a:prstGeom prst="straightConnector1">
              <a:avLst/>
            </a:prstGeom>
            <a:noFill/>
            <a:ln cap="flat" cmpd="sng" w="9525">
              <a:solidFill>
                <a:srgbClr val="002C9E"/>
              </a:solidFill>
              <a:prstDash val="solid"/>
              <a:miter lim="800000"/>
              <a:headEnd len="sm" w="sm" type="none"/>
              <a:tailEnd len="med" w="med" type="triangle"/>
            </a:ln>
          </p:spPr>
        </p:cxnSp>
        <p:cxnSp>
          <p:nvCxnSpPr>
            <p:cNvPr id="1423" name="Google Shape;1423;p86"/>
            <p:cNvCxnSpPr/>
            <p:nvPr/>
          </p:nvCxnSpPr>
          <p:spPr>
            <a:xfrm flipH="1">
              <a:off x="4315472" y="3090603"/>
              <a:ext cx="290447" cy="372255"/>
            </a:xfrm>
            <a:prstGeom prst="straightConnector1">
              <a:avLst/>
            </a:prstGeom>
            <a:noFill/>
            <a:ln cap="flat" cmpd="sng" w="9525">
              <a:solidFill>
                <a:srgbClr val="002C9E"/>
              </a:solidFill>
              <a:prstDash val="solid"/>
              <a:miter lim="800000"/>
              <a:headEnd len="sm" w="sm" type="none"/>
              <a:tailEnd len="med" w="med" type="triangle"/>
            </a:ln>
          </p:spPr>
        </p:cxnSp>
        <p:cxnSp>
          <p:nvCxnSpPr>
            <p:cNvPr id="1424" name="Google Shape;1424;p86"/>
            <p:cNvCxnSpPr/>
            <p:nvPr/>
          </p:nvCxnSpPr>
          <p:spPr>
            <a:xfrm>
              <a:off x="5823352" y="3134620"/>
              <a:ext cx="106764" cy="314286"/>
            </a:xfrm>
            <a:prstGeom prst="straightConnector1">
              <a:avLst/>
            </a:prstGeom>
            <a:noFill/>
            <a:ln cap="flat" cmpd="sng" w="9525">
              <a:solidFill>
                <a:srgbClr val="002C9E"/>
              </a:solidFill>
              <a:prstDash val="solid"/>
              <a:miter lim="800000"/>
              <a:headEnd len="sm" w="sm" type="none"/>
              <a:tailEnd len="med" w="med" type="triangle"/>
            </a:ln>
          </p:spPr>
        </p:cxnSp>
      </p:grpSp>
      <p:sp>
        <p:nvSpPr>
          <p:cNvPr id="1425" name="Google Shape;1425;p86"/>
          <p:cNvSpPr/>
          <p:nvPr/>
        </p:nvSpPr>
        <p:spPr>
          <a:xfrm>
            <a:off x="2868421" y="4871397"/>
            <a:ext cx="2625847" cy="55399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s-ES" sz="3000">
                <a:solidFill>
                  <a:srgbClr val="000000"/>
                </a:solidFill>
                <a:latin typeface="Garamond"/>
                <a:ea typeface="Garamond"/>
                <a:cs typeface="Garamond"/>
                <a:sym typeface="Garamond"/>
              </a:rPr>
              <a:t>t</a:t>
            </a:r>
            <a:r>
              <a:rPr b="1" baseline="-25000" lang="es-ES" sz="3000">
                <a:solidFill>
                  <a:srgbClr val="000000"/>
                </a:solidFill>
                <a:latin typeface="Garamond"/>
                <a:ea typeface="Garamond"/>
                <a:cs typeface="Garamond"/>
                <a:sym typeface="Garamond"/>
              </a:rPr>
              <a:t>1/2 </a:t>
            </a:r>
            <a:r>
              <a:rPr b="1" lang="es-ES" sz="3000">
                <a:solidFill>
                  <a:srgbClr val="000000"/>
                </a:solidFill>
                <a:latin typeface="Garamond"/>
                <a:ea typeface="Garamond"/>
                <a:cs typeface="Garamond"/>
                <a:sym typeface="Garamond"/>
              </a:rPr>
              <a:t>= log</a:t>
            </a:r>
            <a:r>
              <a:rPr b="1" baseline="-25000" lang="es-ES" sz="3000">
                <a:solidFill>
                  <a:srgbClr val="000000"/>
                </a:solidFill>
                <a:latin typeface="Garamond"/>
                <a:ea typeface="Garamond"/>
                <a:cs typeface="Garamond"/>
                <a:sym typeface="Garamond"/>
              </a:rPr>
              <a:t>e</a:t>
            </a:r>
            <a:r>
              <a:rPr b="1" lang="es-ES" sz="3000">
                <a:solidFill>
                  <a:srgbClr val="000000"/>
                </a:solidFill>
                <a:latin typeface="Garamond"/>
                <a:ea typeface="Garamond"/>
                <a:cs typeface="Garamond"/>
                <a:sym typeface="Garamond"/>
              </a:rPr>
              <a:t>(2)/α</a:t>
            </a:r>
            <a:endParaRPr b="1" sz="3000">
              <a:solidFill>
                <a:srgbClr val="000000"/>
              </a:solidFill>
              <a:latin typeface="Garamond"/>
              <a:ea typeface="Garamond"/>
              <a:cs typeface="Garamond"/>
              <a:sym typeface="Garamond"/>
            </a:endParaRPr>
          </a:p>
        </p:txBody>
      </p:sp>
      <p:sp>
        <p:nvSpPr>
          <p:cNvPr id="1426" name="Google Shape;1426;p86"/>
          <p:cNvSpPr/>
          <p:nvPr/>
        </p:nvSpPr>
        <p:spPr>
          <a:xfrm>
            <a:off x="7619333" y="4871397"/>
            <a:ext cx="1835759" cy="55399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s-ES" sz="3000">
                <a:solidFill>
                  <a:srgbClr val="000000"/>
                </a:solidFill>
                <a:latin typeface="Garamond"/>
                <a:ea typeface="Garamond"/>
                <a:cs typeface="Garamond"/>
                <a:sym typeface="Garamond"/>
              </a:rPr>
              <a:t>ν</a:t>
            </a:r>
            <a:r>
              <a:rPr b="1" baseline="-25000" lang="es-ES" sz="3000">
                <a:solidFill>
                  <a:srgbClr val="000000"/>
                </a:solidFill>
                <a:latin typeface="Garamond"/>
                <a:ea typeface="Garamond"/>
                <a:cs typeface="Garamond"/>
                <a:sym typeface="Garamond"/>
              </a:rPr>
              <a:t>y </a:t>
            </a:r>
            <a:r>
              <a:rPr b="1" lang="es-ES" sz="3000">
                <a:solidFill>
                  <a:srgbClr val="000000"/>
                </a:solidFill>
                <a:latin typeface="Garamond"/>
                <a:ea typeface="Garamond"/>
                <a:cs typeface="Garamond"/>
                <a:sym typeface="Garamond"/>
              </a:rPr>
              <a:t>= σ</a:t>
            </a:r>
            <a:r>
              <a:rPr b="1" baseline="30000" lang="es-ES" sz="3000">
                <a:solidFill>
                  <a:srgbClr val="000000"/>
                </a:solidFill>
                <a:latin typeface="Garamond"/>
                <a:ea typeface="Garamond"/>
                <a:cs typeface="Garamond"/>
                <a:sym typeface="Garamond"/>
              </a:rPr>
              <a:t>2</a:t>
            </a:r>
            <a:r>
              <a:rPr b="1" lang="es-ES" sz="3000">
                <a:solidFill>
                  <a:srgbClr val="000000"/>
                </a:solidFill>
                <a:latin typeface="Garamond"/>
                <a:ea typeface="Garamond"/>
                <a:cs typeface="Garamond"/>
                <a:sym typeface="Garamond"/>
              </a:rPr>
              <a:t>/2α</a:t>
            </a:r>
            <a:endParaRPr b="1" sz="3000">
              <a:solidFill>
                <a:srgbClr val="000000"/>
              </a:solidFill>
              <a:latin typeface="Garamond"/>
              <a:ea typeface="Garamond"/>
              <a:cs typeface="Garamond"/>
              <a:sym typeface="Garamond"/>
            </a:endParaRPr>
          </a:p>
        </p:txBody>
      </p:sp>
      <p:sp>
        <p:nvSpPr>
          <p:cNvPr id="1427" name="Google Shape;1427;p86"/>
          <p:cNvSpPr/>
          <p:nvPr/>
        </p:nvSpPr>
        <p:spPr>
          <a:xfrm>
            <a:off x="2634210" y="5517728"/>
            <a:ext cx="286005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Phylogenetic half-life</a:t>
            </a:r>
            <a:endParaRPr sz="1800">
              <a:solidFill>
                <a:schemeClr val="dk1"/>
              </a:solidFill>
              <a:latin typeface="Garamond"/>
              <a:ea typeface="Garamond"/>
              <a:cs typeface="Garamond"/>
              <a:sym typeface="Garamond"/>
            </a:endParaRPr>
          </a:p>
        </p:txBody>
      </p:sp>
      <p:sp>
        <p:nvSpPr>
          <p:cNvPr id="1428" name="Google Shape;1428;p86"/>
          <p:cNvSpPr/>
          <p:nvPr/>
        </p:nvSpPr>
        <p:spPr>
          <a:xfrm>
            <a:off x="7155540" y="5482020"/>
            <a:ext cx="286005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dk1"/>
                </a:solidFill>
                <a:latin typeface="Garamond"/>
                <a:ea typeface="Garamond"/>
                <a:cs typeface="Garamond"/>
                <a:sym typeface="Garamond"/>
              </a:rPr>
              <a:t>Stationary variance</a:t>
            </a:r>
            <a:endParaRPr sz="1800">
              <a:solidFill>
                <a:schemeClr val="dk1"/>
              </a:solidFill>
              <a:latin typeface="Garamond"/>
              <a:ea typeface="Garamond"/>
              <a:cs typeface="Garamond"/>
              <a:sym typeface="Garamond"/>
            </a:endParaRPr>
          </a:p>
        </p:txBody>
      </p:sp>
      <p:sp>
        <p:nvSpPr>
          <p:cNvPr id="1429" name="Google Shape;1429;p86"/>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86</a:t>
            </a:r>
            <a:endParaRPr sz="180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pic>
        <p:nvPicPr>
          <p:cNvPr id="1435" name="Google Shape;1435;p87"/>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436" name="Google Shape;1436;p87"/>
          <p:cNvSpPr/>
          <p:nvPr/>
        </p:nvSpPr>
        <p:spPr>
          <a:xfrm>
            <a:off x="348342" y="98425"/>
            <a:ext cx="11495315" cy="4720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Reduced phylogeny</a:t>
            </a:r>
            <a:endParaRPr/>
          </a:p>
          <a:p>
            <a:pPr indent="0" lvl="0" marL="0" marR="0" rtl="0" algn="l">
              <a:lnSpc>
                <a:spcPct val="150000"/>
              </a:lnSpc>
              <a:spcBef>
                <a:spcPts val="600"/>
              </a:spcBef>
              <a:spcAft>
                <a:spcPts val="0"/>
              </a:spcAft>
              <a:buNone/>
            </a:pPr>
            <a:r>
              <a:t/>
            </a:r>
            <a:endParaRPr b="1" sz="3000">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b="1" sz="3000">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755 taxa (721 spp., ca. </a:t>
            </a:r>
            <a:r>
              <a:rPr b="1" lang="es-ES" sz="3000">
                <a:solidFill>
                  <a:schemeClr val="dk1"/>
                </a:solidFill>
                <a:latin typeface="Garamond"/>
                <a:ea typeface="Garamond"/>
                <a:cs typeface="Garamond"/>
                <a:sym typeface="Garamond"/>
              </a:rPr>
              <a:t>40% genus</a:t>
            </a:r>
            <a:r>
              <a:rPr lang="es-ES" sz="3000">
                <a:solidFill>
                  <a:schemeClr val="dk1"/>
                </a:solidFill>
                <a:latin typeface="Garamond"/>
                <a:ea typeface="Garamond"/>
                <a:cs typeface="Garamond"/>
                <a:sym typeface="Garamond"/>
              </a:rPr>
              <a:t>)</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3212 chromosome reports</a:t>
            </a:r>
            <a:endParaRPr/>
          </a:p>
        </p:txBody>
      </p:sp>
      <p:cxnSp>
        <p:nvCxnSpPr>
          <p:cNvPr id="1437" name="Google Shape;1437;p8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438" name="Google Shape;1438;p8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pic>
        <p:nvPicPr>
          <p:cNvPr id="1439" name="Google Shape;1439;p87"/>
          <p:cNvPicPr preferRelativeResize="0"/>
          <p:nvPr/>
        </p:nvPicPr>
        <p:blipFill rotWithShape="1">
          <a:blip r:embed="rId4">
            <a:alphaModFix/>
          </a:blip>
          <a:srcRect b="0" l="0" r="0" t="0"/>
          <a:stretch/>
        </p:blipFill>
        <p:spPr>
          <a:xfrm>
            <a:off x="5401518" y="782702"/>
            <a:ext cx="6190619" cy="6097876"/>
          </a:xfrm>
          <a:prstGeom prst="rect">
            <a:avLst/>
          </a:prstGeom>
          <a:noFill/>
          <a:ln>
            <a:noFill/>
          </a:ln>
        </p:spPr>
      </p:pic>
      <p:sp>
        <p:nvSpPr>
          <p:cNvPr id="1440" name="Google Shape;1440;p87"/>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87</a:t>
            </a:r>
            <a:endParaRPr sz="180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pic>
        <p:nvPicPr>
          <p:cNvPr id="1446" name="Google Shape;1446;p88"/>
          <p:cNvPicPr preferRelativeResize="0"/>
          <p:nvPr/>
        </p:nvPicPr>
        <p:blipFill rotWithShape="1">
          <a:blip r:embed="rId3">
            <a:alphaModFix/>
          </a:blip>
          <a:srcRect b="0" l="0" r="0" t="0"/>
          <a:stretch/>
        </p:blipFill>
        <p:spPr>
          <a:xfrm>
            <a:off x="4198343" y="760125"/>
            <a:ext cx="6962769" cy="6097876"/>
          </a:xfrm>
          <a:prstGeom prst="rect">
            <a:avLst/>
          </a:prstGeom>
          <a:noFill/>
          <a:ln>
            <a:noFill/>
          </a:ln>
        </p:spPr>
      </p:pic>
      <p:pic>
        <p:nvPicPr>
          <p:cNvPr id="1447" name="Google Shape;1447;p88"/>
          <p:cNvPicPr preferRelativeResize="0"/>
          <p:nvPr/>
        </p:nvPicPr>
        <p:blipFill rotWithShape="1">
          <a:blip r:embed="rId4">
            <a:alphaModFix/>
          </a:blip>
          <a:srcRect b="0" l="0" r="0" t="0"/>
          <a:stretch/>
        </p:blipFill>
        <p:spPr>
          <a:xfrm rot="-285459">
            <a:off x="10660751" y="-1088233"/>
            <a:ext cx="2404395" cy="2553238"/>
          </a:xfrm>
          <a:prstGeom prst="rect">
            <a:avLst/>
          </a:prstGeom>
          <a:noFill/>
          <a:ln>
            <a:noFill/>
          </a:ln>
        </p:spPr>
      </p:pic>
      <p:sp>
        <p:nvSpPr>
          <p:cNvPr id="1448" name="Google Shape;1448;p88"/>
          <p:cNvSpPr/>
          <p:nvPr/>
        </p:nvSpPr>
        <p:spPr>
          <a:xfrm>
            <a:off x="348342" y="98425"/>
            <a:ext cx="5503817" cy="38743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lnSpc>
                <a:spcPct val="150000"/>
              </a:lnSpc>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3000">
                <a:solidFill>
                  <a:srgbClr val="002C9E"/>
                </a:solidFill>
                <a:latin typeface="Garamond"/>
                <a:ea typeface="Garamond"/>
                <a:cs typeface="Garamond"/>
                <a:sym typeface="Garamond"/>
              </a:rPr>
              <a:t>Chromosome number</a:t>
            </a:r>
            <a:endParaRPr/>
          </a:p>
          <a:p>
            <a:pPr indent="0" lvl="0" marL="0" marR="0" rtl="0" algn="l">
              <a:lnSpc>
                <a:spcPct val="150000"/>
              </a:lnSpc>
              <a:spcBef>
                <a:spcPts val="600"/>
              </a:spcBef>
              <a:spcAft>
                <a:spcPts val="0"/>
              </a:spcAft>
              <a:buNone/>
            </a:pPr>
            <a:r>
              <a:rPr b="1" lang="es-ES" sz="3000">
                <a:solidFill>
                  <a:srgbClr val="002C9E"/>
                </a:solidFill>
                <a:latin typeface="Garamond"/>
                <a:ea typeface="Garamond"/>
                <a:cs typeface="Garamond"/>
                <a:sym typeface="Garamond"/>
              </a:rPr>
              <a:t>among subgenera</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449" name="Google Shape;1449;p8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450" name="Google Shape;1450;p8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451" name="Google Shape;1451;p88"/>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88</a:t>
            </a:r>
            <a:endParaRPr sz="180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id="1457" name="Google Shape;1457;p89"/>
          <p:cNvPicPr preferRelativeResize="0"/>
          <p:nvPr/>
        </p:nvPicPr>
        <p:blipFill rotWithShape="1">
          <a:blip r:embed="rId3">
            <a:alphaModFix/>
          </a:blip>
          <a:srcRect b="0" l="0" r="0" t="0"/>
          <a:stretch/>
        </p:blipFill>
        <p:spPr>
          <a:xfrm>
            <a:off x="4198343" y="760125"/>
            <a:ext cx="6962769" cy="6097876"/>
          </a:xfrm>
          <a:prstGeom prst="rect">
            <a:avLst/>
          </a:prstGeom>
          <a:noFill/>
          <a:ln>
            <a:noFill/>
          </a:ln>
        </p:spPr>
      </p:pic>
      <p:pic>
        <p:nvPicPr>
          <p:cNvPr id="1458" name="Google Shape;1458;p89"/>
          <p:cNvPicPr preferRelativeResize="0"/>
          <p:nvPr/>
        </p:nvPicPr>
        <p:blipFill rotWithShape="1">
          <a:blip r:embed="rId4">
            <a:alphaModFix/>
          </a:blip>
          <a:srcRect b="0" l="0" r="0" t="0"/>
          <a:stretch/>
        </p:blipFill>
        <p:spPr>
          <a:xfrm rot="-285459">
            <a:off x="10660751" y="-1088233"/>
            <a:ext cx="2404395" cy="2553238"/>
          </a:xfrm>
          <a:prstGeom prst="rect">
            <a:avLst/>
          </a:prstGeom>
          <a:noFill/>
          <a:ln>
            <a:noFill/>
          </a:ln>
        </p:spPr>
      </p:pic>
      <p:sp>
        <p:nvSpPr>
          <p:cNvPr id="1459" name="Google Shape;1459;p89"/>
          <p:cNvSpPr/>
          <p:nvPr/>
        </p:nvSpPr>
        <p:spPr>
          <a:xfrm>
            <a:off x="348342" y="98425"/>
            <a:ext cx="5503817" cy="5336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lnSpc>
                <a:spcPct val="150000"/>
              </a:lnSpc>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spcBef>
                <a:spcPts val="0"/>
              </a:spcBef>
              <a:spcAft>
                <a:spcPts val="0"/>
              </a:spcAft>
              <a:buNone/>
            </a:pPr>
            <a:r>
              <a:rPr b="1" lang="es-ES" sz="3000">
                <a:solidFill>
                  <a:srgbClr val="002C9E"/>
                </a:solidFill>
                <a:latin typeface="Garamond"/>
                <a:ea typeface="Garamond"/>
                <a:cs typeface="Garamond"/>
                <a:sym typeface="Garamond"/>
              </a:rPr>
              <a:t>Chromosome number</a:t>
            </a:r>
            <a:endParaRPr/>
          </a:p>
          <a:p>
            <a:pPr indent="0" lvl="0" marL="0" marR="0" rtl="0" algn="l">
              <a:lnSpc>
                <a:spcPct val="150000"/>
              </a:lnSpc>
              <a:spcBef>
                <a:spcPts val="600"/>
              </a:spcBef>
              <a:spcAft>
                <a:spcPts val="0"/>
              </a:spcAft>
              <a:buNone/>
            </a:pPr>
            <a:r>
              <a:rPr b="1" lang="es-ES" sz="3000">
                <a:solidFill>
                  <a:srgbClr val="002C9E"/>
                </a:solidFill>
                <a:latin typeface="Garamond"/>
                <a:ea typeface="Garamond"/>
                <a:cs typeface="Garamond"/>
                <a:sym typeface="Garamond"/>
              </a:rPr>
              <a:t>among subgenera</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Significant phylogenetic  component (λ = 0.75)</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460" name="Google Shape;1460;p8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461" name="Google Shape;1461;p8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462" name="Google Shape;1462;p89"/>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89</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9"/>
          <p:cNvSpPr/>
          <p:nvPr/>
        </p:nvSpPr>
        <p:spPr>
          <a:xfrm>
            <a:off x="348342" y="98425"/>
            <a:ext cx="11495400" cy="228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Introduction</a:t>
            </a:r>
            <a:endParaRPr/>
          </a:p>
          <a:p>
            <a:pPr indent="0" lvl="0" marL="0" marR="0" rtl="0" algn="l">
              <a:spcBef>
                <a:spcPts val="0"/>
              </a:spcBef>
              <a:spcAft>
                <a:spcPts val="0"/>
              </a:spcAft>
              <a:buNone/>
            </a:pPr>
            <a:r>
              <a:t/>
            </a:r>
            <a:endParaRPr b="1" sz="8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Meiosis in monocentric chromosomes</a:t>
            </a:r>
            <a:endParaRPr/>
          </a:p>
          <a:p>
            <a:pPr indent="0" lvl="0" marL="0" marR="0" rtl="0" algn="l">
              <a:lnSpc>
                <a:spcPct val="150000"/>
              </a:lnSpc>
              <a:spcBef>
                <a:spcPts val="600"/>
              </a:spcBef>
              <a:spcAft>
                <a:spcPts val="0"/>
              </a:spcAft>
              <a:buNone/>
            </a:pPr>
            <a:r>
              <a:t/>
            </a:r>
            <a:endParaRPr sz="3000" u="sng">
              <a:solidFill>
                <a:schemeClr val="dk1"/>
              </a:solidFill>
              <a:latin typeface="Garamond"/>
              <a:ea typeface="Garamond"/>
              <a:cs typeface="Garamond"/>
              <a:sym typeface="Garamond"/>
            </a:endParaRPr>
          </a:p>
        </p:txBody>
      </p:sp>
      <p:cxnSp>
        <p:nvCxnSpPr>
          <p:cNvPr id="190" name="Google Shape;190;p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pic>
        <p:nvPicPr>
          <p:cNvPr id="191" name="Google Shape;191;p9"/>
          <p:cNvPicPr preferRelativeResize="0"/>
          <p:nvPr/>
        </p:nvPicPr>
        <p:blipFill rotWithShape="1">
          <a:blip r:embed="rId3">
            <a:alphaModFix/>
          </a:blip>
          <a:srcRect b="0" l="0" r="0" t="0"/>
          <a:stretch/>
        </p:blipFill>
        <p:spPr>
          <a:xfrm>
            <a:off x="9499601" y="-777888"/>
            <a:ext cx="4559870" cy="3039171"/>
          </a:xfrm>
          <a:prstGeom prst="rect">
            <a:avLst/>
          </a:prstGeom>
          <a:noFill/>
          <a:ln>
            <a:noFill/>
          </a:ln>
        </p:spPr>
      </p:pic>
      <p:sp>
        <p:nvSpPr>
          <p:cNvPr id="192" name="Google Shape;192;p9"/>
          <p:cNvSpPr/>
          <p:nvPr/>
        </p:nvSpPr>
        <p:spPr>
          <a:xfrm>
            <a:off x="11505079" y="-149443"/>
            <a:ext cx="5501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1</a:t>
            </a:r>
            <a:endParaRPr/>
          </a:p>
        </p:txBody>
      </p:sp>
      <p:pic>
        <p:nvPicPr>
          <p:cNvPr id="193" name="Google Shape;193;p9"/>
          <p:cNvPicPr preferRelativeResize="0"/>
          <p:nvPr/>
        </p:nvPicPr>
        <p:blipFill rotWithShape="1">
          <a:blip r:embed="rId4">
            <a:alphaModFix/>
          </a:blip>
          <a:srcRect b="75333" l="0" r="0" t="0"/>
          <a:stretch/>
        </p:blipFill>
        <p:spPr>
          <a:xfrm>
            <a:off x="1819787" y="3107988"/>
            <a:ext cx="8552424" cy="1691634"/>
          </a:xfrm>
          <a:prstGeom prst="rect">
            <a:avLst/>
          </a:prstGeom>
          <a:noFill/>
          <a:ln>
            <a:noFill/>
          </a:ln>
        </p:spPr>
      </p:pic>
      <p:sp>
        <p:nvSpPr>
          <p:cNvPr id="194" name="Google Shape;194;p9"/>
          <p:cNvSpPr/>
          <p:nvPr/>
        </p:nvSpPr>
        <p:spPr>
          <a:xfrm>
            <a:off x="2084134" y="5265625"/>
            <a:ext cx="1898276" cy="78483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000000"/>
                </a:solidFill>
                <a:latin typeface="Garamond"/>
                <a:ea typeface="Garamond"/>
                <a:cs typeface="Garamond"/>
                <a:sym typeface="Garamond"/>
              </a:rPr>
              <a:t>Recombination /</a:t>
            </a:r>
            <a:endParaRPr/>
          </a:p>
          <a:p>
            <a:pPr indent="0" lvl="0" marL="0" marR="0" rtl="0" algn="ctr">
              <a:spcBef>
                <a:spcPts val="600"/>
              </a:spcBef>
              <a:spcAft>
                <a:spcPts val="0"/>
              </a:spcAft>
              <a:buNone/>
            </a:pPr>
            <a:r>
              <a:rPr lang="es-ES" sz="2000">
                <a:solidFill>
                  <a:srgbClr val="000000"/>
                </a:solidFill>
                <a:latin typeface="Garamond"/>
                <a:ea typeface="Garamond"/>
                <a:cs typeface="Garamond"/>
                <a:sym typeface="Garamond"/>
              </a:rPr>
              <a:t>Crossover</a:t>
            </a:r>
            <a:endParaRPr sz="2000">
              <a:solidFill>
                <a:srgbClr val="000000"/>
              </a:solidFill>
              <a:latin typeface="Garamond"/>
              <a:ea typeface="Garamond"/>
              <a:cs typeface="Garamond"/>
              <a:sym typeface="Garamond"/>
            </a:endParaRPr>
          </a:p>
        </p:txBody>
      </p:sp>
      <p:cxnSp>
        <p:nvCxnSpPr>
          <p:cNvPr id="195" name="Google Shape;195;p9"/>
          <p:cNvCxnSpPr>
            <a:stCxn id="194" idx="0"/>
          </p:cNvCxnSpPr>
          <p:nvPr/>
        </p:nvCxnSpPr>
        <p:spPr>
          <a:xfrm rot="10800000">
            <a:off x="3033272" y="4799725"/>
            <a:ext cx="0" cy="465900"/>
          </a:xfrm>
          <a:prstGeom prst="straightConnector1">
            <a:avLst/>
          </a:prstGeom>
          <a:noFill/>
          <a:ln cap="flat" cmpd="sng" w="9525">
            <a:solidFill>
              <a:schemeClr val="dk1"/>
            </a:solidFill>
            <a:prstDash val="solid"/>
            <a:miter lim="800000"/>
            <a:headEnd len="sm" w="sm" type="none"/>
            <a:tailEnd len="med" w="med" type="triangle"/>
          </a:ln>
        </p:spPr>
      </p:cxnSp>
      <p:sp>
        <p:nvSpPr>
          <p:cNvPr id="196" name="Google Shape;196;p9"/>
          <p:cNvSpPr/>
          <p:nvPr/>
        </p:nvSpPr>
        <p:spPr>
          <a:xfrm>
            <a:off x="6251590" y="5223905"/>
            <a:ext cx="1587102" cy="78483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000000"/>
                </a:solidFill>
                <a:latin typeface="Garamond"/>
                <a:ea typeface="Garamond"/>
                <a:cs typeface="Garamond"/>
                <a:sym typeface="Garamond"/>
              </a:rPr>
              <a:t>Splitting of</a:t>
            </a:r>
            <a:endParaRPr sz="2000">
              <a:solidFill>
                <a:srgbClr val="000000"/>
              </a:solidFill>
              <a:latin typeface="Garamond"/>
              <a:ea typeface="Garamond"/>
              <a:cs typeface="Garamond"/>
              <a:sym typeface="Garamond"/>
            </a:endParaRPr>
          </a:p>
          <a:p>
            <a:pPr indent="0" lvl="0" marL="0" marR="0" rtl="0" algn="ctr">
              <a:spcBef>
                <a:spcPts val="600"/>
              </a:spcBef>
              <a:spcAft>
                <a:spcPts val="0"/>
              </a:spcAft>
              <a:buNone/>
            </a:pPr>
            <a:r>
              <a:rPr lang="es-ES" sz="2000">
                <a:solidFill>
                  <a:srgbClr val="000000"/>
                </a:solidFill>
                <a:latin typeface="Garamond"/>
                <a:ea typeface="Garamond"/>
                <a:cs typeface="Garamond"/>
                <a:sym typeface="Garamond"/>
              </a:rPr>
              <a:t>chromosomes</a:t>
            </a:r>
            <a:endParaRPr sz="2000">
              <a:solidFill>
                <a:srgbClr val="000000"/>
              </a:solidFill>
              <a:latin typeface="Garamond"/>
              <a:ea typeface="Garamond"/>
              <a:cs typeface="Garamond"/>
              <a:sym typeface="Garamond"/>
            </a:endParaRPr>
          </a:p>
        </p:txBody>
      </p:sp>
      <p:sp>
        <p:nvSpPr>
          <p:cNvPr id="197" name="Google Shape;197;p9"/>
          <p:cNvSpPr/>
          <p:nvPr/>
        </p:nvSpPr>
        <p:spPr>
          <a:xfrm>
            <a:off x="8382658" y="5223905"/>
            <a:ext cx="1901290" cy="78483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000000"/>
                </a:solidFill>
                <a:latin typeface="Garamond"/>
                <a:ea typeface="Garamond"/>
                <a:cs typeface="Garamond"/>
                <a:sym typeface="Garamond"/>
              </a:rPr>
              <a:t>Splitting of</a:t>
            </a:r>
            <a:endParaRPr sz="2000">
              <a:solidFill>
                <a:srgbClr val="000000"/>
              </a:solidFill>
              <a:latin typeface="Garamond"/>
              <a:ea typeface="Garamond"/>
              <a:cs typeface="Garamond"/>
              <a:sym typeface="Garamond"/>
            </a:endParaRPr>
          </a:p>
          <a:p>
            <a:pPr indent="0" lvl="0" marL="0" marR="0" rtl="0" algn="ctr">
              <a:spcBef>
                <a:spcPts val="600"/>
              </a:spcBef>
              <a:spcAft>
                <a:spcPts val="0"/>
              </a:spcAft>
              <a:buNone/>
            </a:pPr>
            <a:r>
              <a:rPr lang="es-ES" sz="2000">
                <a:solidFill>
                  <a:srgbClr val="000000"/>
                </a:solidFill>
                <a:latin typeface="Garamond"/>
                <a:ea typeface="Garamond"/>
                <a:cs typeface="Garamond"/>
                <a:sym typeface="Garamond"/>
              </a:rPr>
              <a:t>sister chromatids</a:t>
            </a:r>
            <a:endParaRPr sz="2000">
              <a:solidFill>
                <a:srgbClr val="000000"/>
              </a:solidFill>
              <a:latin typeface="Garamond"/>
              <a:ea typeface="Garamond"/>
              <a:cs typeface="Garamond"/>
              <a:sym typeface="Garamond"/>
            </a:endParaRPr>
          </a:p>
        </p:txBody>
      </p:sp>
      <p:cxnSp>
        <p:nvCxnSpPr>
          <p:cNvPr id="198" name="Google Shape;198;p9"/>
          <p:cNvCxnSpPr/>
          <p:nvPr/>
        </p:nvCxnSpPr>
        <p:spPr>
          <a:xfrm rot="10800000">
            <a:off x="7015173" y="4757902"/>
            <a:ext cx="0" cy="466003"/>
          </a:xfrm>
          <a:prstGeom prst="straightConnector1">
            <a:avLst/>
          </a:prstGeom>
          <a:noFill/>
          <a:ln cap="flat" cmpd="sng" w="9525">
            <a:solidFill>
              <a:schemeClr val="dk1"/>
            </a:solidFill>
            <a:prstDash val="solid"/>
            <a:miter lim="800000"/>
            <a:headEnd len="sm" w="sm" type="none"/>
            <a:tailEnd len="med" w="med" type="triangle"/>
          </a:ln>
        </p:spPr>
      </p:cxnSp>
      <p:cxnSp>
        <p:nvCxnSpPr>
          <p:cNvPr id="199" name="Google Shape;199;p9"/>
          <p:cNvCxnSpPr/>
          <p:nvPr/>
        </p:nvCxnSpPr>
        <p:spPr>
          <a:xfrm rot="10800000">
            <a:off x="9333303" y="4757902"/>
            <a:ext cx="0" cy="466003"/>
          </a:xfrm>
          <a:prstGeom prst="straightConnector1">
            <a:avLst/>
          </a:prstGeom>
          <a:noFill/>
          <a:ln cap="flat" cmpd="sng" w="9525">
            <a:solidFill>
              <a:schemeClr val="dk1"/>
            </a:solidFill>
            <a:prstDash val="solid"/>
            <a:miter lim="800000"/>
            <a:headEnd len="sm" w="sm" type="none"/>
            <a:tailEnd len="med" w="med" type="triangle"/>
          </a:ln>
        </p:spPr>
      </p:cxnSp>
      <p:sp>
        <p:nvSpPr>
          <p:cNvPr id="200" name="Google Shape;200;p9"/>
          <p:cNvSpPr/>
          <p:nvPr/>
        </p:nvSpPr>
        <p:spPr>
          <a:xfrm>
            <a:off x="-20325" y="-22025"/>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9</a:t>
            </a:r>
            <a:endParaRPr sz="1800">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pic>
        <p:nvPicPr>
          <p:cNvPr id="1468" name="Google Shape;1468;p90"/>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469" name="Google Shape;1469;p90"/>
          <p:cNvSpPr/>
          <p:nvPr/>
        </p:nvSpPr>
        <p:spPr>
          <a:xfrm>
            <a:off x="348342" y="98425"/>
            <a:ext cx="11495315"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Quantitative trait speciation and models</a:t>
            </a:r>
            <a:endParaRPr/>
          </a:p>
          <a:p>
            <a:pPr indent="0" lvl="0" marL="0" marR="0" rtl="0" algn="l">
              <a:lnSpc>
                <a:spcPct val="150000"/>
              </a:lnSpc>
              <a:spcBef>
                <a:spcPts val="600"/>
              </a:spcBef>
              <a:spcAft>
                <a:spcPts val="0"/>
              </a:spcAft>
              <a:buNone/>
            </a:pPr>
            <a:r>
              <a:t/>
            </a:r>
            <a:endParaRPr b="1" sz="3000">
              <a:solidFill>
                <a:srgbClr val="002C9E"/>
              </a:solidFill>
              <a:latin typeface="Garamond"/>
              <a:ea typeface="Garamond"/>
              <a:cs typeface="Garamond"/>
              <a:sym typeface="Garamond"/>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Diversification peak</a:t>
            </a:r>
            <a:endParaRPr sz="3000">
              <a:solidFill>
                <a:schemeClr val="dk1"/>
              </a:solidFill>
              <a:latin typeface="Garamond"/>
              <a:ea typeface="Garamond"/>
              <a:cs typeface="Garamond"/>
              <a:sym typeface="Garamond"/>
            </a:endParaRPr>
          </a:p>
          <a:p>
            <a:pPr indent="0" lvl="0" marL="0" marR="0" rtl="0" algn="l">
              <a:spcBef>
                <a:spcPts val="600"/>
              </a:spcBef>
              <a:spcAft>
                <a:spcPts val="0"/>
              </a:spcAft>
              <a:buNone/>
            </a:pPr>
            <a:r>
              <a:rPr lang="es-ES" sz="3000">
                <a:solidFill>
                  <a:schemeClr val="dk1"/>
                </a:solidFill>
                <a:latin typeface="Garamond"/>
                <a:ea typeface="Garamond"/>
                <a:cs typeface="Garamond"/>
                <a:sym typeface="Garamond"/>
              </a:rPr>
              <a:t>around 2n = 60</a:t>
            </a:r>
            <a:endParaRPr sz="3000">
              <a:solidFill>
                <a:schemeClr val="dk1"/>
              </a:solidFill>
              <a:latin typeface="Garamond"/>
              <a:ea typeface="Garamond"/>
              <a:cs typeface="Garamond"/>
              <a:sym typeface="Garamond"/>
            </a:endParaRPr>
          </a:p>
        </p:txBody>
      </p:sp>
      <p:cxnSp>
        <p:nvCxnSpPr>
          <p:cNvPr id="1470" name="Google Shape;1470;p90"/>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471" name="Google Shape;1471;p90"/>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pic>
        <p:nvPicPr>
          <p:cNvPr id="1472" name="Google Shape;1472;p90"/>
          <p:cNvPicPr preferRelativeResize="0"/>
          <p:nvPr/>
        </p:nvPicPr>
        <p:blipFill rotWithShape="1">
          <a:blip r:embed="rId4">
            <a:alphaModFix/>
          </a:blip>
          <a:srcRect b="0" l="0" r="0" t="0"/>
          <a:stretch/>
        </p:blipFill>
        <p:spPr>
          <a:xfrm>
            <a:off x="3806923" y="1951012"/>
            <a:ext cx="7342633" cy="4656794"/>
          </a:xfrm>
          <a:prstGeom prst="rect">
            <a:avLst/>
          </a:prstGeom>
          <a:noFill/>
          <a:ln>
            <a:noFill/>
          </a:ln>
        </p:spPr>
      </p:pic>
      <p:sp>
        <p:nvSpPr>
          <p:cNvPr id="1473" name="Google Shape;1473;p90"/>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90</a:t>
            </a:r>
            <a:endParaRPr sz="1800">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pic>
        <p:nvPicPr>
          <p:cNvPr id="1479" name="Google Shape;1479;p91"/>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480" name="Google Shape;1480;p91"/>
          <p:cNvSpPr/>
          <p:nvPr/>
        </p:nvSpPr>
        <p:spPr>
          <a:xfrm>
            <a:off x="348341" y="98425"/>
            <a:ext cx="11156737" cy="27084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Predictive ability of the variables</a:t>
            </a:r>
            <a:endParaRPr sz="3000">
              <a:solidFill>
                <a:schemeClr val="dk1"/>
              </a:solidFill>
              <a:latin typeface="Garamond"/>
              <a:ea typeface="Garamond"/>
              <a:cs typeface="Garamond"/>
              <a:sym typeface="Garamond"/>
            </a:endParaRPr>
          </a:p>
          <a:p>
            <a:pPr indent="0" lvl="0" marL="0" marR="0" rtl="0" algn="l">
              <a:spcBef>
                <a:spcPts val="600"/>
              </a:spcBef>
              <a:spcAft>
                <a:spcPts val="0"/>
              </a:spcAft>
              <a:buNone/>
            </a:pPr>
            <a:r>
              <a:rPr b="1" lang="es-ES" sz="3000">
                <a:solidFill>
                  <a:srgbClr val="002C9E"/>
                </a:solidFill>
                <a:latin typeface="Garamond"/>
                <a:ea typeface="Garamond"/>
                <a:cs typeface="Garamond"/>
                <a:sym typeface="Garamond"/>
              </a:rPr>
              <a:t>							</a:t>
            </a:r>
            <a:r>
              <a:rPr lang="es-ES" sz="3000">
                <a:solidFill>
                  <a:schemeClr val="dk1"/>
                </a:solidFill>
                <a:latin typeface="Garamond"/>
                <a:ea typeface="Garamond"/>
                <a:cs typeface="Garamond"/>
                <a:sym typeface="Garamond"/>
              </a:rPr>
              <a:t>Competitive communities or 								changing environments?</a:t>
            </a:r>
            <a:endParaRPr/>
          </a:p>
        </p:txBody>
      </p:sp>
      <p:cxnSp>
        <p:nvCxnSpPr>
          <p:cNvPr id="1481" name="Google Shape;1481;p91"/>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482" name="Google Shape;1482;p91"/>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graphicFrame>
        <p:nvGraphicFramePr>
          <p:cNvPr id="1483" name="Google Shape;1483;p91"/>
          <p:cNvGraphicFramePr/>
          <p:nvPr/>
        </p:nvGraphicFramePr>
        <p:xfrm>
          <a:off x="348343" y="3280322"/>
          <a:ext cx="3000000" cy="3000000"/>
        </p:xfrm>
        <a:graphic>
          <a:graphicData uri="http://schemas.openxmlformats.org/drawingml/2006/table">
            <a:tbl>
              <a:tblPr>
                <a:noFill/>
                <a:tableStyleId>{1C8E5A2D-97ED-4CC5-A9BD-0CFFB9412F20}</a:tableStyleId>
              </a:tblPr>
              <a:tblGrid>
                <a:gridCol w="3319425"/>
                <a:gridCol w="1243650"/>
                <a:gridCol w="1420300"/>
                <a:gridCol w="1046550"/>
                <a:gridCol w="1710875"/>
                <a:gridCol w="1883675"/>
                <a:gridCol w="870850"/>
              </a:tblGrid>
              <a:tr h="356950">
                <a:tc>
                  <a:txBody>
                    <a:bodyPr/>
                    <a:lstStyle/>
                    <a:p>
                      <a:pPr indent="0" lvl="0" marL="0" marR="0" rtl="0" algn="ctr">
                        <a:lnSpc>
                          <a:spcPct val="100000"/>
                        </a:lnSpc>
                        <a:spcBef>
                          <a:spcPts val="0"/>
                        </a:spcBef>
                        <a:spcAft>
                          <a:spcPts val="0"/>
                        </a:spcAft>
                        <a:buClr>
                          <a:srgbClr val="000000"/>
                        </a:buClr>
                        <a:buSzPts val="1800"/>
                        <a:buFont typeface="Garamond"/>
                        <a:buNone/>
                      </a:pPr>
                      <a:r>
                        <a:rPr b="1" i="0" lang="es-ES" sz="1800" u="none" cap="none" strike="noStrike">
                          <a:solidFill>
                            <a:srgbClr val="000000"/>
                          </a:solidFill>
                          <a:latin typeface="Garamond"/>
                          <a:ea typeface="Garamond"/>
                          <a:cs typeface="Garamond"/>
                          <a:sym typeface="Garamond"/>
                        </a:rPr>
                        <a:t>Model</a:t>
                      </a:r>
                      <a:endParaRPr b="0" i="0" sz="32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∆AIC</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t</a:t>
                      </a:r>
                      <a:r>
                        <a:rPr b="1" baseline="-25000" lang="es-ES" sz="1800">
                          <a:latin typeface="Garamond"/>
                          <a:ea typeface="Garamond"/>
                          <a:cs typeface="Garamond"/>
                          <a:sym typeface="Garamond"/>
                        </a:rPr>
                        <a:t>1/2</a:t>
                      </a:r>
                      <a:endParaRPr b="1" baseline="-25000"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i="0" lang="es-ES" sz="1800">
                          <a:solidFill>
                            <a:srgbClr val="000000"/>
                          </a:solidFill>
                          <a:latin typeface="Garamond"/>
                          <a:ea typeface="Garamond"/>
                          <a:cs typeface="Garamond"/>
                          <a:sym typeface="Garamond"/>
                        </a:rPr>
                        <a:t>ν</a:t>
                      </a:r>
                      <a:r>
                        <a:rPr b="1" baseline="-25000" lang="es-ES" sz="1800">
                          <a:solidFill>
                            <a:srgbClr val="000000"/>
                          </a:solidFill>
                          <a:latin typeface="Garamond"/>
                          <a:ea typeface="Garamond"/>
                          <a:cs typeface="Garamond"/>
                          <a:sym typeface="Garamond"/>
                        </a:rPr>
                        <a:t>y</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Intercept (±SE)</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Slope (±SE)</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chemeClr val="dk1"/>
                        </a:buClr>
                        <a:buSzPts val="1800"/>
                        <a:buFont typeface="Garamond"/>
                        <a:buNone/>
                      </a:pPr>
                      <a:r>
                        <a:rPr b="1" lang="es-ES" sz="1800">
                          <a:latin typeface="Garamond"/>
                          <a:ea typeface="Garamond"/>
                          <a:cs typeface="Garamond"/>
                          <a:sym typeface="Garamond"/>
                        </a:rPr>
                        <a:t>R</a:t>
                      </a:r>
                      <a:r>
                        <a:rPr b="1" baseline="30000" lang="es-ES" sz="1800">
                          <a:latin typeface="Garamond"/>
                          <a:ea typeface="Garamond"/>
                          <a:cs typeface="Garamond"/>
                          <a:sym typeface="Garamond"/>
                        </a:rPr>
                        <a:t>2</a:t>
                      </a:r>
                      <a:r>
                        <a:rPr b="1" lang="es-ES" sz="1800">
                          <a:latin typeface="Garamond"/>
                          <a:ea typeface="Garamond"/>
                          <a:cs typeface="Garamond"/>
                          <a:sym typeface="Garamond"/>
                        </a:rPr>
                        <a:t> (%)</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1 (BM)</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13.889</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43.292 ± 14.961</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0.000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1 (OU)</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0.767</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13.51 (9.05–23.92)</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362.54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50.903 ± 5.265</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0.000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culm length + mean temperature of driest quarter (BIO9)</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0.000</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400">
                          <a:latin typeface="Garamond"/>
                          <a:ea typeface="Garamond"/>
                          <a:cs typeface="Garamond"/>
                          <a:sym typeface="Garamond"/>
                        </a:rPr>
                        <a:t>13.93 (9.05–25.27)</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358.57</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51.121 ± 5.530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Culm: –0.061 ± 0.039</a:t>
                      </a:r>
                      <a:r>
                        <a:rPr b="0" i="0" lang="es-ES" sz="800" u="none" strike="noStrike">
                          <a:latin typeface="Arial"/>
                          <a:ea typeface="Arial"/>
                          <a:cs typeface="Arial"/>
                          <a:sym typeface="Arial"/>
                        </a:rPr>
                        <a:t>‡</a:t>
                      </a:r>
                      <a:br>
                        <a:rPr lang="es-ES" sz="1400">
                          <a:latin typeface="Garamond"/>
                          <a:ea typeface="Garamond"/>
                          <a:cs typeface="Garamond"/>
                          <a:sym typeface="Garamond"/>
                        </a:rPr>
                      </a:br>
                      <a:r>
                        <a:rPr lang="es-ES" sz="1400">
                          <a:latin typeface="Garamond"/>
                          <a:ea typeface="Garamond"/>
                          <a:cs typeface="Garamond"/>
                          <a:sym typeface="Garamond"/>
                        </a:rPr>
                        <a:t>BIO9: 0.148 ± 0.090</a:t>
                      </a:r>
                      <a:r>
                        <a:rPr b="0" i="0" lang="es-ES" sz="800" u="none" strike="noStrike">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0.791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D58854"/>
                    </a:solidFill>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terminal inflorescence length + BIO9</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0.401</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14.07 (9.05</a:t>
                      </a:r>
                      <a:r>
                        <a:rPr lang="es-ES" sz="1400">
                          <a:latin typeface="Garamond"/>
                          <a:ea typeface="Garamond"/>
                          <a:cs typeface="Garamond"/>
                          <a:sym typeface="Garamond"/>
                        </a:rPr>
                        <a:t>–</a:t>
                      </a:r>
                      <a:r>
                        <a:rPr b="0" lang="es-ES" sz="1400">
                          <a:latin typeface="Garamond"/>
                          <a:ea typeface="Garamond"/>
                          <a:cs typeface="Garamond"/>
                          <a:sym typeface="Garamond"/>
                        </a:rPr>
                        <a:t>26.08)</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353.41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50.532 ± 5.628</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TI: –0.081 ± 0.057</a:t>
                      </a:r>
                      <a:r>
                        <a:rPr b="0" i="0" lang="es-ES" sz="800" u="none" strike="noStrike">
                          <a:latin typeface="Arial"/>
                          <a:ea typeface="Arial"/>
                          <a:cs typeface="Arial"/>
                          <a:sym typeface="Arial"/>
                        </a:rPr>
                        <a:t>†</a:t>
                      </a:r>
                      <a:br>
                        <a:rPr lang="es-ES" sz="1400">
                          <a:latin typeface="Garamond"/>
                          <a:ea typeface="Garamond"/>
                          <a:cs typeface="Garamond"/>
                          <a:sym typeface="Garamond"/>
                        </a:rPr>
                      </a:br>
                      <a:r>
                        <a:rPr lang="es-ES" sz="1400">
                          <a:latin typeface="Garamond"/>
                          <a:ea typeface="Garamond"/>
                          <a:cs typeface="Garamond"/>
                          <a:sym typeface="Garamond"/>
                        </a:rPr>
                        <a:t>BIO9: 0.144 ± 0.090</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0.709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BIO9</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0.613</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13.64 (9.05</a:t>
                      </a:r>
                      <a:r>
                        <a:rPr lang="es-ES" sz="1400">
                          <a:latin typeface="Garamond"/>
                          <a:ea typeface="Garamond"/>
                          <a:cs typeface="Garamond"/>
                          <a:sym typeface="Garamond"/>
                        </a:rPr>
                        <a:t>–</a:t>
                      </a:r>
                      <a:r>
                        <a:rPr b="0" lang="es-ES" sz="1400">
                          <a:latin typeface="Garamond"/>
                          <a:ea typeface="Garamond"/>
                          <a:cs typeface="Garamond"/>
                          <a:sym typeface="Garamond"/>
                        </a:rPr>
                        <a:t>24.26)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362.51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50.554 ± 5.301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0.124 ± 0.088</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0.353</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culm length</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0.961</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13.61 (9.05</a:t>
                      </a:r>
                      <a:r>
                        <a:rPr lang="es-ES" sz="1400">
                          <a:latin typeface="Garamond"/>
                          <a:ea typeface="Garamond"/>
                          <a:cs typeface="Garamond"/>
                          <a:sym typeface="Garamond"/>
                        </a:rPr>
                        <a:t>–</a:t>
                      </a:r>
                      <a:r>
                        <a:rPr b="0" lang="es-ES" sz="1400">
                          <a:latin typeface="Garamond"/>
                          <a:ea typeface="Garamond"/>
                          <a:cs typeface="Garamond"/>
                          <a:sym typeface="Garamond"/>
                        </a:rPr>
                        <a:t>24.05)</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363.34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51.667 ± 5.352</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–0.051 ± 0.038</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0.316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terminal inflorescence length </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1.298</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13.61 (9.05</a:t>
                      </a:r>
                      <a:r>
                        <a:rPr lang="es-ES" sz="1400">
                          <a:latin typeface="Garamond"/>
                          <a:ea typeface="Garamond"/>
                          <a:cs typeface="Garamond"/>
                          <a:sym typeface="Garamond"/>
                        </a:rPr>
                        <a:t>–</a:t>
                      </a:r>
                      <a:r>
                        <a:rPr b="0" lang="es-ES" sz="1400">
                          <a:latin typeface="Garamond"/>
                          <a:ea typeface="Garamond"/>
                          <a:cs typeface="Garamond"/>
                          <a:sym typeface="Garamond"/>
                        </a:rPr>
                        <a:t>24.05)</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362.89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51.402 ± 5.324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–0.068 ± 0.056</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0.260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484" name="Google Shape;1484;p91"/>
          <p:cNvSpPr txBox="1"/>
          <p:nvPr/>
        </p:nvSpPr>
        <p:spPr>
          <a:xfrm>
            <a:off x="348342" y="6137919"/>
            <a:ext cx="55342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Garamond"/>
                <a:ea typeface="Garamond"/>
                <a:cs typeface="Garamond"/>
                <a:sym typeface="Garamond"/>
              </a:rPr>
              <a:t>Slope in units of chromosome number per: </a:t>
            </a:r>
            <a:r>
              <a:rPr lang="es-ES" sz="900">
                <a:solidFill>
                  <a:srgbClr val="000000"/>
                </a:solidFill>
                <a:latin typeface="Arial"/>
                <a:ea typeface="Arial"/>
                <a:cs typeface="Arial"/>
                <a:sym typeface="Arial"/>
              </a:rPr>
              <a:t>†</a:t>
            </a:r>
            <a:r>
              <a:rPr lang="es-ES" sz="800">
                <a:solidFill>
                  <a:srgbClr val="000000"/>
                </a:solidFill>
                <a:latin typeface="Arial"/>
                <a:ea typeface="Arial"/>
                <a:cs typeface="Arial"/>
                <a:sym typeface="Arial"/>
              </a:rPr>
              <a:t> </a:t>
            </a:r>
            <a:r>
              <a:rPr lang="es-ES" sz="1200">
                <a:solidFill>
                  <a:schemeClr val="dk1"/>
                </a:solidFill>
                <a:latin typeface="Garamond"/>
                <a:ea typeface="Garamond"/>
                <a:cs typeface="Garamond"/>
                <a:sym typeface="Garamond"/>
              </a:rPr>
              <a:t>millimeter, </a:t>
            </a:r>
            <a:r>
              <a:rPr lang="es-ES" sz="800">
                <a:solidFill>
                  <a:srgbClr val="000000"/>
                </a:solidFill>
                <a:latin typeface="Arial"/>
                <a:ea typeface="Arial"/>
                <a:cs typeface="Arial"/>
                <a:sym typeface="Arial"/>
              </a:rPr>
              <a:t>‡ </a:t>
            </a:r>
            <a:r>
              <a:rPr lang="es-ES" sz="1200">
                <a:solidFill>
                  <a:schemeClr val="dk1"/>
                </a:solidFill>
                <a:latin typeface="Garamond"/>
                <a:ea typeface="Garamond"/>
                <a:cs typeface="Garamond"/>
                <a:sym typeface="Garamond"/>
              </a:rPr>
              <a:t>centimeter, and </a:t>
            </a:r>
            <a:r>
              <a:rPr lang="es-ES" sz="800">
                <a:solidFill>
                  <a:srgbClr val="000000"/>
                </a:solidFill>
                <a:latin typeface="Arial"/>
                <a:ea typeface="Arial"/>
                <a:cs typeface="Arial"/>
                <a:sym typeface="Arial"/>
              </a:rPr>
              <a:t>§ </a:t>
            </a:r>
            <a:r>
              <a:rPr lang="es-ES" sz="1200">
                <a:solidFill>
                  <a:schemeClr val="dk1"/>
                </a:solidFill>
                <a:latin typeface="Garamond"/>
                <a:ea typeface="Garamond"/>
                <a:cs typeface="Garamond"/>
                <a:sym typeface="Garamond"/>
              </a:rPr>
              <a:t>degree celsius.</a:t>
            </a:r>
            <a:endParaRPr/>
          </a:p>
          <a:p>
            <a:pPr indent="0" lvl="0" marL="0" marR="0" rtl="0" algn="l">
              <a:spcBef>
                <a:spcPts val="0"/>
              </a:spcBef>
              <a:spcAft>
                <a:spcPts val="0"/>
              </a:spcAft>
              <a:buNone/>
            </a:pPr>
            <a:r>
              <a:rPr lang="es-ES" sz="1200">
                <a:solidFill>
                  <a:schemeClr val="dk1"/>
                </a:solidFill>
                <a:latin typeface="Garamond"/>
                <a:ea typeface="Garamond"/>
                <a:cs typeface="Garamond"/>
                <a:sym typeface="Garamond"/>
              </a:rPr>
              <a:t>AIC, Akaike Information Criterion; BM, Brownian Motion; OU, Ornstein–Uhlenbeck.</a:t>
            </a:r>
            <a:endParaRPr/>
          </a:p>
        </p:txBody>
      </p:sp>
      <p:sp>
        <p:nvSpPr>
          <p:cNvPr id="1485" name="Google Shape;1485;p91"/>
          <p:cNvSpPr/>
          <p:nvPr/>
        </p:nvSpPr>
        <p:spPr>
          <a:xfrm>
            <a:off x="3338482" y="2126185"/>
            <a:ext cx="1949894" cy="70788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000000"/>
                </a:solidFill>
                <a:latin typeface="Garamond"/>
                <a:ea typeface="Garamond"/>
                <a:cs typeface="Garamond"/>
                <a:sym typeface="Garamond"/>
              </a:rPr>
              <a:t>Most models are</a:t>
            </a:r>
            <a:br>
              <a:rPr lang="es-ES" sz="2000">
                <a:solidFill>
                  <a:srgbClr val="000000"/>
                </a:solidFill>
                <a:latin typeface="Garamond"/>
                <a:ea typeface="Garamond"/>
                <a:cs typeface="Garamond"/>
                <a:sym typeface="Garamond"/>
              </a:rPr>
            </a:br>
            <a:r>
              <a:rPr lang="es-ES" sz="2000">
                <a:solidFill>
                  <a:srgbClr val="000000"/>
                </a:solidFill>
                <a:latin typeface="Garamond"/>
                <a:ea typeface="Garamond"/>
                <a:cs typeface="Garamond"/>
                <a:sym typeface="Garamond"/>
              </a:rPr>
              <a:t>supported equally</a:t>
            </a:r>
            <a:endParaRPr sz="2000">
              <a:solidFill>
                <a:srgbClr val="000000"/>
              </a:solidFill>
              <a:latin typeface="Garamond"/>
              <a:ea typeface="Garamond"/>
              <a:cs typeface="Garamond"/>
              <a:sym typeface="Garamond"/>
            </a:endParaRPr>
          </a:p>
        </p:txBody>
      </p:sp>
      <p:cxnSp>
        <p:nvCxnSpPr>
          <p:cNvPr id="1486" name="Google Shape;1486;p91"/>
          <p:cNvCxnSpPr>
            <a:stCxn id="1485" idx="2"/>
          </p:cNvCxnSpPr>
          <p:nvPr/>
        </p:nvCxnSpPr>
        <p:spPr>
          <a:xfrm>
            <a:off x="4313429" y="2834071"/>
            <a:ext cx="0" cy="446400"/>
          </a:xfrm>
          <a:prstGeom prst="straightConnector1">
            <a:avLst/>
          </a:prstGeom>
          <a:noFill/>
          <a:ln cap="flat" cmpd="sng" w="9525">
            <a:solidFill>
              <a:schemeClr val="dk1"/>
            </a:solidFill>
            <a:prstDash val="solid"/>
            <a:miter lim="800000"/>
            <a:headEnd len="sm" w="sm" type="none"/>
            <a:tailEnd len="med" w="med" type="triangle"/>
          </a:ln>
        </p:spPr>
      </p:cxnSp>
      <p:sp>
        <p:nvSpPr>
          <p:cNvPr id="1487" name="Google Shape;1487;p91"/>
          <p:cNvSpPr/>
          <p:nvPr/>
        </p:nvSpPr>
        <p:spPr>
          <a:xfrm>
            <a:off x="-20325" y="-22025"/>
            <a:ext cx="385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91</a:t>
            </a:r>
            <a:endParaRPr sz="18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pic>
        <p:nvPicPr>
          <p:cNvPr id="1493" name="Google Shape;1493;p92"/>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494" name="Google Shape;1494;p92"/>
          <p:cNvSpPr/>
          <p:nvPr/>
        </p:nvSpPr>
        <p:spPr>
          <a:xfrm>
            <a:off x="348342" y="98425"/>
            <a:ext cx="7830458" cy="24124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Predictive ability of the variables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b="1" sz="3000">
              <a:solidFill>
                <a:srgbClr val="002C9E"/>
              </a:solidFill>
              <a:latin typeface="Garamond"/>
              <a:ea typeface="Garamond"/>
              <a:cs typeface="Garamond"/>
              <a:sym typeface="Garamond"/>
            </a:endParaRPr>
          </a:p>
        </p:txBody>
      </p:sp>
      <p:cxnSp>
        <p:nvCxnSpPr>
          <p:cNvPr id="1495" name="Google Shape;1495;p92"/>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496" name="Google Shape;1496;p92"/>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graphicFrame>
        <p:nvGraphicFramePr>
          <p:cNvPr id="1497" name="Google Shape;1497;p92"/>
          <p:cNvGraphicFramePr/>
          <p:nvPr/>
        </p:nvGraphicFramePr>
        <p:xfrm>
          <a:off x="348343" y="3280322"/>
          <a:ext cx="3000000" cy="3000000"/>
        </p:xfrm>
        <a:graphic>
          <a:graphicData uri="http://schemas.openxmlformats.org/drawingml/2006/table">
            <a:tbl>
              <a:tblPr>
                <a:noFill/>
                <a:tableStyleId>{1C8E5A2D-97ED-4CC5-A9BD-0CFFB9412F20}</a:tableStyleId>
              </a:tblPr>
              <a:tblGrid>
                <a:gridCol w="3319425"/>
                <a:gridCol w="1243650"/>
                <a:gridCol w="1420300"/>
                <a:gridCol w="1046550"/>
                <a:gridCol w="1710875"/>
                <a:gridCol w="1883675"/>
                <a:gridCol w="870850"/>
              </a:tblGrid>
              <a:tr h="356950">
                <a:tc>
                  <a:txBody>
                    <a:bodyPr/>
                    <a:lstStyle/>
                    <a:p>
                      <a:pPr indent="0" lvl="0" marL="0" marR="0" rtl="0" algn="ctr">
                        <a:lnSpc>
                          <a:spcPct val="100000"/>
                        </a:lnSpc>
                        <a:spcBef>
                          <a:spcPts val="0"/>
                        </a:spcBef>
                        <a:spcAft>
                          <a:spcPts val="0"/>
                        </a:spcAft>
                        <a:buClr>
                          <a:srgbClr val="000000"/>
                        </a:buClr>
                        <a:buSzPts val="1800"/>
                        <a:buFont typeface="Garamond"/>
                        <a:buNone/>
                      </a:pPr>
                      <a:r>
                        <a:rPr b="1" i="0" lang="es-ES" sz="1800" u="none" cap="none" strike="noStrike">
                          <a:solidFill>
                            <a:srgbClr val="000000"/>
                          </a:solidFill>
                          <a:latin typeface="Garamond"/>
                          <a:ea typeface="Garamond"/>
                          <a:cs typeface="Garamond"/>
                          <a:sym typeface="Garamond"/>
                        </a:rPr>
                        <a:t>Model</a:t>
                      </a:r>
                      <a:endParaRPr b="0" i="0" sz="32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∆AIC</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t</a:t>
                      </a:r>
                      <a:r>
                        <a:rPr b="1" baseline="-25000" lang="es-ES" sz="1800">
                          <a:latin typeface="Garamond"/>
                          <a:ea typeface="Garamond"/>
                          <a:cs typeface="Garamond"/>
                          <a:sym typeface="Garamond"/>
                        </a:rPr>
                        <a:t>1/2</a:t>
                      </a:r>
                      <a:endParaRPr b="1" baseline="-25000"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i="0" lang="es-ES" sz="1800">
                          <a:solidFill>
                            <a:srgbClr val="000000"/>
                          </a:solidFill>
                          <a:latin typeface="Garamond"/>
                          <a:ea typeface="Garamond"/>
                          <a:cs typeface="Garamond"/>
                          <a:sym typeface="Garamond"/>
                        </a:rPr>
                        <a:t>ν</a:t>
                      </a:r>
                      <a:r>
                        <a:rPr b="1" baseline="-25000" lang="es-ES" sz="1800">
                          <a:solidFill>
                            <a:srgbClr val="000000"/>
                          </a:solidFill>
                          <a:latin typeface="Garamond"/>
                          <a:ea typeface="Garamond"/>
                          <a:cs typeface="Garamond"/>
                          <a:sym typeface="Garamond"/>
                        </a:rPr>
                        <a:t>y</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Intercept (±SE)</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Slope (±SE)</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chemeClr val="dk1"/>
                        </a:buClr>
                        <a:buSzPts val="1800"/>
                        <a:buFont typeface="Garamond"/>
                        <a:buNone/>
                      </a:pPr>
                      <a:r>
                        <a:rPr b="1" lang="es-ES" sz="1800">
                          <a:latin typeface="Garamond"/>
                          <a:ea typeface="Garamond"/>
                          <a:cs typeface="Garamond"/>
                          <a:sym typeface="Garamond"/>
                        </a:rPr>
                        <a:t>R</a:t>
                      </a:r>
                      <a:r>
                        <a:rPr b="1" baseline="30000" lang="es-ES" sz="1800">
                          <a:latin typeface="Garamond"/>
                          <a:ea typeface="Garamond"/>
                          <a:cs typeface="Garamond"/>
                          <a:sym typeface="Garamond"/>
                        </a:rPr>
                        <a:t>2</a:t>
                      </a:r>
                      <a:r>
                        <a:rPr b="1" lang="es-ES" sz="1800">
                          <a:latin typeface="Garamond"/>
                          <a:ea typeface="Garamond"/>
                          <a:cs typeface="Garamond"/>
                          <a:sym typeface="Garamond"/>
                        </a:rPr>
                        <a:t> (%)</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1 (BM)</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13.889</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43.292 ± 14.961</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0.000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1 (OU)</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0.767</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13.51 (9.05–23.92)</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362.54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50.903 ± 5.265</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0.000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culm length + mean temperature of driest quarter (BIO9)</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0.000</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400">
                          <a:latin typeface="Garamond"/>
                          <a:ea typeface="Garamond"/>
                          <a:cs typeface="Garamond"/>
                          <a:sym typeface="Garamond"/>
                        </a:rPr>
                        <a:t>13.93 (9.05–25.27)</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358.57</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51.121 ± 5.530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Culm: –0.061 ± 0.039</a:t>
                      </a:r>
                      <a:r>
                        <a:rPr b="0" i="0" lang="es-ES" sz="800" u="none" strike="noStrike">
                          <a:latin typeface="Arial"/>
                          <a:ea typeface="Arial"/>
                          <a:cs typeface="Arial"/>
                          <a:sym typeface="Arial"/>
                        </a:rPr>
                        <a:t>‡</a:t>
                      </a:r>
                      <a:br>
                        <a:rPr lang="es-ES" sz="1400">
                          <a:latin typeface="Garamond"/>
                          <a:ea typeface="Garamond"/>
                          <a:cs typeface="Garamond"/>
                          <a:sym typeface="Garamond"/>
                        </a:rPr>
                      </a:br>
                      <a:r>
                        <a:rPr lang="es-ES" sz="1400">
                          <a:latin typeface="Garamond"/>
                          <a:ea typeface="Garamond"/>
                          <a:cs typeface="Garamond"/>
                          <a:sym typeface="Garamond"/>
                        </a:rPr>
                        <a:t>BIO9: 0.148 ± 0.090</a:t>
                      </a:r>
                      <a:r>
                        <a:rPr b="0" i="0" lang="es-ES" sz="800" u="none" strike="noStrike">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0.791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D58854"/>
                    </a:solidFill>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terminal inflorescence length + BIO9</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0.401</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14.07 (9.05</a:t>
                      </a:r>
                      <a:r>
                        <a:rPr lang="es-ES" sz="1400">
                          <a:latin typeface="Garamond"/>
                          <a:ea typeface="Garamond"/>
                          <a:cs typeface="Garamond"/>
                          <a:sym typeface="Garamond"/>
                        </a:rPr>
                        <a:t>–</a:t>
                      </a:r>
                      <a:r>
                        <a:rPr b="0" lang="es-ES" sz="1400">
                          <a:latin typeface="Garamond"/>
                          <a:ea typeface="Garamond"/>
                          <a:cs typeface="Garamond"/>
                          <a:sym typeface="Garamond"/>
                        </a:rPr>
                        <a:t>26.08)</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353.41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50.532 ± 5.628</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TI: –0.081 ± 0.057</a:t>
                      </a:r>
                      <a:r>
                        <a:rPr b="0" i="0" lang="es-ES" sz="800" u="none" strike="noStrike">
                          <a:latin typeface="Arial"/>
                          <a:ea typeface="Arial"/>
                          <a:cs typeface="Arial"/>
                          <a:sym typeface="Arial"/>
                        </a:rPr>
                        <a:t>†</a:t>
                      </a:r>
                      <a:br>
                        <a:rPr lang="es-ES" sz="1400">
                          <a:latin typeface="Garamond"/>
                          <a:ea typeface="Garamond"/>
                          <a:cs typeface="Garamond"/>
                          <a:sym typeface="Garamond"/>
                        </a:rPr>
                      </a:br>
                      <a:r>
                        <a:rPr lang="es-ES" sz="1400">
                          <a:latin typeface="Garamond"/>
                          <a:ea typeface="Garamond"/>
                          <a:cs typeface="Garamond"/>
                          <a:sym typeface="Garamond"/>
                        </a:rPr>
                        <a:t>BIO9: 0.144 ± 0.090</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0.709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BIO9</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0.613</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13.64 (9.05</a:t>
                      </a:r>
                      <a:r>
                        <a:rPr lang="es-ES" sz="1400">
                          <a:latin typeface="Garamond"/>
                          <a:ea typeface="Garamond"/>
                          <a:cs typeface="Garamond"/>
                          <a:sym typeface="Garamond"/>
                        </a:rPr>
                        <a:t>–</a:t>
                      </a:r>
                      <a:r>
                        <a:rPr b="0" lang="es-ES" sz="1400">
                          <a:latin typeface="Garamond"/>
                          <a:ea typeface="Garamond"/>
                          <a:cs typeface="Garamond"/>
                          <a:sym typeface="Garamond"/>
                        </a:rPr>
                        <a:t>24.26)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362.51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50.554 ± 5.301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0.124 ± 0.088</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0.353</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culm length</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0.961</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13.61 (9.05</a:t>
                      </a:r>
                      <a:r>
                        <a:rPr lang="es-ES" sz="1400">
                          <a:latin typeface="Garamond"/>
                          <a:ea typeface="Garamond"/>
                          <a:cs typeface="Garamond"/>
                          <a:sym typeface="Garamond"/>
                        </a:rPr>
                        <a:t>–</a:t>
                      </a:r>
                      <a:r>
                        <a:rPr b="0" lang="es-ES" sz="1400">
                          <a:latin typeface="Garamond"/>
                          <a:ea typeface="Garamond"/>
                          <a:cs typeface="Garamond"/>
                          <a:sym typeface="Garamond"/>
                        </a:rPr>
                        <a:t>24.05)</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363.34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51.667 ± 5.352</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–0.051 ± 0.038</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0.316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a:t>
                      </a:r>
                      <a:r>
                        <a:rPr b="1" i="0" lang="es-ES" sz="1400" u="none" strike="noStrike">
                          <a:solidFill>
                            <a:srgbClr val="000000"/>
                          </a:solidFill>
                          <a:latin typeface="Garamond"/>
                          <a:ea typeface="Garamond"/>
                          <a:cs typeface="Garamond"/>
                          <a:sym typeface="Garamond"/>
                        </a:rPr>
                        <a:t>terminal inflorescence length </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1.298</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13.61 (9.05</a:t>
                      </a:r>
                      <a:r>
                        <a:rPr lang="es-ES" sz="1400">
                          <a:latin typeface="Garamond"/>
                          <a:ea typeface="Garamond"/>
                          <a:cs typeface="Garamond"/>
                          <a:sym typeface="Garamond"/>
                        </a:rPr>
                        <a:t>–</a:t>
                      </a:r>
                      <a:r>
                        <a:rPr b="0" lang="es-ES" sz="1400">
                          <a:latin typeface="Garamond"/>
                          <a:ea typeface="Garamond"/>
                          <a:cs typeface="Garamond"/>
                          <a:sym typeface="Garamond"/>
                        </a:rPr>
                        <a:t>24.05)</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362.89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51.402 ± 5.324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–0.068 ± 0.056</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0.260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498" name="Google Shape;1498;p92"/>
          <p:cNvSpPr txBox="1"/>
          <p:nvPr/>
        </p:nvSpPr>
        <p:spPr>
          <a:xfrm>
            <a:off x="348342" y="6137919"/>
            <a:ext cx="55342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Garamond"/>
                <a:ea typeface="Garamond"/>
                <a:cs typeface="Garamond"/>
                <a:sym typeface="Garamond"/>
              </a:rPr>
              <a:t>Slope in units of chromosome number per: </a:t>
            </a:r>
            <a:r>
              <a:rPr lang="es-ES" sz="900">
                <a:solidFill>
                  <a:srgbClr val="000000"/>
                </a:solidFill>
                <a:latin typeface="Arial"/>
                <a:ea typeface="Arial"/>
                <a:cs typeface="Arial"/>
                <a:sym typeface="Arial"/>
              </a:rPr>
              <a:t>†</a:t>
            </a:r>
            <a:r>
              <a:rPr lang="es-ES" sz="800">
                <a:solidFill>
                  <a:srgbClr val="000000"/>
                </a:solidFill>
                <a:latin typeface="Arial"/>
                <a:ea typeface="Arial"/>
                <a:cs typeface="Arial"/>
                <a:sym typeface="Arial"/>
              </a:rPr>
              <a:t> </a:t>
            </a:r>
            <a:r>
              <a:rPr lang="es-ES" sz="1200">
                <a:solidFill>
                  <a:schemeClr val="dk1"/>
                </a:solidFill>
                <a:latin typeface="Garamond"/>
                <a:ea typeface="Garamond"/>
                <a:cs typeface="Garamond"/>
                <a:sym typeface="Garamond"/>
              </a:rPr>
              <a:t>millimeter, </a:t>
            </a:r>
            <a:r>
              <a:rPr lang="es-ES" sz="800">
                <a:solidFill>
                  <a:srgbClr val="000000"/>
                </a:solidFill>
                <a:latin typeface="Arial"/>
                <a:ea typeface="Arial"/>
                <a:cs typeface="Arial"/>
                <a:sym typeface="Arial"/>
              </a:rPr>
              <a:t>‡ </a:t>
            </a:r>
            <a:r>
              <a:rPr lang="es-ES" sz="1200">
                <a:solidFill>
                  <a:schemeClr val="dk1"/>
                </a:solidFill>
                <a:latin typeface="Garamond"/>
                <a:ea typeface="Garamond"/>
                <a:cs typeface="Garamond"/>
                <a:sym typeface="Garamond"/>
              </a:rPr>
              <a:t>centimeter, and </a:t>
            </a:r>
            <a:r>
              <a:rPr lang="es-ES" sz="800">
                <a:solidFill>
                  <a:srgbClr val="000000"/>
                </a:solidFill>
                <a:latin typeface="Arial"/>
                <a:ea typeface="Arial"/>
                <a:cs typeface="Arial"/>
                <a:sym typeface="Arial"/>
              </a:rPr>
              <a:t>§ </a:t>
            </a:r>
            <a:r>
              <a:rPr lang="es-ES" sz="1200">
                <a:solidFill>
                  <a:schemeClr val="dk1"/>
                </a:solidFill>
                <a:latin typeface="Garamond"/>
                <a:ea typeface="Garamond"/>
                <a:cs typeface="Garamond"/>
                <a:sym typeface="Garamond"/>
              </a:rPr>
              <a:t>degree celsius.</a:t>
            </a:r>
            <a:endParaRPr/>
          </a:p>
          <a:p>
            <a:pPr indent="0" lvl="0" marL="0" marR="0" rtl="0" algn="l">
              <a:spcBef>
                <a:spcPts val="0"/>
              </a:spcBef>
              <a:spcAft>
                <a:spcPts val="0"/>
              </a:spcAft>
              <a:buNone/>
            </a:pPr>
            <a:r>
              <a:rPr lang="es-ES" sz="1200">
                <a:solidFill>
                  <a:schemeClr val="dk1"/>
                </a:solidFill>
                <a:latin typeface="Garamond"/>
                <a:ea typeface="Garamond"/>
                <a:cs typeface="Garamond"/>
                <a:sym typeface="Garamond"/>
              </a:rPr>
              <a:t>AIC, Akaike Information Criterion; BM, Brownian Motion; OU, Ornstein–Uhlenbeck.</a:t>
            </a:r>
            <a:endParaRPr/>
          </a:p>
        </p:txBody>
      </p:sp>
      <p:sp>
        <p:nvSpPr>
          <p:cNvPr id="1499" name="Google Shape;1499;p92"/>
          <p:cNvSpPr/>
          <p:nvPr/>
        </p:nvSpPr>
        <p:spPr>
          <a:xfrm>
            <a:off x="4155356" y="2280073"/>
            <a:ext cx="2998385"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s-ES" sz="2000">
                <a:solidFill>
                  <a:srgbClr val="000000"/>
                </a:solidFill>
                <a:latin typeface="Garamond"/>
                <a:ea typeface="Garamond"/>
                <a:cs typeface="Garamond"/>
                <a:sym typeface="Garamond"/>
              </a:rPr>
              <a:t>t</a:t>
            </a:r>
            <a:r>
              <a:rPr b="1" baseline="-25000" lang="es-ES" sz="2000">
                <a:solidFill>
                  <a:srgbClr val="000000"/>
                </a:solidFill>
                <a:latin typeface="Garamond"/>
                <a:ea typeface="Garamond"/>
                <a:cs typeface="Garamond"/>
                <a:sym typeface="Garamond"/>
              </a:rPr>
              <a:t>1/2 </a:t>
            </a:r>
            <a:r>
              <a:rPr b="1" lang="es-ES" sz="2000">
                <a:solidFill>
                  <a:srgbClr val="000000"/>
                </a:solidFill>
                <a:latin typeface="Garamond"/>
                <a:ea typeface="Garamond"/>
                <a:cs typeface="Garamond"/>
                <a:sym typeface="Garamond"/>
              </a:rPr>
              <a:t>= log</a:t>
            </a:r>
            <a:r>
              <a:rPr b="1" baseline="-25000" lang="es-ES" sz="2000">
                <a:solidFill>
                  <a:srgbClr val="000000"/>
                </a:solidFill>
                <a:latin typeface="Garamond"/>
                <a:ea typeface="Garamond"/>
                <a:cs typeface="Garamond"/>
                <a:sym typeface="Garamond"/>
              </a:rPr>
              <a:t>e</a:t>
            </a:r>
            <a:r>
              <a:rPr b="1" lang="es-ES" sz="2000">
                <a:solidFill>
                  <a:srgbClr val="000000"/>
                </a:solidFill>
                <a:latin typeface="Garamond"/>
                <a:ea typeface="Garamond"/>
                <a:cs typeface="Garamond"/>
                <a:sym typeface="Garamond"/>
              </a:rPr>
              <a:t>(2)/α </a:t>
            </a:r>
            <a:r>
              <a:rPr lang="es-ES" sz="2000">
                <a:solidFill>
                  <a:srgbClr val="000000"/>
                </a:solidFill>
                <a:latin typeface="Garamond"/>
                <a:ea typeface="Garamond"/>
                <a:cs typeface="Garamond"/>
                <a:sym typeface="Garamond"/>
              </a:rPr>
              <a:t>→ α = 0,05</a:t>
            </a:r>
            <a:endParaRPr baseline="30000" sz="2000">
              <a:solidFill>
                <a:srgbClr val="000000"/>
              </a:solidFill>
              <a:latin typeface="Garamond"/>
              <a:ea typeface="Garamond"/>
              <a:cs typeface="Garamond"/>
              <a:sym typeface="Garamond"/>
            </a:endParaRPr>
          </a:p>
        </p:txBody>
      </p:sp>
      <p:cxnSp>
        <p:nvCxnSpPr>
          <p:cNvPr id="1500" name="Google Shape;1500;p92"/>
          <p:cNvCxnSpPr>
            <a:stCxn id="1499" idx="2"/>
          </p:cNvCxnSpPr>
          <p:nvPr/>
        </p:nvCxnSpPr>
        <p:spPr>
          <a:xfrm>
            <a:off x="5654549" y="2680183"/>
            <a:ext cx="0" cy="600000"/>
          </a:xfrm>
          <a:prstGeom prst="straightConnector1">
            <a:avLst/>
          </a:prstGeom>
          <a:noFill/>
          <a:ln cap="flat" cmpd="sng" w="9525">
            <a:solidFill>
              <a:schemeClr val="dk1"/>
            </a:solidFill>
            <a:prstDash val="solid"/>
            <a:miter lim="800000"/>
            <a:headEnd len="sm" w="sm" type="none"/>
            <a:tailEnd len="med" w="med" type="triangle"/>
          </a:ln>
        </p:spPr>
      </p:cxnSp>
      <p:sp>
        <p:nvSpPr>
          <p:cNvPr id="1501" name="Google Shape;1501;p92"/>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92</a:t>
            </a:r>
            <a:endParaRPr sz="18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pic>
        <p:nvPicPr>
          <p:cNvPr id="1507" name="Google Shape;1507;p93"/>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508" name="Google Shape;1508;p93"/>
          <p:cNvSpPr/>
          <p:nvPr/>
        </p:nvSpPr>
        <p:spPr>
          <a:xfrm>
            <a:off x="348342" y="98425"/>
            <a:ext cx="7830458" cy="31818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Predictive ability of the variables </a:t>
            </a:r>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b="1" sz="3000">
              <a:solidFill>
                <a:srgbClr val="002C9E"/>
              </a:solidFill>
              <a:latin typeface="Garamond"/>
              <a:ea typeface="Garamond"/>
              <a:cs typeface="Garamond"/>
              <a:sym typeface="Garamond"/>
            </a:endParaRPr>
          </a:p>
        </p:txBody>
      </p:sp>
      <p:cxnSp>
        <p:nvCxnSpPr>
          <p:cNvPr id="1509" name="Google Shape;1509;p93"/>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510" name="Google Shape;1510;p93"/>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graphicFrame>
        <p:nvGraphicFramePr>
          <p:cNvPr id="1511" name="Google Shape;1511;p93"/>
          <p:cNvGraphicFramePr/>
          <p:nvPr/>
        </p:nvGraphicFramePr>
        <p:xfrm>
          <a:off x="348343" y="3280322"/>
          <a:ext cx="3000000" cy="3000000"/>
        </p:xfrm>
        <a:graphic>
          <a:graphicData uri="http://schemas.openxmlformats.org/drawingml/2006/table">
            <a:tbl>
              <a:tblPr>
                <a:noFill/>
                <a:tableStyleId>{1C8E5A2D-97ED-4CC5-A9BD-0CFFB9412F20}</a:tableStyleId>
              </a:tblPr>
              <a:tblGrid>
                <a:gridCol w="3319425"/>
                <a:gridCol w="1243650"/>
                <a:gridCol w="1420300"/>
                <a:gridCol w="1046550"/>
                <a:gridCol w="1710875"/>
                <a:gridCol w="1883675"/>
                <a:gridCol w="870850"/>
              </a:tblGrid>
              <a:tr h="356950">
                <a:tc>
                  <a:txBody>
                    <a:bodyPr/>
                    <a:lstStyle/>
                    <a:p>
                      <a:pPr indent="0" lvl="0" marL="0" marR="0" rtl="0" algn="ctr">
                        <a:lnSpc>
                          <a:spcPct val="100000"/>
                        </a:lnSpc>
                        <a:spcBef>
                          <a:spcPts val="0"/>
                        </a:spcBef>
                        <a:spcAft>
                          <a:spcPts val="0"/>
                        </a:spcAft>
                        <a:buClr>
                          <a:srgbClr val="000000"/>
                        </a:buClr>
                        <a:buSzPts val="1800"/>
                        <a:buFont typeface="Garamond"/>
                        <a:buNone/>
                      </a:pPr>
                      <a:r>
                        <a:rPr b="1" i="0" lang="es-ES" sz="1800" u="none" cap="none" strike="noStrike">
                          <a:solidFill>
                            <a:srgbClr val="000000"/>
                          </a:solidFill>
                          <a:latin typeface="Garamond"/>
                          <a:ea typeface="Garamond"/>
                          <a:cs typeface="Garamond"/>
                          <a:sym typeface="Garamond"/>
                        </a:rPr>
                        <a:t>Model</a:t>
                      </a:r>
                      <a:endParaRPr b="0" i="0" sz="32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∆AIC</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t</a:t>
                      </a:r>
                      <a:r>
                        <a:rPr b="1" baseline="-25000" lang="es-ES" sz="1800">
                          <a:latin typeface="Garamond"/>
                          <a:ea typeface="Garamond"/>
                          <a:cs typeface="Garamond"/>
                          <a:sym typeface="Garamond"/>
                        </a:rPr>
                        <a:t>1/2</a:t>
                      </a:r>
                      <a:endParaRPr b="1" baseline="-25000"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i="0" lang="es-ES" sz="1800">
                          <a:solidFill>
                            <a:srgbClr val="000000"/>
                          </a:solidFill>
                          <a:latin typeface="Garamond"/>
                          <a:ea typeface="Garamond"/>
                          <a:cs typeface="Garamond"/>
                          <a:sym typeface="Garamond"/>
                        </a:rPr>
                        <a:t>ν</a:t>
                      </a:r>
                      <a:r>
                        <a:rPr b="1" baseline="-25000" lang="es-ES" sz="1800">
                          <a:solidFill>
                            <a:srgbClr val="000000"/>
                          </a:solidFill>
                          <a:latin typeface="Garamond"/>
                          <a:ea typeface="Garamond"/>
                          <a:cs typeface="Garamond"/>
                          <a:sym typeface="Garamond"/>
                        </a:rPr>
                        <a:t>y</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Intercept (±SE)</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Slope (±SE)</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chemeClr val="dk1"/>
                        </a:buClr>
                        <a:buSzPts val="1800"/>
                        <a:buFont typeface="Garamond"/>
                        <a:buNone/>
                      </a:pPr>
                      <a:r>
                        <a:rPr b="1" lang="es-ES" sz="1800">
                          <a:latin typeface="Garamond"/>
                          <a:ea typeface="Garamond"/>
                          <a:cs typeface="Garamond"/>
                          <a:sym typeface="Garamond"/>
                        </a:rPr>
                        <a:t>R</a:t>
                      </a:r>
                      <a:r>
                        <a:rPr b="1" baseline="30000" lang="es-ES" sz="1800">
                          <a:latin typeface="Garamond"/>
                          <a:ea typeface="Garamond"/>
                          <a:cs typeface="Garamond"/>
                          <a:sym typeface="Garamond"/>
                        </a:rPr>
                        <a:t>2</a:t>
                      </a:r>
                      <a:r>
                        <a:rPr b="1" lang="es-ES" sz="1800">
                          <a:latin typeface="Garamond"/>
                          <a:ea typeface="Garamond"/>
                          <a:cs typeface="Garamond"/>
                          <a:sym typeface="Garamond"/>
                        </a:rPr>
                        <a:t> (%)</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1 (BM)</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13.889</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43.292 ± 14.961</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0.000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1 (OU)</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0.767</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13.51 (9.05–23.92)</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362.54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50.903 ± 5.265</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0.000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culm length + mean temperature of driest quarter (BIO9)</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0.000</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A1CB8D"/>
                    </a:solidFill>
                  </a:tcPr>
                </a:tc>
                <a:tc>
                  <a:txBody>
                    <a:bodyPr/>
                    <a:lstStyle/>
                    <a:p>
                      <a:pPr indent="0" lvl="0" marL="0" marR="0" rtl="0" algn="ctr">
                        <a:spcBef>
                          <a:spcPts val="0"/>
                        </a:spcBef>
                        <a:spcAft>
                          <a:spcPts val="0"/>
                        </a:spcAft>
                        <a:buNone/>
                      </a:pPr>
                      <a:r>
                        <a:rPr lang="es-ES" sz="1400">
                          <a:latin typeface="Garamond"/>
                          <a:ea typeface="Garamond"/>
                          <a:cs typeface="Garamond"/>
                          <a:sym typeface="Garamond"/>
                        </a:rPr>
                        <a:t>13.93 (9.05–25.27)</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358.57</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51.121 ± 5.530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Culm: –0.061 ± 0.039</a:t>
                      </a:r>
                      <a:r>
                        <a:rPr b="0" i="0" lang="es-ES" sz="800" u="none" strike="noStrike">
                          <a:latin typeface="Arial"/>
                          <a:ea typeface="Arial"/>
                          <a:cs typeface="Arial"/>
                          <a:sym typeface="Arial"/>
                        </a:rPr>
                        <a:t>‡</a:t>
                      </a:r>
                      <a:br>
                        <a:rPr lang="es-ES" sz="1400">
                          <a:latin typeface="Garamond"/>
                          <a:ea typeface="Garamond"/>
                          <a:cs typeface="Garamond"/>
                          <a:sym typeface="Garamond"/>
                        </a:rPr>
                      </a:br>
                      <a:r>
                        <a:rPr lang="es-ES" sz="1400">
                          <a:latin typeface="Garamond"/>
                          <a:ea typeface="Garamond"/>
                          <a:cs typeface="Garamond"/>
                          <a:sym typeface="Garamond"/>
                        </a:rPr>
                        <a:t>BIO9: 0.148 ± 0.090</a:t>
                      </a:r>
                      <a:r>
                        <a:rPr b="0" i="0" lang="es-ES" sz="800" u="none" strike="noStrike">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0.791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solidFill>
                      <a:srgbClr val="D58854"/>
                    </a:solidFill>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terminal inflorescence length + BIO9</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0.401</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14.07 (9.05</a:t>
                      </a:r>
                      <a:r>
                        <a:rPr lang="es-ES" sz="1400">
                          <a:latin typeface="Garamond"/>
                          <a:ea typeface="Garamond"/>
                          <a:cs typeface="Garamond"/>
                          <a:sym typeface="Garamond"/>
                        </a:rPr>
                        <a:t>–</a:t>
                      </a:r>
                      <a:r>
                        <a:rPr b="0" lang="es-ES" sz="1400">
                          <a:latin typeface="Garamond"/>
                          <a:ea typeface="Garamond"/>
                          <a:cs typeface="Garamond"/>
                          <a:sym typeface="Garamond"/>
                        </a:rPr>
                        <a:t>26.08)</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353.41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50.532 ± 5.628</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TI: –0.081 ± 0.057</a:t>
                      </a:r>
                      <a:r>
                        <a:rPr b="0" i="0" lang="es-ES" sz="800" u="none" strike="noStrike">
                          <a:latin typeface="Arial"/>
                          <a:ea typeface="Arial"/>
                          <a:cs typeface="Arial"/>
                          <a:sym typeface="Arial"/>
                        </a:rPr>
                        <a:t>†</a:t>
                      </a:r>
                      <a:br>
                        <a:rPr lang="es-ES" sz="1400">
                          <a:latin typeface="Garamond"/>
                          <a:ea typeface="Garamond"/>
                          <a:cs typeface="Garamond"/>
                          <a:sym typeface="Garamond"/>
                        </a:rPr>
                      </a:br>
                      <a:r>
                        <a:rPr lang="es-ES" sz="1400">
                          <a:latin typeface="Garamond"/>
                          <a:ea typeface="Garamond"/>
                          <a:cs typeface="Garamond"/>
                          <a:sym typeface="Garamond"/>
                        </a:rPr>
                        <a:t>BIO9: 0.144 ± 0.090</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0.709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BIO9</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0.613</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13.64 (9.05</a:t>
                      </a:r>
                      <a:r>
                        <a:rPr lang="es-ES" sz="1400">
                          <a:latin typeface="Garamond"/>
                          <a:ea typeface="Garamond"/>
                          <a:cs typeface="Garamond"/>
                          <a:sym typeface="Garamond"/>
                        </a:rPr>
                        <a:t>–</a:t>
                      </a:r>
                      <a:r>
                        <a:rPr b="0" lang="es-ES" sz="1400">
                          <a:latin typeface="Garamond"/>
                          <a:ea typeface="Garamond"/>
                          <a:cs typeface="Garamond"/>
                          <a:sym typeface="Garamond"/>
                        </a:rPr>
                        <a:t>24.26)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362.51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50.554 ± 5.301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0.124 ± 0.088</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0.353</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culm length</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0.961</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13.61 (9.05</a:t>
                      </a:r>
                      <a:r>
                        <a:rPr lang="es-ES" sz="1400">
                          <a:latin typeface="Garamond"/>
                          <a:ea typeface="Garamond"/>
                          <a:cs typeface="Garamond"/>
                          <a:sym typeface="Garamond"/>
                        </a:rPr>
                        <a:t>–</a:t>
                      </a:r>
                      <a:r>
                        <a:rPr b="0" lang="es-ES" sz="1400">
                          <a:latin typeface="Garamond"/>
                          <a:ea typeface="Garamond"/>
                          <a:cs typeface="Garamond"/>
                          <a:sym typeface="Garamond"/>
                        </a:rPr>
                        <a:t>24.05)</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363.34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51.667 ± 5.352</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–0.051 ± 0.038</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0.316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a:t>
                      </a:r>
                      <a:r>
                        <a:rPr b="1" i="0" lang="es-ES" sz="1400" u="none" strike="noStrike">
                          <a:solidFill>
                            <a:srgbClr val="000000"/>
                          </a:solidFill>
                          <a:latin typeface="Garamond"/>
                          <a:ea typeface="Garamond"/>
                          <a:cs typeface="Garamond"/>
                          <a:sym typeface="Garamond"/>
                        </a:rPr>
                        <a:t>terminal inflorescence length </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1.298</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13.61 (9.05</a:t>
                      </a:r>
                      <a:r>
                        <a:rPr lang="es-ES" sz="1400">
                          <a:latin typeface="Garamond"/>
                          <a:ea typeface="Garamond"/>
                          <a:cs typeface="Garamond"/>
                          <a:sym typeface="Garamond"/>
                        </a:rPr>
                        <a:t>–</a:t>
                      </a:r>
                      <a:r>
                        <a:rPr b="0" lang="es-ES" sz="1400">
                          <a:latin typeface="Garamond"/>
                          <a:ea typeface="Garamond"/>
                          <a:cs typeface="Garamond"/>
                          <a:sym typeface="Garamond"/>
                        </a:rPr>
                        <a:t>24.05)</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362.89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51.402 ± 5.324</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–0.068 ± 0.056</a:t>
                      </a:r>
                      <a:r>
                        <a:rPr b="0" i="0" lang="es-ES" sz="800" u="none" cap="none" strike="noStrike">
                          <a:solidFill>
                            <a:srgbClr val="000000"/>
                          </a:solidFill>
                          <a:latin typeface="Arial"/>
                          <a:ea typeface="Arial"/>
                          <a:cs typeface="Arial"/>
                          <a:sym typeface="Arial"/>
                        </a:rPr>
                        <a:t>†</a:t>
                      </a:r>
                      <a:endParaRPr sz="1400">
                        <a:latin typeface="Garamond"/>
                        <a:ea typeface="Garamond"/>
                        <a:cs typeface="Garamond"/>
                        <a:sym typeface="Garamond"/>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0.260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512" name="Google Shape;1512;p93"/>
          <p:cNvSpPr txBox="1"/>
          <p:nvPr/>
        </p:nvSpPr>
        <p:spPr>
          <a:xfrm>
            <a:off x="348342" y="6137919"/>
            <a:ext cx="55342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Garamond"/>
                <a:ea typeface="Garamond"/>
                <a:cs typeface="Garamond"/>
                <a:sym typeface="Garamond"/>
              </a:rPr>
              <a:t>Slope in units of chromosome number per: </a:t>
            </a:r>
            <a:r>
              <a:rPr lang="es-ES" sz="900">
                <a:solidFill>
                  <a:srgbClr val="000000"/>
                </a:solidFill>
                <a:latin typeface="Arial"/>
                <a:ea typeface="Arial"/>
                <a:cs typeface="Arial"/>
                <a:sym typeface="Arial"/>
              </a:rPr>
              <a:t>†</a:t>
            </a:r>
            <a:r>
              <a:rPr lang="es-ES" sz="800">
                <a:solidFill>
                  <a:srgbClr val="000000"/>
                </a:solidFill>
                <a:latin typeface="Arial"/>
                <a:ea typeface="Arial"/>
                <a:cs typeface="Arial"/>
                <a:sym typeface="Arial"/>
              </a:rPr>
              <a:t> </a:t>
            </a:r>
            <a:r>
              <a:rPr lang="es-ES" sz="1200">
                <a:solidFill>
                  <a:schemeClr val="dk1"/>
                </a:solidFill>
                <a:latin typeface="Garamond"/>
                <a:ea typeface="Garamond"/>
                <a:cs typeface="Garamond"/>
                <a:sym typeface="Garamond"/>
              </a:rPr>
              <a:t>millimeter, </a:t>
            </a:r>
            <a:r>
              <a:rPr lang="es-ES" sz="800">
                <a:solidFill>
                  <a:srgbClr val="000000"/>
                </a:solidFill>
                <a:latin typeface="Arial"/>
                <a:ea typeface="Arial"/>
                <a:cs typeface="Arial"/>
                <a:sym typeface="Arial"/>
              </a:rPr>
              <a:t>‡ </a:t>
            </a:r>
            <a:r>
              <a:rPr lang="es-ES" sz="1200">
                <a:solidFill>
                  <a:schemeClr val="dk1"/>
                </a:solidFill>
                <a:latin typeface="Garamond"/>
                <a:ea typeface="Garamond"/>
                <a:cs typeface="Garamond"/>
                <a:sym typeface="Garamond"/>
              </a:rPr>
              <a:t>centimeter, and </a:t>
            </a:r>
            <a:r>
              <a:rPr lang="es-ES" sz="800">
                <a:solidFill>
                  <a:srgbClr val="000000"/>
                </a:solidFill>
                <a:latin typeface="Arial"/>
                <a:ea typeface="Arial"/>
                <a:cs typeface="Arial"/>
                <a:sym typeface="Arial"/>
              </a:rPr>
              <a:t>§ </a:t>
            </a:r>
            <a:r>
              <a:rPr lang="es-ES" sz="1200">
                <a:solidFill>
                  <a:schemeClr val="dk1"/>
                </a:solidFill>
                <a:latin typeface="Garamond"/>
                <a:ea typeface="Garamond"/>
                <a:cs typeface="Garamond"/>
                <a:sym typeface="Garamond"/>
              </a:rPr>
              <a:t>degree celsius.</a:t>
            </a:r>
            <a:endParaRPr/>
          </a:p>
          <a:p>
            <a:pPr indent="0" lvl="0" marL="0" marR="0" rtl="0" algn="l">
              <a:spcBef>
                <a:spcPts val="0"/>
              </a:spcBef>
              <a:spcAft>
                <a:spcPts val="0"/>
              </a:spcAft>
              <a:buNone/>
            </a:pPr>
            <a:r>
              <a:rPr lang="es-ES" sz="1200">
                <a:solidFill>
                  <a:schemeClr val="dk1"/>
                </a:solidFill>
                <a:latin typeface="Garamond"/>
                <a:ea typeface="Garamond"/>
                <a:cs typeface="Garamond"/>
                <a:sym typeface="Garamond"/>
              </a:rPr>
              <a:t>AIC, Akaike Information Criterion; BM, Brownian Motion; OU, Ornstein–Uhlenbeck.</a:t>
            </a:r>
            <a:endParaRPr/>
          </a:p>
        </p:txBody>
      </p:sp>
      <p:sp>
        <p:nvSpPr>
          <p:cNvPr id="1513" name="Google Shape;1513;p93"/>
          <p:cNvSpPr/>
          <p:nvPr/>
        </p:nvSpPr>
        <p:spPr>
          <a:xfrm>
            <a:off x="10421125" y="2164067"/>
            <a:ext cx="1500604" cy="78483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rgbClr val="000000"/>
                </a:solidFill>
                <a:latin typeface="Garamond"/>
                <a:ea typeface="Garamond"/>
                <a:cs typeface="Garamond"/>
                <a:sym typeface="Garamond"/>
              </a:rPr>
              <a:t>Little effect </a:t>
            </a:r>
            <a:endParaRPr/>
          </a:p>
          <a:p>
            <a:pPr indent="0" lvl="0" marL="0" marR="0" rtl="0" algn="ctr">
              <a:spcBef>
                <a:spcPts val="600"/>
              </a:spcBef>
              <a:spcAft>
                <a:spcPts val="0"/>
              </a:spcAft>
              <a:buNone/>
            </a:pPr>
            <a:r>
              <a:rPr lang="es-ES" sz="2000">
                <a:solidFill>
                  <a:srgbClr val="000000"/>
                </a:solidFill>
                <a:latin typeface="Garamond"/>
                <a:ea typeface="Garamond"/>
                <a:cs typeface="Garamond"/>
                <a:sym typeface="Garamond"/>
              </a:rPr>
              <a:t>of predictors</a:t>
            </a:r>
            <a:endParaRPr sz="2000">
              <a:solidFill>
                <a:srgbClr val="000000"/>
              </a:solidFill>
              <a:latin typeface="Garamond"/>
              <a:ea typeface="Garamond"/>
              <a:cs typeface="Garamond"/>
              <a:sym typeface="Garamond"/>
            </a:endParaRPr>
          </a:p>
        </p:txBody>
      </p:sp>
      <p:cxnSp>
        <p:nvCxnSpPr>
          <p:cNvPr id="1514" name="Google Shape;1514;p93"/>
          <p:cNvCxnSpPr>
            <a:stCxn id="1513" idx="2"/>
          </p:cNvCxnSpPr>
          <p:nvPr/>
        </p:nvCxnSpPr>
        <p:spPr>
          <a:xfrm>
            <a:off x="11171427" y="2948897"/>
            <a:ext cx="0" cy="331500"/>
          </a:xfrm>
          <a:prstGeom prst="straightConnector1">
            <a:avLst/>
          </a:prstGeom>
          <a:noFill/>
          <a:ln cap="flat" cmpd="sng" w="9525">
            <a:solidFill>
              <a:schemeClr val="dk1"/>
            </a:solidFill>
            <a:prstDash val="solid"/>
            <a:miter lim="800000"/>
            <a:headEnd len="sm" w="sm" type="none"/>
            <a:tailEnd len="med" w="med" type="triangle"/>
          </a:ln>
        </p:spPr>
      </p:cxnSp>
      <p:sp>
        <p:nvSpPr>
          <p:cNvPr id="1515" name="Google Shape;1515;p93"/>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93</a:t>
            </a:r>
            <a:endParaRPr sz="1800">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pic>
        <p:nvPicPr>
          <p:cNvPr id="1521" name="Google Shape;1521;p94"/>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522" name="Google Shape;1522;p94"/>
          <p:cNvSpPr/>
          <p:nvPr/>
        </p:nvSpPr>
        <p:spPr>
          <a:xfrm>
            <a:off x="348343" y="98425"/>
            <a:ext cx="5549538" cy="24124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Predictive ability of the variables</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b="1" sz="3000">
              <a:solidFill>
                <a:srgbClr val="002C9E"/>
              </a:solidFill>
              <a:latin typeface="Garamond"/>
              <a:ea typeface="Garamond"/>
              <a:cs typeface="Garamond"/>
              <a:sym typeface="Garamond"/>
            </a:endParaRPr>
          </a:p>
        </p:txBody>
      </p:sp>
      <p:cxnSp>
        <p:nvCxnSpPr>
          <p:cNvPr id="1523" name="Google Shape;1523;p94"/>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524" name="Google Shape;1524;p94"/>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pic>
        <p:nvPicPr>
          <p:cNvPr id="1525" name="Google Shape;1525;p94"/>
          <p:cNvPicPr preferRelativeResize="0"/>
          <p:nvPr/>
        </p:nvPicPr>
        <p:blipFill rotWithShape="1">
          <a:blip r:embed="rId4">
            <a:alphaModFix/>
          </a:blip>
          <a:srcRect b="0" l="45977" r="0" t="0"/>
          <a:stretch/>
        </p:blipFill>
        <p:spPr>
          <a:xfrm>
            <a:off x="6466785" y="661697"/>
            <a:ext cx="2850620" cy="6097876"/>
          </a:xfrm>
          <a:prstGeom prst="rect">
            <a:avLst/>
          </a:prstGeom>
          <a:noFill/>
          <a:ln>
            <a:noFill/>
          </a:ln>
        </p:spPr>
      </p:pic>
      <p:graphicFrame>
        <p:nvGraphicFramePr>
          <p:cNvPr id="1526" name="Google Shape;1526;p94"/>
          <p:cNvGraphicFramePr/>
          <p:nvPr/>
        </p:nvGraphicFramePr>
        <p:xfrm>
          <a:off x="348343" y="3280322"/>
          <a:ext cx="3000000" cy="3000000"/>
        </p:xfrm>
        <a:graphic>
          <a:graphicData uri="http://schemas.openxmlformats.org/drawingml/2006/table">
            <a:tbl>
              <a:tblPr>
                <a:noFill/>
                <a:tableStyleId>{1C8E5A2D-97ED-4CC5-A9BD-0CFFB9412F20}</a:tableStyleId>
              </a:tblPr>
              <a:tblGrid>
                <a:gridCol w="3431175"/>
                <a:gridCol w="776800"/>
                <a:gridCol w="1068700"/>
              </a:tblGrid>
              <a:tr h="356950">
                <a:tc>
                  <a:txBody>
                    <a:bodyPr/>
                    <a:lstStyle/>
                    <a:p>
                      <a:pPr indent="0" lvl="0" marL="0" marR="0" rtl="0" algn="ctr">
                        <a:lnSpc>
                          <a:spcPct val="100000"/>
                        </a:lnSpc>
                        <a:spcBef>
                          <a:spcPts val="0"/>
                        </a:spcBef>
                        <a:spcAft>
                          <a:spcPts val="0"/>
                        </a:spcAft>
                        <a:buClr>
                          <a:srgbClr val="000000"/>
                        </a:buClr>
                        <a:buSzPts val="1800"/>
                        <a:buFont typeface="Garamond"/>
                        <a:buNone/>
                      </a:pPr>
                      <a:r>
                        <a:rPr b="1" i="0" lang="es-ES" sz="1800" u="none" cap="none" strike="noStrike">
                          <a:solidFill>
                            <a:srgbClr val="000000"/>
                          </a:solidFill>
                          <a:latin typeface="Garamond"/>
                          <a:ea typeface="Garamond"/>
                          <a:cs typeface="Garamond"/>
                          <a:sym typeface="Garamond"/>
                        </a:rPr>
                        <a:t>Model</a:t>
                      </a:r>
                      <a:endParaRPr b="0" i="0" sz="32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spcBef>
                          <a:spcPts val="0"/>
                        </a:spcBef>
                        <a:spcAft>
                          <a:spcPts val="0"/>
                        </a:spcAft>
                        <a:buNone/>
                      </a:pPr>
                      <a:r>
                        <a:rPr b="1" lang="es-ES" sz="1800">
                          <a:latin typeface="Garamond"/>
                          <a:ea typeface="Garamond"/>
                          <a:cs typeface="Garamond"/>
                          <a:sym typeface="Garamond"/>
                        </a:rPr>
                        <a:t>∆AIC</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c>
                  <a:txBody>
                    <a:bodyPr/>
                    <a:lstStyle/>
                    <a:p>
                      <a:pPr indent="0" lvl="0" marL="0" marR="0" rtl="0" algn="ctr">
                        <a:lnSpc>
                          <a:spcPct val="100000"/>
                        </a:lnSpc>
                        <a:spcBef>
                          <a:spcPts val="0"/>
                        </a:spcBef>
                        <a:spcAft>
                          <a:spcPts val="0"/>
                        </a:spcAft>
                        <a:buClr>
                          <a:schemeClr val="dk1"/>
                        </a:buClr>
                        <a:buSzPts val="1800"/>
                        <a:buFont typeface="Garamond"/>
                        <a:buNone/>
                      </a:pPr>
                      <a:r>
                        <a:rPr b="1" lang="es-ES" sz="1800">
                          <a:latin typeface="Garamond"/>
                          <a:ea typeface="Garamond"/>
                          <a:cs typeface="Garamond"/>
                          <a:sym typeface="Garamond"/>
                        </a:rPr>
                        <a:t>R</a:t>
                      </a:r>
                      <a:r>
                        <a:rPr b="1" baseline="30000" lang="es-ES" sz="1800">
                          <a:latin typeface="Garamond"/>
                          <a:ea typeface="Garamond"/>
                          <a:cs typeface="Garamond"/>
                          <a:sym typeface="Garamond"/>
                        </a:rPr>
                        <a:t>2</a:t>
                      </a:r>
                      <a:r>
                        <a:rPr b="1" lang="es-ES" sz="1800">
                          <a:latin typeface="Garamond"/>
                          <a:ea typeface="Garamond"/>
                          <a:cs typeface="Garamond"/>
                          <a:sym typeface="Garamond"/>
                        </a:rPr>
                        <a:t> (%)</a:t>
                      </a:r>
                      <a:endParaRPr b="1" sz="2400">
                        <a:latin typeface="Garamond"/>
                        <a:ea typeface="Garamond"/>
                        <a:cs typeface="Garamond"/>
                        <a:sym typeface="Garamond"/>
                      </a:endParaRPr>
                    </a:p>
                  </a:txBody>
                  <a:tcPr marT="28450" marB="28450" marR="42650" marL="4265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0C0C0"/>
                    </a:solidFill>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1 (BM)</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13.889</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0.000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1 (OU)</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0.767</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0.000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lgDash"/>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culm length + mean temperature of driest quarter (BIO9)</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0.000</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0.791</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lgDash"/>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spcBef>
                          <a:spcPts val="0"/>
                        </a:spcBef>
                        <a:spcAft>
                          <a:spcPts val="0"/>
                        </a:spcAft>
                        <a:buNone/>
                      </a:pPr>
                      <a:r>
                        <a:rPr b="1" i="0" lang="es-ES" sz="1400" u="none" strike="noStrike">
                          <a:solidFill>
                            <a:srgbClr val="000000"/>
                          </a:solidFill>
                          <a:latin typeface="Garamond"/>
                          <a:ea typeface="Garamond"/>
                          <a:cs typeface="Garamond"/>
                          <a:sym typeface="Garamond"/>
                        </a:rPr>
                        <a:t>2n ~ terminal inflorescence length + BIO9</a:t>
                      </a:r>
                      <a:endParaRPr i="0" sz="2800">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0.401</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s-ES" sz="1400">
                          <a:latin typeface="Garamond"/>
                          <a:ea typeface="Garamond"/>
                          <a:cs typeface="Garamond"/>
                          <a:sym typeface="Garamond"/>
                        </a:rPr>
                        <a:t>0.709</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BIO9</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0.613</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A121"/>
                    </a:solidFill>
                  </a:tcPr>
                </a:tc>
                <a:tc>
                  <a:txBody>
                    <a:bodyPr/>
                    <a:lstStyle/>
                    <a:p>
                      <a:pPr indent="0" lvl="0" marL="0" marR="0" rtl="0" algn="ctr">
                        <a:spcBef>
                          <a:spcPts val="0"/>
                        </a:spcBef>
                        <a:spcAft>
                          <a:spcPts val="0"/>
                        </a:spcAft>
                        <a:buNone/>
                      </a:pPr>
                      <a:r>
                        <a:rPr lang="es-ES" sz="1400">
                          <a:latin typeface="Garamond"/>
                          <a:ea typeface="Garamond"/>
                          <a:cs typeface="Garamond"/>
                          <a:sym typeface="Garamond"/>
                        </a:rPr>
                        <a:t>0.353</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A121"/>
                    </a:solidFill>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culm length</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ES" sz="1400">
                          <a:latin typeface="Garamond"/>
                          <a:ea typeface="Garamond"/>
                          <a:cs typeface="Garamond"/>
                          <a:sym typeface="Garamond"/>
                        </a:rPr>
                        <a:t>0.961</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A121"/>
                    </a:solidFill>
                  </a:tcPr>
                </a:tc>
                <a:tc>
                  <a:txBody>
                    <a:bodyPr/>
                    <a:lstStyle/>
                    <a:p>
                      <a:pPr indent="0" lvl="0" marL="0" marR="0" rtl="0" algn="ctr">
                        <a:spcBef>
                          <a:spcPts val="0"/>
                        </a:spcBef>
                        <a:spcAft>
                          <a:spcPts val="0"/>
                        </a:spcAft>
                        <a:buNone/>
                      </a:pPr>
                      <a:r>
                        <a:rPr lang="es-ES" sz="1400">
                          <a:latin typeface="Garamond"/>
                          <a:ea typeface="Garamond"/>
                          <a:cs typeface="Garamond"/>
                          <a:sym typeface="Garamond"/>
                        </a:rPr>
                        <a:t>0.316</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A121"/>
                    </a:solidFill>
                  </a:tcPr>
                </a:tc>
              </a:tr>
              <a:tr h="306675">
                <a:tc>
                  <a:txBody>
                    <a:bodyPr/>
                    <a:lstStyle/>
                    <a:p>
                      <a:pPr indent="0" lvl="0" marL="0" marR="0" rtl="0" algn="l">
                        <a:lnSpc>
                          <a:spcPct val="100000"/>
                        </a:lnSpc>
                        <a:spcBef>
                          <a:spcPts val="0"/>
                        </a:spcBef>
                        <a:spcAft>
                          <a:spcPts val="0"/>
                        </a:spcAft>
                        <a:buClr>
                          <a:srgbClr val="000000"/>
                        </a:buClr>
                        <a:buSzPts val="1400"/>
                        <a:buFont typeface="Garamond"/>
                        <a:buNone/>
                      </a:pPr>
                      <a:r>
                        <a:rPr b="1" i="0" lang="es-ES" sz="1400" u="none" cap="none" strike="noStrike">
                          <a:solidFill>
                            <a:srgbClr val="000000"/>
                          </a:solidFill>
                          <a:latin typeface="Garamond"/>
                          <a:ea typeface="Garamond"/>
                          <a:cs typeface="Garamond"/>
                          <a:sym typeface="Garamond"/>
                        </a:rPr>
                        <a:t>2n ~ terminal inflorescence</a:t>
                      </a:r>
                      <a:endParaRPr b="0" i="0" sz="2800" u="none" cap="none" strike="noStrike">
                        <a:solidFill>
                          <a:srgbClr val="000000"/>
                        </a:solidFill>
                        <a:latin typeface="Garamond"/>
                        <a:ea typeface="Garamond"/>
                        <a:cs typeface="Garamond"/>
                        <a:sym typeface="Garamond"/>
                      </a:endParaRPr>
                    </a:p>
                  </a:txBody>
                  <a:tcPr marT="28450" marB="28450" marR="42650" marL="4265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s-ES" sz="1400">
                          <a:latin typeface="Garamond"/>
                          <a:ea typeface="Garamond"/>
                          <a:cs typeface="Garamond"/>
                          <a:sym typeface="Garamond"/>
                        </a:rPr>
                        <a:t>1.298</a:t>
                      </a:r>
                      <a:endParaRPr/>
                    </a:p>
                  </a:txBody>
                  <a:tcPr marT="28450" marB="28450" marR="42650" marL="42650" anchor="ctr">
                    <a:lnL cap="flat" cmpd="sng" w="9525">
                      <a:solidFill>
                        <a:srgbClr val="000000">
                          <a:alpha val="0"/>
                        </a:srgbClr>
                      </a:solidFill>
                      <a:prstDash val="solid"/>
                      <a:round/>
                      <a:headEnd len="sm" w="sm" type="none"/>
                      <a:tailEnd len="sm" w="sm" type="none"/>
                    </a:lnL>
                    <a:lnR cap="flat" cmpd="sng" w="12700">
                      <a:solidFill>
                        <a:schemeClr val="dk1"/>
                      </a:solidFill>
                      <a:prstDash val="lgDash"/>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E7A121"/>
                    </a:solidFill>
                  </a:tcPr>
                </a:tc>
                <a:tc>
                  <a:txBody>
                    <a:bodyPr/>
                    <a:lstStyle/>
                    <a:p>
                      <a:pPr indent="0" lvl="0" marL="0" marR="0" rtl="0" algn="ctr">
                        <a:spcBef>
                          <a:spcPts val="0"/>
                        </a:spcBef>
                        <a:spcAft>
                          <a:spcPts val="0"/>
                        </a:spcAft>
                        <a:buNone/>
                      </a:pPr>
                      <a:r>
                        <a:rPr lang="es-ES" sz="1400">
                          <a:latin typeface="Garamond"/>
                          <a:ea typeface="Garamond"/>
                          <a:cs typeface="Garamond"/>
                          <a:sym typeface="Garamond"/>
                        </a:rPr>
                        <a:t>0.260</a:t>
                      </a:r>
                      <a:endParaRPr/>
                    </a:p>
                  </a:txBody>
                  <a:tcPr marT="28450" marB="28450" marR="42650" marL="42650" anchor="ctr">
                    <a:lnL cap="flat" cmpd="sng" w="12700">
                      <a:solidFill>
                        <a:schemeClr val="dk1"/>
                      </a:solidFill>
                      <a:prstDash val="lgDash"/>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E7A121"/>
                    </a:solidFill>
                  </a:tcPr>
                </a:tc>
              </a:tr>
            </a:tbl>
          </a:graphicData>
        </a:graphic>
      </p:graphicFrame>
      <p:sp>
        <p:nvSpPr>
          <p:cNvPr id="1527" name="Google Shape;1527;p94"/>
          <p:cNvSpPr/>
          <p:nvPr/>
        </p:nvSpPr>
        <p:spPr>
          <a:xfrm>
            <a:off x="5858305" y="833120"/>
            <a:ext cx="375920" cy="5926453"/>
          </a:xfrm>
          <a:prstGeom prst="leftBrace">
            <a:avLst>
              <a:gd fmla="val 8333" name="adj1"/>
              <a:gd fmla="val 78620" name="adj2"/>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28" name="Google Shape;1528;p94"/>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94</a:t>
            </a:r>
            <a:endParaRPr sz="180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pic>
        <p:nvPicPr>
          <p:cNvPr id="1534" name="Google Shape;1534;p95"/>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535" name="Google Shape;1535;p95"/>
          <p:cNvSpPr/>
          <p:nvPr/>
        </p:nvSpPr>
        <p:spPr>
          <a:xfrm>
            <a:off x="348343" y="98425"/>
            <a:ext cx="6196836" cy="53363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Chromosome number evolution in </a:t>
            </a:r>
            <a:r>
              <a:rPr b="1" i="1" lang="es-ES" sz="3000">
                <a:solidFill>
                  <a:srgbClr val="002C9E"/>
                </a:solidFill>
                <a:latin typeface="Garamond"/>
                <a:ea typeface="Garamond"/>
                <a:cs typeface="Garamond"/>
                <a:sym typeface="Garamond"/>
              </a:rPr>
              <a:t>Carex</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84 different optima</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Some of the shifts have been previously reported</a:t>
            </a:r>
            <a:endParaRPr sz="3000">
              <a:solidFill>
                <a:schemeClr val="dk1"/>
              </a:solidFill>
              <a:latin typeface="Garamond"/>
              <a:ea typeface="Garamond"/>
              <a:cs typeface="Garamond"/>
              <a:sym typeface="Garamond"/>
            </a:endParaRPr>
          </a:p>
          <a:p>
            <a:pPr indent="0" lvl="0" marL="0" marR="0" rtl="0" algn="l">
              <a:lnSpc>
                <a:spcPct val="150000"/>
              </a:lnSpc>
              <a:spcBef>
                <a:spcPts val="600"/>
              </a:spcBef>
              <a:spcAft>
                <a:spcPts val="0"/>
              </a:spcAft>
              <a:buNone/>
            </a:pPr>
            <a:r>
              <a:t/>
            </a:r>
            <a:endParaRPr sz="3000">
              <a:solidFill>
                <a:schemeClr val="dk1"/>
              </a:solidFill>
              <a:latin typeface="Garamond"/>
              <a:ea typeface="Garamond"/>
              <a:cs typeface="Garamond"/>
              <a:sym typeface="Garamond"/>
            </a:endParaRPr>
          </a:p>
        </p:txBody>
      </p:sp>
      <p:cxnSp>
        <p:nvCxnSpPr>
          <p:cNvPr id="1536" name="Google Shape;1536;p95"/>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537" name="Google Shape;1537;p95"/>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grpSp>
        <p:nvGrpSpPr>
          <p:cNvPr id="1538" name="Google Shape;1538;p95"/>
          <p:cNvGrpSpPr/>
          <p:nvPr/>
        </p:nvGrpSpPr>
        <p:grpSpPr>
          <a:xfrm>
            <a:off x="5828882" y="760124"/>
            <a:ext cx="5676198" cy="6097876"/>
            <a:chOff x="5828882" y="760124"/>
            <a:chExt cx="5676198" cy="6097876"/>
          </a:xfrm>
        </p:grpSpPr>
        <p:pic>
          <p:nvPicPr>
            <p:cNvPr id="1539" name="Google Shape;1539;p95"/>
            <p:cNvPicPr preferRelativeResize="0"/>
            <p:nvPr/>
          </p:nvPicPr>
          <p:blipFill rotWithShape="1">
            <a:blip r:embed="rId4">
              <a:alphaModFix/>
            </a:blip>
            <a:srcRect b="50738" l="0" r="50018" t="0"/>
            <a:stretch/>
          </p:blipFill>
          <p:spPr>
            <a:xfrm>
              <a:off x="5828882" y="760124"/>
              <a:ext cx="5676198" cy="6097875"/>
            </a:xfrm>
            <a:prstGeom prst="rect">
              <a:avLst/>
            </a:prstGeom>
            <a:noFill/>
            <a:ln>
              <a:noFill/>
            </a:ln>
          </p:spPr>
        </p:pic>
        <p:sp>
          <p:nvSpPr>
            <p:cNvPr id="1540" name="Google Shape;1540;p95"/>
            <p:cNvSpPr/>
            <p:nvPr/>
          </p:nvSpPr>
          <p:spPr>
            <a:xfrm>
              <a:off x="6096000" y="6424863"/>
              <a:ext cx="716281" cy="43313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41" name="Google Shape;1541;p95"/>
          <p:cNvSpPr/>
          <p:nvPr/>
        </p:nvSpPr>
        <p:spPr>
          <a:xfrm>
            <a:off x="6260026" y="772155"/>
            <a:ext cx="716281" cy="55131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42" name="Google Shape;1542;p95"/>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95</a:t>
            </a:r>
            <a:endParaRPr sz="1800">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pic>
        <p:nvPicPr>
          <p:cNvPr id="1548" name="Google Shape;1548;p96"/>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549" name="Google Shape;1549;p96"/>
          <p:cNvSpPr/>
          <p:nvPr/>
        </p:nvSpPr>
        <p:spPr>
          <a:xfrm>
            <a:off x="348343" y="98425"/>
            <a:ext cx="6329183" cy="31049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Predictors evolution in </a:t>
            </a:r>
            <a:r>
              <a:rPr b="1" i="1" lang="es-ES" sz="3000">
                <a:solidFill>
                  <a:srgbClr val="002C9E"/>
                </a:solidFill>
                <a:latin typeface="Garamond"/>
                <a:ea typeface="Garamond"/>
                <a:cs typeface="Garamond"/>
                <a:sym typeface="Garamond"/>
              </a:rPr>
              <a:t>Carex</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Fewer number of optima in comparison</a:t>
            </a:r>
            <a:endParaRPr sz="3000">
              <a:solidFill>
                <a:schemeClr val="dk1"/>
              </a:solidFill>
              <a:latin typeface="Garamond"/>
              <a:ea typeface="Garamond"/>
              <a:cs typeface="Garamond"/>
              <a:sym typeface="Garamond"/>
            </a:endParaRPr>
          </a:p>
        </p:txBody>
      </p:sp>
      <p:cxnSp>
        <p:nvCxnSpPr>
          <p:cNvPr id="1550" name="Google Shape;1550;p96"/>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551" name="Google Shape;1551;p96"/>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pic>
        <p:nvPicPr>
          <p:cNvPr id="1552" name="Google Shape;1552;p96"/>
          <p:cNvPicPr preferRelativeResize="0"/>
          <p:nvPr/>
        </p:nvPicPr>
        <p:blipFill rotWithShape="1">
          <a:blip r:embed="rId4">
            <a:alphaModFix/>
          </a:blip>
          <a:srcRect b="0" l="0" r="0" t="0"/>
          <a:stretch/>
        </p:blipFill>
        <p:spPr>
          <a:xfrm>
            <a:off x="5906682" y="753430"/>
            <a:ext cx="5907135" cy="6438777"/>
          </a:xfrm>
          <a:prstGeom prst="rect">
            <a:avLst/>
          </a:prstGeom>
          <a:noFill/>
          <a:ln>
            <a:noFill/>
          </a:ln>
        </p:spPr>
      </p:pic>
      <p:sp>
        <p:nvSpPr>
          <p:cNvPr id="1553" name="Google Shape;1553;p96"/>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96</a:t>
            </a:r>
            <a:endParaRPr sz="180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pic>
        <p:nvPicPr>
          <p:cNvPr id="1559" name="Google Shape;1559;p97"/>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560" name="Google Shape;1560;p97"/>
          <p:cNvSpPr/>
          <p:nvPr/>
        </p:nvSpPr>
        <p:spPr>
          <a:xfrm>
            <a:off x="348343" y="98425"/>
            <a:ext cx="6329183" cy="6105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chemeClr val="dk1"/>
                </a:solidFill>
                <a:latin typeface="Garamond"/>
                <a:ea typeface="Garamond"/>
                <a:cs typeface="Garamond"/>
                <a:sym typeface="Garamond"/>
              </a:rPr>
              <a:t>Results and discussion</a:t>
            </a:r>
            <a:endParaRPr/>
          </a:p>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lnSpc>
                <a:spcPct val="150000"/>
              </a:lnSpc>
              <a:spcBef>
                <a:spcPts val="0"/>
              </a:spcBef>
              <a:spcAft>
                <a:spcPts val="0"/>
              </a:spcAft>
              <a:buNone/>
            </a:pPr>
            <a:r>
              <a:rPr b="1" lang="es-ES" sz="3000">
                <a:solidFill>
                  <a:srgbClr val="002C9E"/>
                </a:solidFill>
                <a:latin typeface="Garamond"/>
                <a:ea typeface="Garamond"/>
                <a:cs typeface="Garamond"/>
                <a:sym typeface="Garamond"/>
              </a:rPr>
              <a:t>Predictors evolution in </a:t>
            </a:r>
            <a:r>
              <a:rPr b="1" i="1" lang="es-ES" sz="3000">
                <a:solidFill>
                  <a:srgbClr val="002C9E"/>
                </a:solidFill>
                <a:latin typeface="Garamond"/>
                <a:ea typeface="Garamond"/>
                <a:cs typeface="Garamond"/>
                <a:sym typeface="Garamond"/>
              </a:rPr>
              <a:t>Carex</a:t>
            </a:r>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Fewer number of optima in comparison</a:t>
            </a:r>
            <a:endParaRPr sz="3000">
              <a:solidFill>
                <a:schemeClr val="dk1"/>
              </a:solidFill>
              <a:latin typeface="Garamond"/>
              <a:ea typeface="Garamond"/>
              <a:cs typeface="Garamond"/>
              <a:sym typeface="Garamond"/>
            </a:endParaRPr>
          </a:p>
          <a:p>
            <a:pPr indent="-457200" lvl="0" marL="457200" marR="0" rtl="0" algn="l">
              <a:lnSpc>
                <a:spcPct val="150000"/>
              </a:lnSpc>
              <a:spcBef>
                <a:spcPts val="600"/>
              </a:spcBef>
              <a:spcAft>
                <a:spcPts val="0"/>
              </a:spcAft>
              <a:buClr>
                <a:schemeClr val="dk1"/>
              </a:buClr>
              <a:buSzPts val="3000"/>
              <a:buFont typeface="Arial"/>
              <a:buChar char="•"/>
            </a:pPr>
            <a:r>
              <a:rPr lang="es-ES" sz="3000">
                <a:solidFill>
                  <a:schemeClr val="dk1"/>
                </a:solidFill>
                <a:latin typeface="Garamond"/>
                <a:ea typeface="Garamond"/>
                <a:cs typeface="Garamond"/>
                <a:sym typeface="Garamond"/>
              </a:rPr>
              <a:t>Possible causes:</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o Gradual evolution of the 			character</a:t>
            </a:r>
            <a:endParaRPr/>
          </a:p>
          <a:p>
            <a:pPr indent="0" lvl="0" marL="0" marR="0" rtl="0" algn="l">
              <a:lnSpc>
                <a:spcPct val="150000"/>
              </a:lnSpc>
              <a:spcBef>
                <a:spcPts val="600"/>
              </a:spcBef>
              <a:spcAft>
                <a:spcPts val="0"/>
              </a:spcAft>
              <a:buNone/>
            </a:pPr>
            <a:r>
              <a:rPr lang="es-ES" sz="3000">
                <a:solidFill>
                  <a:schemeClr val="dk1"/>
                </a:solidFill>
                <a:latin typeface="Garamond"/>
                <a:ea typeface="Garamond"/>
                <a:cs typeface="Garamond"/>
                <a:sym typeface="Garamond"/>
              </a:rPr>
              <a:t>	o Broad niche conservatism</a:t>
            </a:r>
            <a:endParaRPr/>
          </a:p>
        </p:txBody>
      </p:sp>
      <p:cxnSp>
        <p:nvCxnSpPr>
          <p:cNvPr id="1561" name="Google Shape;1561;p97"/>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562" name="Google Shape;1562;p97"/>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pic>
        <p:nvPicPr>
          <p:cNvPr id="1563" name="Google Shape;1563;p97"/>
          <p:cNvPicPr preferRelativeResize="0"/>
          <p:nvPr/>
        </p:nvPicPr>
        <p:blipFill rotWithShape="1">
          <a:blip r:embed="rId4">
            <a:alphaModFix/>
          </a:blip>
          <a:srcRect b="0" l="0" r="0" t="0"/>
          <a:stretch/>
        </p:blipFill>
        <p:spPr>
          <a:xfrm>
            <a:off x="5906682" y="753430"/>
            <a:ext cx="5907135" cy="6438777"/>
          </a:xfrm>
          <a:prstGeom prst="rect">
            <a:avLst/>
          </a:prstGeom>
          <a:noFill/>
          <a:ln>
            <a:noFill/>
          </a:ln>
        </p:spPr>
      </p:pic>
      <p:sp>
        <p:nvSpPr>
          <p:cNvPr id="1564" name="Google Shape;1564;p97"/>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97</a:t>
            </a:r>
            <a:endParaRPr sz="18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pic>
        <p:nvPicPr>
          <p:cNvPr id="1570" name="Google Shape;1570;p98"/>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571" name="Google Shape;1571;p98"/>
          <p:cNvSpPr/>
          <p:nvPr/>
        </p:nvSpPr>
        <p:spPr>
          <a:xfrm>
            <a:off x="348343" y="98425"/>
            <a:ext cx="11465474" cy="21544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rgbClr val="000000"/>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rgbClr val="000000"/>
              </a:solidFill>
              <a:latin typeface="Garamond"/>
              <a:ea typeface="Garamond"/>
              <a:cs typeface="Garamond"/>
              <a:sym typeface="Garamond"/>
            </a:endParaRPr>
          </a:p>
          <a:p>
            <a:pPr indent="-342900" lvl="0" marL="457200" marR="0" rtl="0" algn="l">
              <a:spcBef>
                <a:spcPts val="0"/>
              </a:spcBef>
              <a:spcAft>
                <a:spcPts val="0"/>
              </a:spcAft>
              <a:buClr>
                <a:schemeClr val="dk1"/>
              </a:buClr>
              <a:buSzPts val="1800"/>
              <a:buFont typeface="Calibri"/>
              <a:buNone/>
            </a:pPr>
            <a:r>
              <a:t/>
            </a:r>
            <a:endParaRPr sz="1800">
              <a:solidFill>
                <a:srgbClr val="000000"/>
              </a:solidFill>
              <a:latin typeface="Garamond"/>
              <a:ea typeface="Garamond"/>
              <a:cs typeface="Garamond"/>
              <a:sym typeface="Garamond"/>
            </a:endParaRPr>
          </a:p>
          <a:p>
            <a:pPr indent="-457200" lvl="0" marL="457200" marR="0" rtl="0" algn="l">
              <a:spcBef>
                <a:spcPts val="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Chromosome number / recombination rates related to diversification rates</a:t>
            </a:r>
            <a:endParaRPr/>
          </a:p>
          <a:p>
            <a:pPr indent="-279400" lvl="0" marL="457200" marR="0" rtl="0" algn="l">
              <a:spcBef>
                <a:spcPts val="0"/>
              </a:spcBef>
              <a:spcAft>
                <a:spcPts val="0"/>
              </a:spcAft>
              <a:buClr>
                <a:schemeClr val="dk1"/>
              </a:buClr>
              <a:buSzPts val="2800"/>
              <a:buFont typeface="Arial"/>
              <a:buNone/>
            </a:pPr>
            <a:r>
              <a:t/>
            </a:r>
            <a:endParaRPr sz="2800">
              <a:solidFill>
                <a:srgbClr val="000000"/>
              </a:solidFill>
              <a:latin typeface="Garamond"/>
              <a:ea typeface="Garamond"/>
              <a:cs typeface="Garamond"/>
              <a:sym typeface="Garamond"/>
            </a:endParaRPr>
          </a:p>
        </p:txBody>
      </p:sp>
      <p:cxnSp>
        <p:nvCxnSpPr>
          <p:cNvPr id="1572" name="Google Shape;1572;p98"/>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573" name="Google Shape;1573;p98"/>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574" name="Google Shape;1574;p98"/>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98</a:t>
            </a:r>
            <a:endParaRPr sz="1800">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pic>
        <p:nvPicPr>
          <p:cNvPr id="1580" name="Google Shape;1580;p99"/>
          <p:cNvPicPr preferRelativeResize="0"/>
          <p:nvPr/>
        </p:nvPicPr>
        <p:blipFill rotWithShape="1">
          <a:blip r:embed="rId3">
            <a:alphaModFix/>
          </a:blip>
          <a:srcRect b="0" l="0" r="0" t="0"/>
          <a:stretch/>
        </p:blipFill>
        <p:spPr>
          <a:xfrm rot="-285459">
            <a:off x="10660751" y="-1088233"/>
            <a:ext cx="2404395" cy="2553238"/>
          </a:xfrm>
          <a:prstGeom prst="rect">
            <a:avLst/>
          </a:prstGeom>
          <a:noFill/>
          <a:ln>
            <a:noFill/>
          </a:ln>
        </p:spPr>
      </p:pic>
      <p:sp>
        <p:nvSpPr>
          <p:cNvPr id="1581" name="Google Shape;1581;p99"/>
          <p:cNvSpPr/>
          <p:nvPr/>
        </p:nvSpPr>
        <p:spPr>
          <a:xfrm>
            <a:off x="348343" y="98425"/>
            <a:ext cx="11465474"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4000">
                <a:solidFill>
                  <a:srgbClr val="000000"/>
                </a:solidFill>
                <a:latin typeface="Garamond"/>
                <a:ea typeface="Garamond"/>
                <a:cs typeface="Garamond"/>
                <a:sym typeface="Garamond"/>
              </a:rPr>
              <a:t>Conclusions</a:t>
            </a:r>
            <a:endParaRPr/>
          </a:p>
          <a:p>
            <a:pPr indent="0" lvl="0" marL="0" marR="0" rtl="0" algn="l">
              <a:spcBef>
                <a:spcPts val="0"/>
              </a:spcBef>
              <a:spcAft>
                <a:spcPts val="0"/>
              </a:spcAft>
              <a:buNone/>
            </a:pPr>
            <a:r>
              <a:t/>
            </a:r>
            <a:endParaRPr b="1" sz="2000">
              <a:solidFill>
                <a:srgbClr val="000000"/>
              </a:solidFill>
              <a:latin typeface="Garamond"/>
              <a:ea typeface="Garamond"/>
              <a:cs typeface="Garamond"/>
              <a:sym typeface="Garamond"/>
            </a:endParaRPr>
          </a:p>
          <a:p>
            <a:pPr indent="-342900" lvl="0" marL="457200" marR="0" rtl="0" algn="l">
              <a:spcBef>
                <a:spcPts val="0"/>
              </a:spcBef>
              <a:spcAft>
                <a:spcPts val="0"/>
              </a:spcAft>
              <a:buClr>
                <a:schemeClr val="dk1"/>
              </a:buClr>
              <a:buSzPts val="1800"/>
              <a:buFont typeface="Calibri"/>
              <a:buNone/>
            </a:pPr>
            <a:r>
              <a:t/>
            </a:r>
            <a:endParaRPr sz="1800">
              <a:solidFill>
                <a:srgbClr val="000000"/>
              </a:solidFill>
              <a:latin typeface="Garamond"/>
              <a:ea typeface="Garamond"/>
              <a:cs typeface="Garamond"/>
              <a:sym typeface="Garamond"/>
            </a:endParaRPr>
          </a:p>
          <a:p>
            <a:pPr indent="-457200" lvl="0" marL="457200" marR="0" rtl="0" algn="l">
              <a:spcBef>
                <a:spcPts val="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Chromosome number / recombination rates related to diversification rates</a:t>
            </a:r>
            <a:endParaRPr/>
          </a:p>
          <a:p>
            <a:pPr indent="-279400" lvl="0" marL="457200" marR="0" rtl="0" algn="l">
              <a:spcBef>
                <a:spcPts val="0"/>
              </a:spcBef>
              <a:spcAft>
                <a:spcPts val="0"/>
              </a:spcAft>
              <a:buClr>
                <a:schemeClr val="dk1"/>
              </a:buClr>
              <a:buSzPts val="2800"/>
              <a:buFont typeface="Arial"/>
              <a:buNone/>
            </a:pPr>
            <a:r>
              <a:t/>
            </a:r>
            <a:endParaRPr sz="2800">
              <a:solidFill>
                <a:srgbClr val="000000"/>
              </a:solidFill>
              <a:latin typeface="Garamond"/>
              <a:ea typeface="Garamond"/>
              <a:cs typeface="Garamond"/>
              <a:sym typeface="Garamond"/>
            </a:endParaRPr>
          </a:p>
          <a:p>
            <a:pPr indent="-457200" lvl="0" marL="457200" marR="0" rtl="0" algn="l">
              <a:spcBef>
                <a:spcPts val="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Little predictor ability to explain chromosome number variability due to multiple evolutionary paths</a:t>
            </a:r>
            <a:endParaRPr/>
          </a:p>
          <a:p>
            <a:pPr indent="-279400" lvl="0" marL="457200" marR="0" rtl="0" algn="l">
              <a:spcBef>
                <a:spcPts val="0"/>
              </a:spcBef>
              <a:spcAft>
                <a:spcPts val="0"/>
              </a:spcAft>
              <a:buClr>
                <a:schemeClr val="dk1"/>
              </a:buClr>
              <a:buSzPts val="2800"/>
              <a:buFont typeface="Arial"/>
              <a:buNone/>
            </a:pPr>
            <a:r>
              <a:t/>
            </a:r>
            <a:endParaRPr sz="2800">
              <a:solidFill>
                <a:srgbClr val="000000"/>
              </a:solidFill>
              <a:latin typeface="Garamond"/>
              <a:ea typeface="Garamond"/>
              <a:cs typeface="Garamond"/>
              <a:sym typeface="Garamond"/>
            </a:endParaRPr>
          </a:p>
          <a:p>
            <a:pPr indent="-457200" lvl="0" marL="457200" marR="0" rtl="0" algn="l">
              <a:spcBef>
                <a:spcPts val="0"/>
              </a:spcBef>
              <a:spcAft>
                <a:spcPts val="0"/>
              </a:spcAft>
              <a:buClr>
                <a:srgbClr val="000000"/>
              </a:buClr>
              <a:buSzPts val="2800"/>
              <a:buFont typeface="Arial"/>
              <a:buChar char="•"/>
            </a:pPr>
            <a:r>
              <a:rPr lang="es-ES" sz="2800">
                <a:solidFill>
                  <a:srgbClr val="000000"/>
                </a:solidFill>
                <a:latin typeface="Garamond"/>
                <a:ea typeface="Garamond"/>
                <a:cs typeface="Garamond"/>
                <a:sym typeface="Garamond"/>
              </a:rPr>
              <a:t>Chromosome number shifts &gt;&gt; morphological shifts &gt; bioclimatic shifts as result of diversification within similar bioclimatic conditions</a:t>
            </a:r>
            <a:endParaRPr sz="3000">
              <a:solidFill>
                <a:schemeClr val="dk1"/>
              </a:solidFill>
              <a:latin typeface="Garamond"/>
              <a:ea typeface="Garamond"/>
              <a:cs typeface="Garamond"/>
              <a:sym typeface="Garamond"/>
            </a:endParaRPr>
          </a:p>
        </p:txBody>
      </p:sp>
      <p:cxnSp>
        <p:nvCxnSpPr>
          <p:cNvPr id="1582" name="Google Shape;1582;p99"/>
          <p:cNvCxnSpPr/>
          <p:nvPr/>
        </p:nvCxnSpPr>
        <p:spPr>
          <a:xfrm>
            <a:off x="0" y="760124"/>
            <a:ext cx="11074400" cy="0"/>
          </a:xfrm>
          <a:prstGeom prst="straightConnector1">
            <a:avLst/>
          </a:prstGeom>
          <a:noFill/>
          <a:ln cap="flat" cmpd="sng" w="19050">
            <a:solidFill>
              <a:schemeClr val="accent6"/>
            </a:solidFill>
            <a:prstDash val="solid"/>
            <a:miter lim="800000"/>
            <a:headEnd len="sm" w="sm" type="none"/>
            <a:tailEnd len="sm" w="sm" type="none"/>
          </a:ln>
        </p:spPr>
      </p:cxnSp>
      <p:sp>
        <p:nvSpPr>
          <p:cNvPr id="1583" name="Google Shape;1583;p99"/>
          <p:cNvSpPr/>
          <p:nvPr/>
        </p:nvSpPr>
        <p:spPr>
          <a:xfrm>
            <a:off x="11505079" y="-149443"/>
            <a:ext cx="6174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7200">
                <a:solidFill>
                  <a:schemeClr val="lt1"/>
                </a:solidFill>
                <a:latin typeface="Garamond"/>
                <a:ea typeface="Garamond"/>
                <a:cs typeface="Garamond"/>
                <a:sym typeface="Garamond"/>
              </a:rPr>
              <a:t>5</a:t>
            </a:r>
            <a:endParaRPr/>
          </a:p>
        </p:txBody>
      </p:sp>
      <p:sp>
        <p:nvSpPr>
          <p:cNvPr id="1584" name="Google Shape;1584;p99"/>
          <p:cNvSpPr/>
          <p:nvPr/>
        </p:nvSpPr>
        <p:spPr>
          <a:xfrm>
            <a:off x="-20325" y="-22025"/>
            <a:ext cx="402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Garamond"/>
                <a:ea typeface="Garamond"/>
                <a:cs typeface="Garamond"/>
                <a:sym typeface="Garamond"/>
              </a:rPr>
              <a:t>99</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2021-04-29T14:22:09Z</dcterms:created>
  <dc:creator>Jose Ignacio Márquez Corro</dc:creator>
</cp:coreProperties>
</file>